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2" r:id="rId1"/>
  </p:sldMasterIdLst>
  <p:notesMasterIdLst>
    <p:notesMasterId r:id="rId44"/>
  </p:notesMasterIdLst>
  <p:sldIdLst>
    <p:sldId id="256" r:id="rId2"/>
    <p:sldId id="257" r:id="rId3"/>
    <p:sldId id="258" r:id="rId4"/>
    <p:sldId id="259" r:id="rId5"/>
    <p:sldId id="309" r:id="rId6"/>
    <p:sldId id="263" r:id="rId7"/>
    <p:sldId id="310" r:id="rId8"/>
    <p:sldId id="267" r:id="rId9"/>
    <p:sldId id="261" r:id="rId10"/>
    <p:sldId id="311" r:id="rId11"/>
    <p:sldId id="312" r:id="rId12"/>
    <p:sldId id="313" r:id="rId13"/>
    <p:sldId id="276" r:id="rId14"/>
    <p:sldId id="314" r:id="rId15"/>
    <p:sldId id="315" r:id="rId16"/>
    <p:sldId id="316" r:id="rId17"/>
    <p:sldId id="317" r:id="rId18"/>
    <p:sldId id="286" r:id="rId19"/>
    <p:sldId id="265" r:id="rId20"/>
    <p:sldId id="318" r:id="rId21"/>
    <p:sldId id="262" r:id="rId22"/>
    <p:sldId id="268" r:id="rId23"/>
    <p:sldId id="272" r:id="rId24"/>
    <p:sldId id="279" r:id="rId25"/>
    <p:sldId id="264" r:id="rId26"/>
    <p:sldId id="289" r:id="rId27"/>
    <p:sldId id="319" r:id="rId28"/>
    <p:sldId id="320" r:id="rId29"/>
    <p:sldId id="273" r:id="rId30"/>
    <p:sldId id="285" r:id="rId31"/>
    <p:sldId id="295" r:id="rId32"/>
    <p:sldId id="288" r:id="rId33"/>
    <p:sldId id="321" r:id="rId34"/>
    <p:sldId id="278" r:id="rId35"/>
    <p:sldId id="297" r:id="rId36"/>
    <p:sldId id="298" r:id="rId37"/>
    <p:sldId id="303" r:id="rId38"/>
    <p:sldId id="304" r:id="rId39"/>
    <p:sldId id="305" r:id="rId40"/>
    <p:sldId id="306" r:id="rId41"/>
    <p:sldId id="307" r:id="rId42"/>
    <p:sldId id="308" r:id="rId43"/>
  </p:sldIdLst>
  <p:sldSz cx="18288000" cy="10287000"/>
  <p:notesSz cx="6858000" cy="9144000"/>
  <p:embeddedFontLst>
    <p:embeddedFont>
      <p:font typeface="Helvetica" panose="020B0604020202020204" pitchFamily="34" charset="0"/>
      <p:regular r:id="rId45"/>
      <p:bold r:id="rId46"/>
      <p:italic r:id="rId47"/>
      <p:boldItalic r:id="rId48"/>
    </p:embeddedFont>
    <p:embeddedFont>
      <p:font typeface="Roboto" panose="02000000000000000000" pitchFamily="2" charset="0"/>
      <p:regular r:id="rId49"/>
      <p:bold r:id="rId50"/>
      <p:italic r:id="rId51"/>
      <p:boldItalic r:id="rId52"/>
    </p:embeddedFont>
    <p:embeddedFont>
      <p:font typeface="Roboto Bold" panose="02000000000000000000" charset="0"/>
      <p:regular r:id="rId53"/>
      <p:bold r:id="rId54"/>
    </p:embeddedFont>
    <p:embeddedFont>
      <p:font typeface="Telegraf Bold" panose="020B0604020202020204" charset="0"/>
      <p:regular r:id="rId55"/>
      <p:bold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1775" autoAdjust="0"/>
  </p:normalViewPr>
  <p:slideViewPr>
    <p:cSldViewPr>
      <p:cViewPr varScale="1">
        <p:scale>
          <a:sx n="68" d="100"/>
          <a:sy n="68" d="100"/>
        </p:scale>
        <p:origin x="89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12.08.2024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consumerfinance.gov/complaint/"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consumerfed.org/press_release/critical-military-financial-protections-adopted-by-obama-administration-and-department-of-defense-go-into-effect/"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tc.gov/news-events/blogs/data-spotlight/2020/05/identity-theft-causing-outsized-harm-our-troop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finred.usalearning.gov/money/idtheft#https://www.consumer.ftc.gov/articles/0271-warning-signs-identity-theft"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tc.gov/news-events/media-resources/military-consumer-protectio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defRPr/>
            </a:pPr>
            <a:r>
              <a:rPr lang="en-US" sz="1400" b="1" dirty="0">
                <a:latin typeface="Roboto" panose="02000000000000000000" pitchFamily="2" charset="0"/>
                <a:ea typeface="Roboto" panose="02000000000000000000" pitchFamily="2" charset="0"/>
                <a:cs typeface="Roboto" panose="02000000000000000000" pitchFamily="2" charset="0"/>
              </a:rPr>
              <a:t>Learning Activity 7:  Consumer Awareness </a:t>
            </a:r>
          </a:p>
          <a:p>
            <a:pPr>
              <a:defRPr/>
            </a:pPr>
            <a:r>
              <a:rPr lang="en-US" sz="1400" b="1" dirty="0">
                <a:latin typeface="Roboto" panose="02000000000000000000" pitchFamily="2" charset="0"/>
                <a:ea typeface="Roboto" panose="02000000000000000000" pitchFamily="2" charset="0"/>
                <a:cs typeface="Roboto" panose="02000000000000000000" pitchFamily="2" charset="0"/>
              </a:rPr>
              <a:t>Method of Instruction: Classroom/Discussion</a:t>
            </a:r>
          </a:p>
          <a:p>
            <a:pPr>
              <a:defRPr/>
            </a:pPr>
            <a:r>
              <a:rPr lang="en-US" sz="1400" b="1" dirty="0">
                <a:latin typeface="Roboto" panose="02000000000000000000" pitchFamily="2" charset="0"/>
                <a:ea typeface="Roboto" panose="02000000000000000000" pitchFamily="2" charset="0"/>
                <a:cs typeface="Roboto" panose="02000000000000000000" pitchFamily="2" charset="0"/>
              </a:rPr>
              <a:t>Instructor to Student Ratio: 1:25</a:t>
            </a:r>
          </a:p>
          <a:p>
            <a:pPr>
              <a:defRPr/>
            </a:pPr>
            <a:r>
              <a:rPr lang="en-US" sz="1400" b="1" dirty="0">
                <a:latin typeface="Roboto" panose="02000000000000000000" pitchFamily="2" charset="0"/>
                <a:ea typeface="Roboto" panose="02000000000000000000" pitchFamily="2" charset="0"/>
                <a:cs typeface="Roboto" panose="02000000000000000000" pitchFamily="2" charset="0"/>
              </a:rPr>
              <a:t>Time of Instruction: 60 Min.</a:t>
            </a:r>
          </a:p>
          <a:p>
            <a:pPr>
              <a:defRPr/>
            </a:pPr>
            <a:r>
              <a:rPr lang="en-US" sz="1400" b="1" dirty="0">
                <a:latin typeface="Roboto" panose="02000000000000000000" pitchFamily="2" charset="0"/>
                <a:ea typeface="Roboto" panose="02000000000000000000" pitchFamily="2" charset="0"/>
                <a:cs typeface="Roboto" panose="02000000000000000000" pitchFamily="2" charset="0"/>
              </a:rPr>
              <a:t>Media: Large Group Instruction</a:t>
            </a:r>
          </a:p>
          <a:p>
            <a:pPr>
              <a:defRPr/>
            </a:pPr>
            <a:endParaRPr lang="en-US" sz="1400" b="1" dirty="0">
              <a:latin typeface="Roboto" panose="02000000000000000000" pitchFamily="2" charset="0"/>
              <a:ea typeface="Roboto" panose="02000000000000000000" pitchFamily="2" charset="0"/>
              <a:cs typeface="Roboto" panose="02000000000000000000" pitchFamily="2" charset="0"/>
            </a:endParaRPr>
          </a:p>
          <a:p>
            <a:pPr>
              <a:defRPr/>
            </a:pPr>
            <a:r>
              <a:rPr lang="en-US" sz="1400" b="1" dirty="0">
                <a:latin typeface="Roboto" panose="02000000000000000000" pitchFamily="2" charset="0"/>
                <a:ea typeface="Roboto" panose="02000000000000000000" pitchFamily="2" charset="0"/>
                <a:cs typeface="Roboto" panose="02000000000000000000" pitchFamily="2" charset="0"/>
              </a:rPr>
              <a:t>Required Student Materials: </a:t>
            </a:r>
            <a:endParaRPr lang="en-US" sz="1400" dirty="0">
              <a:latin typeface="Roboto" panose="02000000000000000000" pitchFamily="2" charset="0"/>
              <a:ea typeface="Roboto" panose="02000000000000000000" pitchFamily="2" charset="0"/>
              <a:cs typeface="Roboto" panose="02000000000000000000" pitchFamily="2" charset="0"/>
            </a:endParaRPr>
          </a:p>
          <a:p>
            <a:pPr>
              <a:defRPr/>
            </a:pPr>
            <a:r>
              <a:rPr lang="en-US" sz="1400" dirty="0">
                <a:latin typeface="Roboto" panose="02000000000000000000" pitchFamily="2" charset="0"/>
                <a:ea typeface="Roboto" panose="02000000000000000000" pitchFamily="2" charset="0"/>
                <a:cs typeface="Roboto" panose="02000000000000000000" pitchFamily="2" charset="0"/>
              </a:rPr>
              <a:t>Calculator</a:t>
            </a:r>
          </a:p>
          <a:p>
            <a:pPr>
              <a:defRPr/>
            </a:pPr>
            <a:r>
              <a:rPr lang="en-US" sz="1400" dirty="0">
                <a:latin typeface="Roboto" panose="02000000000000000000" pitchFamily="2" charset="0"/>
                <a:ea typeface="Roboto" panose="02000000000000000000" pitchFamily="2" charset="0"/>
                <a:cs typeface="Roboto" panose="02000000000000000000" pitchFamily="2" charset="0"/>
              </a:rPr>
              <a:t>Pencil</a:t>
            </a:r>
          </a:p>
          <a:p>
            <a:pPr eaLnBrk="1" hangingPunct="1">
              <a:defRPr/>
            </a:pPr>
            <a:endParaRPr lang="en-US" b="1" dirty="0">
              <a:solidFill>
                <a:srgbClr val="FF0000"/>
              </a:solidFill>
              <a:latin typeface="Roboto" panose="02000000000000000000" pitchFamily="2" charset="0"/>
              <a:ea typeface="Roboto" panose="02000000000000000000" pitchFamily="2" charset="0"/>
              <a:cs typeface="Roboto" panose="02000000000000000000" pitchFamily="2" charset="0"/>
            </a:endParaRPr>
          </a:p>
          <a:p>
            <a:pPr eaLnBrk="1" hangingPunct="1">
              <a:defRPr/>
            </a:pPr>
            <a:r>
              <a:rPr lang="en-US" sz="1200" b="1" dirty="0">
                <a:latin typeface="Roboto" panose="02000000000000000000" pitchFamily="2" charset="0"/>
                <a:ea typeface="Roboto" panose="02000000000000000000" pitchFamily="2" charset="0"/>
                <a:cs typeface="Roboto" panose="02000000000000000000" pitchFamily="2" charset="0"/>
              </a:rPr>
              <a:t>INTRODUCTION:  </a:t>
            </a:r>
            <a:r>
              <a:rPr lang="en-US" sz="1200" dirty="0">
                <a:latin typeface="Roboto" panose="02000000000000000000" pitchFamily="2" charset="0"/>
                <a:ea typeface="Roboto" panose="02000000000000000000" pitchFamily="2" charset="0"/>
                <a:cs typeface="Roboto" panose="02000000000000000000" pitchFamily="2" charset="0"/>
              </a:rPr>
              <a:t>Unfortunately, a large percentage of our population doesn't see anything wrong with "exaggerated product claims," or high-pressure sales tactics.  Young military members and their spouses are common targets of frauds and cons. </a:t>
            </a:r>
          </a:p>
          <a:p>
            <a:pPr eaLnBrk="1" hangingPunct="1">
              <a:defRPr/>
            </a:pPr>
            <a:endParaRPr lang="en-US" sz="1200" dirty="0">
              <a:latin typeface="Roboto" panose="02000000000000000000" pitchFamily="2" charset="0"/>
              <a:ea typeface="Roboto" panose="02000000000000000000" pitchFamily="2" charset="0"/>
              <a:cs typeface="Roboto" panose="02000000000000000000" pitchFamily="2" charset="0"/>
            </a:endParaRPr>
          </a:p>
          <a:p>
            <a:pPr eaLnBrk="1" hangingPunct="1">
              <a:defRPr/>
            </a:pPr>
            <a:r>
              <a:rPr lang="en-US" sz="1200" dirty="0">
                <a:latin typeface="Roboto" panose="02000000000000000000" pitchFamily="2" charset="0"/>
                <a:ea typeface="Roboto" panose="02000000000000000000" pitchFamily="2" charset="0"/>
                <a:cs typeface="Roboto" panose="02000000000000000000" pitchFamily="2" charset="0"/>
              </a:rPr>
              <a:t>It is impossible to cover all of the fraud, cons, and rip-offs currently in existence, and new scams are popping up everyday. Gathering accurate statistics about the number of fraud committed is also difficult, because some people are embarrassed to admit that they've been a victim.</a:t>
            </a:r>
          </a:p>
          <a:p>
            <a:pPr eaLnBrk="1" hangingPunct="1">
              <a:defRPr/>
            </a:pPr>
            <a:endParaRPr lang="en-US" sz="1200" b="1" dirty="0">
              <a:latin typeface="Roboto" panose="02000000000000000000" pitchFamily="2" charset="0"/>
              <a:ea typeface="Roboto" panose="02000000000000000000" pitchFamily="2" charset="0"/>
              <a:cs typeface="Roboto" panose="02000000000000000000" pitchFamily="2" charset="0"/>
            </a:endParaRPr>
          </a:p>
          <a:p>
            <a:pPr eaLnBrk="1" hangingPunct="1">
              <a:defRPr/>
            </a:pPr>
            <a:r>
              <a:rPr lang="en-US" sz="1200" b="0" dirty="0">
                <a:latin typeface="Roboto" panose="02000000000000000000" pitchFamily="2" charset="0"/>
                <a:ea typeface="Roboto" panose="02000000000000000000" pitchFamily="2" charset="0"/>
                <a:cs typeface="Roboto" panose="02000000000000000000" pitchFamily="2" charset="0"/>
              </a:rPr>
              <a:t>It is important that you, the consumer, develops a sense of awareness surrounding these issues to avoid becoming a victim yourself.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eaLnBrk="1" hangingPunct="1"/>
            <a:r>
              <a:rPr lang="en-US" b="1" dirty="0">
                <a:latin typeface="Arial" pitchFamily="34" charset="0"/>
                <a:cs typeface="Arial" pitchFamily="34" charset="0"/>
              </a:rPr>
              <a:t>SHOW SLIDE 7-10: </a:t>
            </a:r>
            <a:r>
              <a:rPr lang="en-US" b="1" dirty="0">
                <a:latin typeface="Arial" pitchFamily="34" charset="0"/>
              </a:rPr>
              <a:t>INVESTMENT SCHEMES</a:t>
            </a:r>
            <a:endParaRPr lang="en-US" b="1" dirty="0">
              <a:latin typeface="Arial" pitchFamily="34" charset="0"/>
              <a:cs typeface="Arial" pitchFamily="34" charset="0"/>
            </a:endParaRPr>
          </a:p>
          <a:p>
            <a:pPr eaLnBrk="1" hangingPunct="1"/>
            <a:endParaRPr lang="en-US" b="1" dirty="0">
              <a:latin typeface="Arial" pitchFamily="34" charset="0"/>
              <a:cs typeface="Arial" pitchFamily="34" charset="0"/>
            </a:endParaRPr>
          </a:p>
          <a:p>
            <a:pPr eaLnBrk="1" hangingPunct="1"/>
            <a:r>
              <a:rPr lang="en-US" sz="1200" dirty="0">
                <a:latin typeface="Arial" pitchFamily="34" charset="0"/>
              </a:rPr>
              <a:t>Investment schemes promise high rates of return with minimal risk.  </a:t>
            </a:r>
          </a:p>
          <a:p>
            <a:pPr eaLnBrk="1" hangingPunct="1"/>
            <a:endParaRPr lang="en-US" sz="1200" dirty="0">
              <a:latin typeface="Arial" pitchFamily="34" charset="0"/>
            </a:endParaRPr>
          </a:p>
          <a:p>
            <a:pPr eaLnBrk="1" hangingPunct="1"/>
            <a:r>
              <a:rPr lang="en-US" sz="1200" dirty="0">
                <a:latin typeface="Arial" pitchFamily="34" charset="0"/>
              </a:rPr>
              <a:t>The most known investment scheme is the Ponzi, or Pyramid Scheme. This is when money from new investors is used to provide a return to previous investors. The problem becomes when the money owed to the investors is greater than the money that can be raised from new ones. These schemes always eventually collapse.</a:t>
            </a:r>
          </a:p>
          <a:p>
            <a:pPr eaLnBrk="1" hangingPunct="1"/>
            <a:endParaRPr lang="en-US" sz="1200" dirty="0">
              <a:latin typeface="Arial" pitchFamily="34" charset="0"/>
            </a:endParaRPr>
          </a:p>
          <a:p>
            <a:pPr eaLnBrk="1" hangingPunct="1"/>
            <a:r>
              <a:rPr lang="en-US" sz="1200" dirty="0">
                <a:latin typeface="Arial" pitchFamily="34" charset="0"/>
              </a:rPr>
              <a:t>Promoters of investment schemes often operate a particular scam for a short time, quickly spend the money they take in, then close before they can be detected. </a:t>
            </a:r>
          </a:p>
          <a:p>
            <a:pPr eaLnBrk="1" hangingPunct="1"/>
            <a:endParaRPr lang="en-US" sz="1200" dirty="0">
              <a:latin typeface="Arial" pitchFamily="34" charset="0"/>
            </a:endParaRPr>
          </a:p>
          <a:p>
            <a:pPr eaLnBrk="1" hangingPunct="1"/>
            <a:r>
              <a:rPr lang="en-US" sz="1200" dirty="0">
                <a:latin typeface="Arial" pitchFamily="34" charset="0"/>
              </a:rPr>
              <a:t>In their sales pitch, they'll say that they have high-level financial connections; that they're privy to inside information; that they'll guarantee the investment; or that they'll buy back the investment after a certain time. They will tell you that the investment has a very high rate of return, very low risk. This type of investment doesn’t exist.  </a:t>
            </a:r>
          </a:p>
          <a:p>
            <a:pPr eaLnBrk="1" hangingPunct="1"/>
            <a:endParaRPr lang="en-US" sz="1200" dirty="0">
              <a:latin typeface="Arial" pitchFamily="34" charset="0"/>
            </a:endParaRPr>
          </a:p>
          <a:p>
            <a:pPr eaLnBrk="1" hangingPunct="1"/>
            <a:r>
              <a:rPr lang="en-US" sz="1200" dirty="0">
                <a:latin typeface="Arial" pitchFamily="34" charset="0"/>
              </a:rPr>
              <a:t>To close the deal, they often serve up phony statistics, misrepresent the significance of a current event, or stress the unique quality of their offering.  </a:t>
            </a:r>
          </a:p>
          <a:p>
            <a:pPr eaLnBrk="1" hangingPunct="1"/>
            <a:endParaRPr lang="en-US" sz="1200" dirty="0">
              <a:latin typeface="Arial" pitchFamily="34" charset="0"/>
            </a:endParaRPr>
          </a:p>
          <a:p>
            <a:pPr eaLnBrk="1" hangingPunct="1"/>
            <a:r>
              <a:rPr lang="en-US" sz="1200" dirty="0">
                <a:latin typeface="Arial" pitchFamily="34" charset="0"/>
              </a:rPr>
              <a:t>These schemes are a good investment for the promoters, but not for the participants.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93087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eaLnBrk="1" hangingPunct="1"/>
            <a:r>
              <a:rPr lang="en-US" b="1" dirty="0">
                <a:latin typeface="Arial" pitchFamily="34" charset="0"/>
                <a:cs typeface="Arial" pitchFamily="34" charset="0"/>
              </a:rPr>
              <a:t>SHOW SLIDE 7-11: </a:t>
            </a:r>
            <a:r>
              <a:rPr lang="en-US" b="1" dirty="0">
                <a:latin typeface="Arial" pitchFamily="34" charset="0"/>
              </a:rPr>
              <a:t>CHARITY FRAUD</a:t>
            </a:r>
          </a:p>
          <a:p>
            <a:pPr eaLnBrk="1" hangingPunct="1"/>
            <a:endParaRPr lang="en-US" b="1" dirty="0">
              <a:latin typeface="Arial" pitchFamily="34" charset="0"/>
            </a:endParaRPr>
          </a:p>
          <a:p>
            <a:pPr eaLnBrk="1" hangingPunct="1"/>
            <a:r>
              <a:rPr lang="en-US" sz="1200" dirty="0">
                <a:latin typeface="Arial" pitchFamily="34" charset="0"/>
              </a:rPr>
              <a:t>At some point in time, you will receive solicitations asking for donations to what may seem like worthy causes. The problem is, how do you  distinguish between the ones that are for legitimate charitable causes and the ones that are scams? </a:t>
            </a:r>
          </a:p>
          <a:p>
            <a:pPr eaLnBrk="1" hangingPunct="1"/>
            <a:endParaRPr lang="en-US" sz="1200" dirty="0">
              <a:latin typeface="Arial" pitchFamily="34" charset="0"/>
            </a:endParaRPr>
          </a:p>
          <a:p>
            <a:pPr eaLnBrk="1" hangingPunct="1"/>
            <a:r>
              <a:rPr lang="en-US" sz="1200" dirty="0">
                <a:latin typeface="Arial" pitchFamily="34" charset="0"/>
              </a:rPr>
              <a:t>Keep in Mind:</a:t>
            </a:r>
          </a:p>
          <a:p>
            <a:pPr marL="171450" indent="-171450" eaLnBrk="1" hangingPunct="1">
              <a:buFont typeface="Arial" panose="020B0604020202020204" pitchFamily="34" charset="0"/>
              <a:buChar char="•"/>
            </a:pPr>
            <a:r>
              <a:rPr lang="en-US" sz="1200" dirty="0">
                <a:latin typeface="Arial" pitchFamily="34" charset="0"/>
              </a:rPr>
              <a:t>Solicitors requesting donations for law enforcement or emergency services groups cannot claim that you may receive reduced services if you fail to donate. </a:t>
            </a:r>
          </a:p>
          <a:p>
            <a:pPr marL="171450" indent="-171450" eaLnBrk="1" hangingPunct="1">
              <a:buFont typeface="Arial" panose="020B0604020202020204" pitchFamily="34" charset="0"/>
              <a:buChar char="•"/>
            </a:pPr>
            <a:r>
              <a:rPr lang="en-US" sz="1200" dirty="0">
                <a:latin typeface="Arial" pitchFamily="34" charset="0"/>
              </a:rPr>
              <a:t>Donating to a law enforcement "association" will NOT save you a possible ticket. </a:t>
            </a:r>
          </a:p>
          <a:p>
            <a:pPr marL="171450" indent="-171450" eaLnBrk="1" hangingPunct="1">
              <a:buFont typeface="Arial" panose="020B0604020202020204" pitchFamily="34" charset="0"/>
              <a:buChar char="•"/>
            </a:pPr>
            <a:r>
              <a:rPr lang="en-US" sz="1200" dirty="0">
                <a:latin typeface="Arial" pitchFamily="34" charset="0"/>
              </a:rPr>
              <a:t>Just because the charity</a:t>
            </a:r>
            <a:r>
              <a:rPr lang="en-US" sz="1200" baseline="0" dirty="0">
                <a:latin typeface="Arial" pitchFamily="34" charset="0"/>
              </a:rPr>
              <a:t> may have  the words “military families” or “veterans” in their name, doesn’t necessarily mean that these service members or their families will benefit from the money you are donating. </a:t>
            </a:r>
            <a:endParaRPr lang="en-US" sz="1200" dirty="0">
              <a:latin typeface="Arial" pitchFamily="34" charset="0"/>
            </a:endParaRPr>
          </a:p>
          <a:p>
            <a:pPr marL="171450" indent="-171450" eaLnBrk="1" hangingPunct="1">
              <a:buFont typeface="Arial" panose="020B0604020202020204" pitchFamily="34" charset="0"/>
              <a:buChar char="•"/>
            </a:pPr>
            <a:r>
              <a:rPr lang="en-US" sz="1200" dirty="0">
                <a:latin typeface="Arial" pitchFamily="34" charset="0"/>
              </a:rPr>
              <a:t>Copycat organizations may use a name like a well-known charity to confuse you into giving.  Beware! </a:t>
            </a:r>
          </a:p>
          <a:p>
            <a:pPr eaLnBrk="1" hangingPunct="1"/>
            <a:endParaRPr lang="en-US" sz="1200" dirty="0">
              <a:latin typeface="Arial" pitchFamily="34" charset="0"/>
            </a:endParaRPr>
          </a:p>
          <a:p>
            <a:pPr eaLnBrk="1" hangingPunct="1"/>
            <a:endParaRPr lang="en-US" sz="1200" dirty="0">
              <a:latin typeface="Arial" pitchFamily="34" charset="0"/>
            </a:endParaRPr>
          </a:p>
          <a:p>
            <a:pPr eaLnBrk="1" hangingPunct="1"/>
            <a:r>
              <a:rPr lang="en-US" sz="1200" dirty="0">
                <a:latin typeface="Arial" pitchFamily="34" charset="0"/>
              </a:rPr>
              <a:t>If you are sincerely interested in donating to a particular cause, request that the information be mailed to you.  That way, you'll have it in writing and can keep a personal record of your donation.</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902612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eaLnBrk="1" hangingPunct="1"/>
            <a:r>
              <a:rPr lang="en-US" b="1" dirty="0">
                <a:latin typeface="Arial" pitchFamily="34" charset="0"/>
                <a:cs typeface="Arial" pitchFamily="34" charset="0"/>
              </a:rPr>
              <a:t>SHOW SLIDE 7-12:  </a:t>
            </a:r>
            <a:r>
              <a:rPr lang="en-US" b="1" dirty="0">
                <a:latin typeface="Arial" pitchFamily="34" charset="0"/>
              </a:rPr>
              <a:t>PRIZE PROMOTIONS</a:t>
            </a:r>
          </a:p>
          <a:p>
            <a:pPr eaLnBrk="1" hangingPunct="1"/>
            <a:endParaRPr lang="en-US" b="1" dirty="0">
              <a:latin typeface="Arial" pitchFamily="34" charset="0"/>
            </a:endParaRPr>
          </a:p>
          <a:p>
            <a:pPr eaLnBrk="1" hangingPunct="1"/>
            <a:r>
              <a:rPr lang="en-US" sz="1200" dirty="0">
                <a:latin typeface="Arial" pitchFamily="34" charset="0"/>
              </a:rPr>
              <a:t>Have you ever surfed the net and found that while you were visiting various sites, blinking boxes suddenly appear, congratulating you on winning a fabulous prize?  Most times, you are presented the offer to buy the “prize” for an attractive price, because you have been “specially selected” for this opportunity.</a:t>
            </a:r>
          </a:p>
          <a:p>
            <a:pPr eaLnBrk="1" hangingPunct="1"/>
            <a:endParaRPr lang="en-US" sz="1200" dirty="0">
              <a:latin typeface="Arial" pitchFamily="34" charset="0"/>
            </a:endParaRPr>
          </a:p>
          <a:p>
            <a:pPr eaLnBrk="1" hangingPunct="1"/>
            <a:r>
              <a:rPr lang="en-US" sz="1200" dirty="0">
                <a:latin typeface="Arial" pitchFamily="34" charset="0"/>
              </a:rPr>
              <a:t>If you think this sounds fishy, you’re right. </a:t>
            </a:r>
          </a:p>
          <a:p>
            <a:pPr eaLnBrk="1" hangingPunct="1"/>
            <a:endParaRPr lang="en-US" sz="1200" dirty="0">
              <a:latin typeface="Arial" pitchFamily="34" charset="0"/>
            </a:endParaRPr>
          </a:p>
          <a:p>
            <a:pPr eaLnBrk="1" hangingPunct="1"/>
            <a:r>
              <a:rPr lang="en-US" sz="1200" dirty="0">
                <a:latin typeface="Arial" pitchFamily="34" charset="0"/>
              </a:rPr>
              <a:t>The idea behind this scam is that the unsolicited email is sent to thousands, sometimes even millions, of recipients at the same time. </a:t>
            </a:r>
          </a:p>
          <a:p>
            <a:pPr eaLnBrk="1" hangingPunct="1"/>
            <a:endParaRPr lang="en-US" sz="1200" dirty="0">
              <a:latin typeface="Arial" pitchFamily="34" charset="0"/>
            </a:endParaRPr>
          </a:p>
          <a:p>
            <a:pPr eaLnBrk="1" hangingPunct="1"/>
            <a:r>
              <a:rPr lang="en-US" sz="1200" dirty="0">
                <a:latin typeface="Arial" pitchFamily="34" charset="0"/>
              </a:rPr>
              <a:t>If you've won a cruise, it may be on a tugboat, or the hotel accommodations you've won are in a shabby motel. Then, if you want something better, you may be required to pay an additional fee. </a:t>
            </a:r>
          </a:p>
          <a:p>
            <a:pPr eaLnBrk="1" hangingPunct="1"/>
            <a:endParaRPr lang="en-US" sz="1200" dirty="0">
              <a:latin typeface="Arial" pitchFamily="34" charset="0"/>
            </a:endParaRPr>
          </a:p>
          <a:p>
            <a:pPr eaLnBrk="1" hangingPunct="1"/>
            <a:r>
              <a:rPr lang="en-US" sz="1200" dirty="0">
                <a:latin typeface="Arial" pitchFamily="34" charset="0"/>
              </a:rPr>
              <a:t>Remember, if you buy into this scheme, you'll get what you pay for.</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14759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itchFamily="34" charset="0"/>
                <a:cs typeface="Arial" pitchFamily="34" charset="0"/>
              </a:rPr>
              <a:t>SHOW SLIDE 7-13:  </a:t>
            </a:r>
            <a:r>
              <a:rPr lang="en-US" sz="1200" b="1" dirty="0"/>
              <a:t>PREDATORY LENDING</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DoD strongly encourages service members and their families to choose alternatives that are designed to help resolve financial crises, rebuild credit ratings, and establish savings for emergencies. Payday loans, auto-title loans, and refund anticipation loans can propel an already overextended borrower into a deeper spiral of debt.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eaLnBrk="1" hangingPunct="1"/>
            <a:r>
              <a:rPr lang="en-US" b="1" dirty="0">
                <a:latin typeface="Arial" pitchFamily="34" charset="0"/>
                <a:cs typeface="Arial" pitchFamily="34" charset="0"/>
              </a:rPr>
              <a:t>SHOW SLIDE 7-14: </a:t>
            </a:r>
            <a:r>
              <a:rPr lang="en-US" sz="1200" b="1" dirty="0">
                <a:solidFill>
                  <a:schemeClr val="tx1"/>
                </a:solidFill>
              </a:rPr>
              <a:t>WHAT IS A PAYDAY LOAN? </a:t>
            </a:r>
            <a:endParaRPr lang="en-US" b="1" dirty="0">
              <a:latin typeface="Arial" pitchFamily="34" charset="0"/>
              <a:cs typeface="Arial" pitchFamily="34" charset="0"/>
            </a:endParaRPr>
          </a:p>
          <a:p>
            <a:pPr eaLnBrk="1" hangingPunct="1"/>
            <a:endParaRPr lang="en-US" b="1" dirty="0">
              <a:latin typeface="Arial" pitchFamily="34" charset="0"/>
              <a:cs typeface="Arial" pitchFamily="34" charset="0"/>
            </a:endParaRPr>
          </a:p>
          <a:p>
            <a:pPr eaLnBrk="1" hangingPunct="1"/>
            <a:r>
              <a:rPr lang="en-US" sz="1000" b="1" dirty="0">
                <a:latin typeface="Arial" pitchFamily="34" charset="0"/>
              </a:rPr>
              <a:t>What Are Payday Loans? </a:t>
            </a:r>
          </a:p>
          <a:p>
            <a:pPr eaLnBrk="1" hangingPunct="1"/>
            <a:endParaRPr lang="en-US" sz="1000" dirty="0">
              <a:latin typeface="Arial" pitchFamily="34" charset="0"/>
            </a:endParaRPr>
          </a:p>
          <a:p>
            <a:r>
              <a:rPr lang="en-US" sz="1200" b="0" i="0" kern="1200" dirty="0">
                <a:solidFill>
                  <a:schemeClr val="tx1"/>
                </a:solidFill>
                <a:effectLst/>
                <a:latin typeface="Arial" charset="0"/>
                <a:ea typeface="+mn-ea"/>
                <a:cs typeface="+mn-cs"/>
              </a:rPr>
              <a:t>Payday loans are short-term cash loans based on the borrower's personal check held for future deposit or on electronic access to the borrower's bank account. Borrowers write a personal check for the amount borrowed plus the finance charge and receive cash. In some cases, borrowers sign over electronic access to their bank accounts to receive and repay payday loans.</a:t>
            </a:r>
          </a:p>
          <a:p>
            <a:endParaRPr lang="en-US" sz="1200" b="0" i="0" kern="120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Lenders hold the checks until the borrower’s next payday when loans and the finance charge must be paid in one lump sum. To pay a loan, borrowers can redeem the check by paying the loan with cash, allow the check to be deposited at the bank, or just pay the finance charge to roll the loan over for another pay period. Some payday lenders also offer longer-term payday instalment loans and request authorization to electronically withdraw multiple payments from the borrower’s bank account, typically due on each pay date. Payday loans range in size from $100 to $1,000, depending on state legal maximums. The average loan term is about two weeks. Loans typically cost 400% annual interest (APR) or more. The finance charge ranges from $15 to $30 to borrow $100. For two-week loans, these finance charges result in interest rates from 390 to 780% APR. Shorter term loans have even higher APRs.  Rates are higher in states that do not cap the maximum cost.</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89910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eaLnBrk="1" hangingPunct="1"/>
            <a:r>
              <a:rPr lang="en-US" b="1" dirty="0">
                <a:latin typeface="Arial" pitchFamily="34" charset="0"/>
                <a:cs typeface="Arial" pitchFamily="34" charset="0"/>
              </a:rPr>
              <a:t>SHOW SLIDE 7-15: </a:t>
            </a:r>
            <a:r>
              <a:rPr lang="en-US" b="1" dirty="0">
                <a:latin typeface="Arial" pitchFamily="34" charset="0"/>
              </a:rPr>
              <a:t>FACTS ABOUT PAYDAY LOANS</a:t>
            </a:r>
            <a:endParaRPr lang="en-US" dirty="0">
              <a:latin typeface="Arial" pitchFamily="34" charset="0"/>
            </a:endParaRPr>
          </a:p>
          <a:p>
            <a:pPr eaLnBrk="1" hangingPunct="1"/>
            <a:endParaRPr lang="en-US" dirty="0">
              <a:latin typeface="Arial" pitchFamily="34" charset="0"/>
            </a:endParaRPr>
          </a:p>
          <a:p>
            <a:pPr eaLnBrk="1" hangingPunct="1"/>
            <a:r>
              <a:rPr lang="en-US" sz="1200" b="1" dirty="0">
                <a:latin typeface="Arial" pitchFamily="34" charset="0"/>
              </a:rPr>
              <a:t>Here are some interesting statistics on Payday Loans:</a:t>
            </a:r>
          </a:p>
          <a:p>
            <a:pPr eaLnBrk="1" hangingPunct="1"/>
            <a:endParaRPr lang="en-US" sz="1200" b="1" dirty="0">
              <a:latin typeface="Arial" pitchFamily="34" charset="0"/>
            </a:endParaRPr>
          </a:p>
          <a:p>
            <a:pPr marL="228600" indent="-228600" eaLnBrk="1" hangingPunct="1">
              <a:spcBef>
                <a:spcPts val="300"/>
              </a:spcBef>
              <a:spcAft>
                <a:spcPts val="300"/>
              </a:spcAft>
              <a:buFont typeface="+mj-lt"/>
              <a:buAutoNum type="arabicPeriod"/>
            </a:pPr>
            <a:r>
              <a:rPr lang="en-US" sz="1200" dirty="0"/>
              <a:t>The typical two-week payday loan has an annual interest rate ranging from 391 to 521 percent </a:t>
            </a:r>
          </a:p>
          <a:p>
            <a:pPr marL="228600" indent="-228600" eaLnBrk="1" hangingPunct="1">
              <a:spcBef>
                <a:spcPts val="300"/>
              </a:spcBef>
              <a:spcAft>
                <a:spcPts val="300"/>
              </a:spcAft>
              <a:buFont typeface="+mj-lt"/>
              <a:buAutoNum type="arabicPeriod"/>
            </a:pPr>
            <a:r>
              <a:rPr lang="en-US" sz="1200" dirty="0"/>
              <a:t>Since its inception in the 1990’s, the payday lending industry has established over 22,000 locations which generate an estimated $27 billion in annual loan volume </a:t>
            </a:r>
          </a:p>
          <a:p>
            <a:pPr marL="228600" indent="-228600" eaLnBrk="1" hangingPunct="1">
              <a:spcBef>
                <a:spcPts val="300"/>
              </a:spcBef>
              <a:spcAft>
                <a:spcPts val="300"/>
              </a:spcAft>
              <a:buFont typeface="+mj-lt"/>
              <a:buAutoNum type="arabicPeriod"/>
            </a:pPr>
            <a:r>
              <a:rPr lang="en-US" sz="1200" dirty="0"/>
              <a:t>The typical payday borrower remains in payday loan debt for 212 days of the year </a:t>
            </a:r>
          </a:p>
          <a:p>
            <a:pPr marL="228600" indent="-228600" eaLnBrk="1" hangingPunct="1">
              <a:spcBef>
                <a:spcPts val="300"/>
              </a:spcBef>
              <a:spcAft>
                <a:spcPts val="300"/>
              </a:spcAft>
              <a:buFont typeface="+mj-lt"/>
              <a:buAutoNum type="arabicPeriod"/>
            </a:pPr>
            <a:r>
              <a:rPr lang="en-US" sz="1200" dirty="0"/>
              <a:t>Studies have shown that payday borrowers are more likely to have credit card delinquency, unpaid medical bills, overdraft fees leading to closed bank accounts, and even bankruptcy</a:t>
            </a:r>
            <a:endParaRPr lang="en-US" sz="1200" b="1" dirty="0"/>
          </a:p>
          <a:p>
            <a:pPr eaLnBrk="1" hangingPunct="1"/>
            <a:endParaRPr lang="en-US" sz="1200" dirty="0">
              <a:latin typeface="Arial" pitchFamily="34" charset="0"/>
            </a:endParaRPr>
          </a:p>
          <a:p>
            <a:pPr eaLnBrk="1" hangingPunct="1"/>
            <a:r>
              <a:rPr lang="en-US" sz="1200" dirty="0">
                <a:latin typeface="Arial" pitchFamily="34" charset="0"/>
              </a:rPr>
              <a:t>As you can see it is easy to get trapped with these loans, so please, try to avoid them at all cost.	</a:t>
            </a:r>
          </a:p>
          <a:p>
            <a:pPr eaLnBrk="1" hangingPunct="1"/>
            <a:r>
              <a:rPr lang="en-US" sz="1200" dirty="0">
                <a:latin typeface="Arial" pitchFamily="34" charset="0"/>
              </a:rPr>
              <a:t>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551851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eaLnBrk="1" hangingPunct="1"/>
            <a:r>
              <a:rPr lang="en-US" b="1" dirty="0">
                <a:latin typeface="Arial" pitchFamily="34" charset="0"/>
                <a:cs typeface="Arial" pitchFamily="34" charset="0"/>
              </a:rPr>
              <a:t>SHOW SLIDE 7-16: </a:t>
            </a:r>
            <a:r>
              <a:rPr lang="en-US" b="1" dirty="0">
                <a:latin typeface="Arial" pitchFamily="34" charset="0"/>
              </a:rPr>
              <a:t>TITLE LOAN EXAMPLE</a:t>
            </a:r>
          </a:p>
          <a:p>
            <a:pPr eaLnBrk="1" hangingPunct="1"/>
            <a:endParaRPr lang="en-US" sz="1200" dirty="0">
              <a:latin typeface="Arial" pitchFamily="34" charset="0"/>
            </a:endParaRPr>
          </a:p>
          <a:p>
            <a:pPr eaLnBrk="1" hangingPunct="1"/>
            <a:r>
              <a:rPr lang="en-US" sz="1200" dirty="0">
                <a:latin typeface="Arial" pitchFamily="34" charset="0"/>
              </a:rPr>
              <a:t>As discussed earlier, most conventional loans factor in an individual’s entire financial picture that includes their income, credit, and debt, to ensure they can afford the loan payments. </a:t>
            </a:r>
          </a:p>
          <a:p>
            <a:pPr eaLnBrk="1" hangingPunct="1"/>
            <a:endParaRPr lang="en-US" sz="1200" dirty="0">
              <a:latin typeface="Arial" pitchFamily="34" charset="0"/>
            </a:endParaRPr>
          </a:p>
          <a:p>
            <a:pPr eaLnBrk="1" hangingPunct="1"/>
            <a:r>
              <a:rPr lang="en-US" sz="1200" dirty="0">
                <a:latin typeface="Arial" pitchFamily="34" charset="0"/>
              </a:rPr>
              <a:t>Title loans, however, do not factor in the borrower’s ability to repay the loan. </a:t>
            </a:r>
          </a:p>
          <a:p>
            <a:pPr eaLnBrk="1" hangingPunct="1"/>
            <a:endParaRPr lang="en-US" sz="1200" dirty="0">
              <a:latin typeface="Arial" pitchFamily="34" charset="0"/>
            </a:endParaRPr>
          </a:p>
          <a:p>
            <a:pPr eaLnBrk="1" hangingPunct="1"/>
            <a:endParaRPr lang="en-US" sz="1200" dirty="0">
              <a:latin typeface="Arial" pitchFamily="34" charset="0"/>
            </a:endParaRPr>
          </a:p>
          <a:p>
            <a:pPr algn="ctr" eaLnBrk="1" hangingPunct="1"/>
            <a:r>
              <a:rPr lang="en-US" sz="1200" dirty="0">
                <a:latin typeface="Arial" pitchFamily="34" charset="0"/>
              </a:rPr>
              <a:t>Avoid These!</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92312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eaLnBrk="1" hangingPunct="1"/>
            <a:r>
              <a:rPr lang="en-US" b="1" dirty="0">
                <a:latin typeface="Arial" pitchFamily="34" charset="0"/>
                <a:cs typeface="Arial" pitchFamily="34" charset="0"/>
              </a:rPr>
              <a:t>SHOW SLIDE 7-17:</a:t>
            </a:r>
            <a:r>
              <a:rPr lang="en-US" b="1" baseline="0" dirty="0">
                <a:latin typeface="Arial" pitchFamily="34" charset="0"/>
                <a:cs typeface="Arial" pitchFamily="34" charset="0"/>
              </a:rPr>
              <a:t> </a:t>
            </a:r>
            <a:r>
              <a:rPr lang="en-US" b="1" dirty="0">
                <a:latin typeface="Arial" pitchFamily="34" charset="0"/>
                <a:cs typeface="Arial" pitchFamily="34" charset="0"/>
              </a:rPr>
              <a:t>Refund Anticipation Loans</a:t>
            </a:r>
            <a:endParaRPr lang="en-US" b="1" dirty="0">
              <a:latin typeface="Arial" pitchFamily="34" charset="0"/>
            </a:endParaRPr>
          </a:p>
          <a:p>
            <a:pPr eaLnBrk="1" hangingPunct="1"/>
            <a:endParaRPr lang="en-US" sz="1200" dirty="0">
              <a:latin typeface="Arial" pitchFamily="34" charset="0"/>
            </a:endParaRPr>
          </a:p>
          <a:p>
            <a:pPr eaLnBrk="1" hangingPunct="1"/>
            <a:r>
              <a:rPr lang="en-US" sz="1200" dirty="0">
                <a:latin typeface="Arial" pitchFamily="34" charset="0"/>
              </a:rPr>
              <a:t>Refund anticipation loans allow a taxpayer who is due a refund to get an advance on that refund. This is a high-fee, high-interest-rate,</a:t>
            </a:r>
            <a:r>
              <a:rPr lang="en-US" sz="1200" baseline="0" dirty="0">
                <a:latin typeface="Arial" pitchFamily="34" charset="0"/>
              </a:rPr>
              <a:t> short-term loan. Many people mistakenly regard this predatory lending as a service. For refund anticipation loans, the lender sometimes is the income tax-preparation company and sometimes is a check-cashing service or other short-term lender. The fees that are paid to get the quick refund usually are based on a percentage of the refund, so the higher the refund, the more the loan costs.</a:t>
            </a:r>
            <a:endParaRPr lang="en-US" sz="1200" dirty="0">
              <a:latin typeface="Arial" pitchFamily="34" charset="0"/>
            </a:endParaRPr>
          </a:p>
          <a:p>
            <a:pPr eaLnBrk="1" hangingPunct="1"/>
            <a:endParaRPr lang="en-US" sz="1200" dirty="0">
              <a:latin typeface="Arial" pitchFamily="34" charset="0"/>
            </a:endParaRPr>
          </a:p>
          <a:p>
            <a:pPr eaLnBrk="1" hangingPunct="1"/>
            <a:endParaRPr lang="en-US" sz="1200" dirty="0">
              <a:latin typeface="Arial" pitchFamily="34" charset="0"/>
            </a:endParaRPr>
          </a:p>
          <a:p>
            <a:pPr algn="ctr" eaLnBrk="1" hangingPunct="1"/>
            <a:r>
              <a:rPr lang="en-US" sz="1200" dirty="0">
                <a:latin typeface="Arial" pitchFamily="34" charset="0"/>
              </a:rPr>
              <a:t>Avoid These!</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253497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itchFamily="34" charset="0"/>
                <a:cs typeface="Arial" pitchFamily="34" charset="0"/>
              </a:rPr>
              <a:t>SHOW SLIDE 7-18:</a:t>
            </a:r>
            <a:r>
              <a:rPr lang="en-US" b="1" baseline="0" dirty="0">
                <a:latin typeface="Arial" pitchFamily="34" charset="0"/>
                <a:cs typeface="Arial" pitchFamily="34" charset="0"/>
              </a:rPr>
              <a:t> </a:t>
            </a:r>
            <a:r>
              <a:rPr lang="en-US" b="1" dirty="0">
                <a:latin typeface="Arial" pitchFamily="34" charset="0"/>
                <a:cs typeface="Arial" pitchFamily="34" charset="0"/>
              </a:rPr>
              <a:t>TITLE LOANS AND PAYLOANS FOR SOLDIERS</a:t>
            </a:r>
            <a:endParaRPr lang="en-US" sz="1200" b="0" i="0" kern="1200" dirty="0">
              <a:solidFill>
                <a:schemeClr val="tx1"/>
              </a:solidFill>
              <a:effectLst/>
              <a:latin typeface="Arial" charset="0"/>
              <a:ea typeface="+mn-ea"/>
              <a:cs typeface="+mn-cs"/>
            </a:endParaRPr>
          </a:p>
          <a:p>
            <a:endParaRPr lang="en-US" sz="1200" b="0" i="0" kern="120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Car title loans — and certain other financing — offered to service members and their dependents must include special protections under federal law and a Department of Defense rule. For example, the military APR for car title loans offered since Oct. 1, 2007 — with a term of 181 days or less — cannot exceed 36 percent. Most fees and charges, with few exceptions, are included in the rate. Creditors also may not require use of a check or access to a bank account for the loan, mandatory arbitration, and unreasonable legal notices. Military consumers also must be given certain disclosures about the loan costs and their rights as borrowers. Credit agreements that violate the protections are void. Creditors that offer car title loans may ask loan applicants to sign a statement about their military affiliation.</a:t>
            </a:r>
          </a:p>
          <a:p>
            <a:endParaRPr lang="en-US" sz="1200" b="0" i="0" kern="120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Among other stipulations, the SCRA provides protections for service members. It means that companies and individuals must obtain a court order before repossessing a vehicle belonging to a service member with active-duty status. If a lender or dealership wants to repossess a vehicle that belongs to a man or woman on active duty, it must first go through the process of obtaining an affidavit because of the individual’s military status. This is most easily accomplished via the Service members Civil Relief Act Centralized Verification Service and takes a short time for processing. After that, the service member is entitled to a stay of proceedings for a minimum of 90 days.</a:t>
            </a:r>
          </a:p>
          <a:p>
            <a:r>
              <a:rPr lang="en-US" sz="1200" b="0" i="0" kern="1200" dirty="0">
                <a:solidFill>
                  <a:schemeClr val="tx1"/>
                </a:solidFill>
                <a:effectLst/>
                <a:latin typeface="Arial" charset="0"/>
                <a:ea typeface="+mn-ea"/>
                <a:cs typeface="+mn-cs"/>
              </a:rPr>
              <a:t>Once these 90 days are up, the court reconvenes to decide what to do. There are a variety of options available to the court, and the decision is generally based on the needs and responsibilities of the service member. </a:t>
            </a:r>
          </a:p>
          <a:p>
            <a:endParaRPr lang="en-US" sz="1200" b="0" i="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mn-ea"/>
                <a:cs typeface="+mn-cs"/>
              </a:rPr>
              <a:t>Payday loans are not permitted for active-duty service members and their dependents.  Federal protections under the Military Lending Act (MLA) for service members and their families took effect October 1, 2007 and were expanded October 3, 2016. Department of Defense rules apply to loans subject to the federal Truth in Lending Act, including payday and title loans.. Lenders are prohibited from charging more than 36 percent annual interest including fees; taking a check, debit authorization or car title to secure loans; and using mandatory arbitration clauses in contracts for covered loans. The Consumer Financial Protection Bureau enforces the MLA rules. To file a complaint, click </a:t>
            </a:r>
            <a:r>
              <a:rPr lang="en-US" sz="1200" b="0" i="0" u="none" strike="noStrike" kern="1200" dirty="0">
                <a:solidFill>
                  <a:schemeClr val="tx1"/>
                </a:solidFill>
                <a:effectLst/>
                <a:latin typeface="Arial" charset="0"/>
                <a:ea typeface="+mn-ea"/>
                <a:cs typeface="+mn-cs"/>
                <a:hlinkClick r:id="rId3"/>
              </a:rPr>
              <a:t>here</a:t>
            </a:r>
            <a:r>
              <a:rPr lang="en-US" sz="1200" b="0" i="0" kern="1200" dirty="0">
                <a:solidFill>
                  <a:schemeClr val="tx1"/>
                </a:solidFill>
                <a:effectLst/>
                <a:latin typeface="Arial" charset="0"/>
                <a:ea typeface="+mn-ea"/>
                <a:cs typeface="+mn-cs"/>
              </a:rPr>
              <a:t>. See: </a:t>
            </a:r>
            <a:r>
              <a:rPr lang="en-US" sz="1200" b="0" i="0" u="none" strike="noStrike" kern="1200" dirty="0">
                <a:solidFill>
                  <a:schemeClr val="tx1"/>
                </a:solidFill>
                <a:effectLst/>
                <a:latin typeface="Arial" charset="0"/>
                <a:ea typeface="+mn-ea"/>
                <a:cs typeface="+mn-cs"/>
                <a:hlinkClick r:id="rId4"/>
              </a:rPr>
              <a:t>CFA press release on revised MLA rules</a:t>
            </a:r>
            <a:r>
              <a:rPr lang="en-US" sz="1200" b="0" i="0" kern="1200" dirty="0">
                <a:solidFill>
                  <a:schemeClr val="tx1"/>
                </a:solidFill>
                <a:effectLst/>
                <a:latin typeface="Arial" charset="0"/>
                <a:ea typeface="+mn-ea"/>
                <a:cs typeface="+mn-cs"/>
              </a:rPr>
              <a:t> </a:t>
            </a:r>
            <a:endParaRPr lang="en-US" dirty="0"/>
          </a:p>
          <a:p>
            <a:endParaRPr lang="en-US" sz="1200" b="0" i="0" kern="1200" dirty="0">
              <a:solidFill>
                <a:schemeClr val="tx1"/>
              </a:solidFill>
              <a:effectLst/>
              <a:latin typeface="Arial" charset="0"/>
              <a:ea typeface="+mn-ea"/>
              <a:cs typeface="+mn-cs"/>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itchFamily="34" charset="0"/>
                <a:cs typeface="Arial" pitchFamily="34" charset="0"/>
              </a:rPr>
              <a:t>SHOW SLIDE 7-19:</a:t>
            </a:r>
            <a:r>
              <a:rPr lang="en-US" b="1" baseline="0" dirty="0">
                <a:latin typeface="Arial" pitchFamily="34" charset="0"/>
                <a:cs typeface="Arial" pitchFamily="34" charset="0"/>
              </a:rPr>
              <a:t> MAJOR PURCHASES</a:t>
            </a:r>
            <a:endParaRPr lang="en-US" b="1" dirty="0">
              <a:latin typeface="Arial" pitchFamily="34" charset="0"/>
            </a:endParaRPr>
          </a:p>
          <a:p>
            <a:endParaRPr lang="en-US" dirty="0"/>
          </a:p>
          <a:p>
            <a:r>
              <a:rPr lang="en-US" dirty="0"/>
              <a:t>Making a major</a:t>
            </a:r>
            <a:r>
              <a:rPr lang="en-US" baseline="0" dirty="0"/>
              <a:t> purchase doesn’t mean you have to risk your financial future in the process. It is possible to spend a lot and still be smart about it.</a:t>
            </a:r>
          </a:p>
          <a:p>
            <a:endParaRPr lang="en-US" baseline="0" dirty="0"/>
          </a:p>
          <a:p>
            <a:r>
              <a:rPr lang="en-US" baseline="0" dirty="0"/>
              <a:t>What do you consider to be a major purchase? A new car, truck or motorcycle? A home? A new gaming system? In truth, any of these could be a major purchase depending on your financial situation at the time you buy.</a:t>
            </a:r>
          </a:p>
          <a:p>
            <a:endParaRPr lang="en-US" baseline="0" dirty="0"/>
          </a:p>
          <a:p>
            <a:r>
              <a:rPr lang="en-US" baseline="0" dirty="0"/>
              <a:t>These major purchases might also not be a big deal if you have your financial house in order. In short, it all depends on how the purchase compares to the rest of your financial situation.</a:t>
            </a:r>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Roboto" panose="02000000000000000000" pitchFamily="2" charset="0"/>
                <a:ea typeface="Roboto" panose="02000000000000000000" pitchFamily="2" charset="0"/>
                <a:cs typeface="Roboto" panose="02000000000000000000" pitchFamily="2" charset="0"/>
              </a:rPr>
              <a:t>SHOW SLIDE 7-2:  OBJECTIVES</a:t>
            </a:r>
            <a:endParaRPr lang="en-US" sz="1200" dirty="0">
              <a:latin typeface="Roboto" panose="02000000000000000000" pitchFamily="2" charset="0"/>
              <a:ea typeface="Roboto" panose="02000000000000000000" pitchFamily="2" charset="0"/>
              <a:cs typeface="Roboto" panose="02000000000000000000" pitchFamily="2" charset="0"/>
            </a:endParaRPr>
          </a:p>
          <a:p>
            <a:pPr eaLnBrk="1" hangingPunct="1">
              <a:defRPr/>
            </a:pPr>
            <a:endParaRPr lang="en-US" sz="1200" dirty="0">
              <a:latin typeface="Roboto" panose="02000000000000000000" pitchFamily="2" charset="0"/>
              <a:ea typeface="Roboto" panose="02000000000000000000" pitchFamily="2" charset="0"/>
              <a:cs typeface="Roboto" panose="02000000000000000000" pitchFamily="2" charset="0"/>
            </a:endParaRPr>
          </a:p>
          <a:p>
            <a:pPr eaLnBrk="1" hangingPunct="1">
              <a:defRPr/>
            </a:pPr>
            <a:endParaRPr lang="en-US" sz="1200" dirty="0">
              <a:latin typeface="Roboto" panose="02000000000000000000" pitchFamily="2" charset="0"/>
              <a:ea typeface="Roboto" panose="02000000000000000000" pitchFamily="2" charset="0"/>
              <a:cs typeface="Roboto" panose="02000000000000000000" pitchFamily="2" charset="0"/>
            </a:endParaRPr>
          </a:p>
          <a:p>
            <a:pPr eaLnBrk="1" hangingPunct="1">
              <a:defRPr/>
            </a:pPr>
            <a:r>
              <a:rPr lang="en-US" sz="1200" dirty="0">
                <a:latin typeface="Roboto" panose="02000000000000000000" pitchFamily="2" charset="0"/>
                <a:ea typeface="Roboto" panose="02000000000000000000" pitchFamily="2" charset="0"/>
                <a:cs typeface="Roboto" panose="02000000000000000000" pitchFamily="2" charset="0"/>
              </a:rPr>
              <a:t>During this lesson, we will cover some of the most common types of fraud, cons, and rip-offs, how marketing and advertising play a part, and look</a:t>
            </a:r>
            <a:r>
              <a:rPr lang="en-US" sz="1200" baseline="0" dirty="0">
                <a:latin typeface="Roboto" panose="02000000000000000000" pitchFamily="2" charset="0"/>
                <a:ea typeface="Roboto" panose="02000000000000000000" pitchFamily="2" charset="0"/>
                <a:cs typeface="Roboto" panose="02000000000000000000" pitchFamily="2" charset="0"/>
              </a:rPr>
              <a:t> at ways that you can protect yourself from misleading consumer practices. We will go over how to report complaints and what military consumer protection laws there are. </a:t>
            </a:r>
            <a:r>
              <a:rPr lang="en-US" sz="1200" dirty="0">
                <a:latin typeface="Roboto" panose="02000000000000000000" pitchFamily="2" charset="0"/>
                <a:ea typeface="Roboto" panose="02000000000000000000" pitchFamily="2" charset="0"/>
                <a:cs typeface="Roboto" panose="02000000000000000000" pitchFamily="2" charset="0"/>
              </a:rPr>
              <a:t>We will also explore what identity theft is, and how you can protect yourself from becoming a target.</a:t>
            </a:r>
            <a:endParaRPr lang="en-US" dirty="0">
              <a:latin typeface="Roboto" panose="02000000000000000000" pitchFamily="2" charset="0"/>
              <a:ea typeface="Roboto" panose="02000000000000000000" pitchFamily="2" charset="0"/>
              <a:cs typeface="Roboto" panose="02000000000000000000" pitchFamily="2"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eaLnBrk="1" hangingPunct="1">
              <a:defRPr/>
            </a:pPr>
            <a:r>
              <a:rPr lang="en-US" sz="1400" b="1" dirty="0">
                <a:latin typeface="Arial" pitchFamily="34" charset="0"/>
                <a:cs typeface="Arial" pitchFamily="34" charset="0"/>
              </a:rPr>
              <a:t>SHOW SLIDE 7-20:</a:t>
            </a:r>
            <a:r>
              <a:rPr lang="en-US" sz="1400" b="1" baseline="0" dirty="0">
                <a:latin typeface="Arial" pitchFamily="34" charset="0"/>
                <a:cs typeface="Arial" pitchFamily="34" charset="0"/>
              </a:rPr>
              <a:t> THINK FIRST</a:t>
            </a:r>
            <a:endParaRPr lang="en-US" sz="1400" b="1" dirty="0"/>
          </a:p>
          <a:p>
            <a:pPr eaLnBrk="1" hangingPunct="1">
              <a:defRPr/>
            </a:pPr>
            <a:endParaRPr lang="en-US" b="1" dirty="0"/>
          </a:p>
          <a:p>
            <a:r>
              <a:rPr lang="en-US" dirty="0"/>
              <a:t>Having</a:t>
            </a:r>
            <a:r>
              <a:rPr lang="en-US" baseline="0" dirty="0"/>
              <a:t> a strategy before making a purchase will help to save you money, time, and potential harm.</a:t>
            </a:r>
          </a:p>
          <a:p>
            <a:endParaRPr lang="en-US" baseline="0" dirty="0"/>
          </a:p>
          <a:p>
            <a:pPr marL="171450" indent="-171450">
              <a:lnSpc>
                <a:spcPct val="150000"/>
              </a:lnSpc>
              <a:spcBef>
                <a:spcPct val="20000"/>
              </a:spcBef>
              <a:buFont typeface="Arial" panose="020B0604020202020204" pitchFamily="34" charset="0"/>
              <a:buChar char="•"/>
            </a:pPr>
            <a:r>
              <a:rPr lang="en-US" b="1" dirty="0"/>
              <a:t>Logic beats emotion-</a:t>
            </a:r>
            <a:r>
              <a:rPr lang="en-US" b="0" dirty="0"/>
              <a:t> Be smart. Don’t let fancy marketing suck you in.</a:t>
            </a:r>
            <a:endParaRPr lang="en-US" b="1" dirty="0"/>
          </a:p>
          <a:p>
            <a:pPr marL="171450" indent="-171450">
              <a:lnSpc>
                <a:spcPct val="150000"/>
              </a:lnSpc>
              <a:spcBef>
                <a:spcPct val="20000"/>
              </a:spcBef>
              <a:buFont typeface="Arial" panose="020B0604020202020204" pitchFamily="34" charset="0"/>
              <a:buChar char="•"/>
            </a:pPr>
            <a:r>
              <a:rPr lang="en-US" b="1" dirty="0"/>
              <a:t>Additional costs matter- </a:t>
            </a:r>
            <a:r>
              <a:rPr lang="en-US" b="0" dirty="0"/>
              <a:t>What</a:t>
            </a:r>
            <a:r>
              <a:rPr lang="en-US" b="0" baseline="0" dirty="0"/>
              <a:t> else will you have to pay? As an example, cars require maintenance, repairs, gas and insurance. Other big purchases are often similar.</a:t>
            </a:r>
            <a:endParaRPr lang="en-US" b="1" dirty="0"/>
          </a:p>
          <a:p>
            <a:pPr marL="171450" indent="-171450">
              <a:lnSpc>
                <a:spcPct val="150000"/>
              </a:lnSpc>
              <a:spcBef>
                <a:spcPct val="20000"/>
              </a:spcBef>
              <a:buFont typeface="Arial" panose="020B0604020202020204" pitchFamily="34" charset="0"/>
              <a:buChar char="•"/>
            </a:pPr>
            <a:r>
              <a:rPr lang="en-US" b="1" dirty="0"/>
              <a:t>Things change</a:t>
            </a:r>
            <a:r>
              <a:rPr lang="en-US" b="0" dirty="0"/>
              <a:t>-Your life can be completely</a:t>
            </a:r>
            <a:r>
              <a:rPr lang="en-US" b="0" baseline="0" dirty="0"/>
              <a:t> different in a year or two. Will today’s purchase still make sense then or could you regret it?</a:t>
            </a:r>
            <a:endParaRPr lang="en-US" b="1" dirty="0"/>
          </a:p>
          <a:p>
            <a:pPr marL="171450" indent="-171450">
              <a:lnSpc>
                <a:spcPct val="150000"/>
              </a:lnSpc>
              <a:spcBef>
                <a:spcPct val="20000"/>
              </a:spcBef>
              <a:buFont typeface="Arial" panose="020B0604020202020204" pitchFamily="34" charset="0"/>
              <a:buChar char="•"/>
            </a:pPr>
            <a:r>
              <a:rPr lang="en-US" b="1" dirty="0"/>
              <a:t>Shopping around is smart</a:t>
            </a:r>
            <a:r>
              <a:rPr lang="en-US" b="0" dirty="0"/>
              <a:t>-It</a:t>
            </a:r>
            <a:r>
              <a:rPr lang="en-US" b="0" baseline="0" dirty="0"/>
              <a:t> forces you to slow down the purchase decision and be more levelheaded about what you are purchasing.</a:t>
            </a:r>
            <a:endParaRPr lang="en-US" b="1" dirty="0"/>
          </a:p>
          <a:p>
            <a:pPr marL="171450" indent="-171450">
              <a:lnSpc>
                <a:spcPct val="150000"/>
              </a:lnSpc>
              <a:spcBef>
                <a:spcPct val="20000"/>
              </a:spcBef>
              <a:buFont typeface="Arial" panose="020B0604020202020204" pitchFamily="34" charset="0"/>
              <a:buChar char="•"/>
            </a:pPr>
            <a:r>
              <a:rPr lang="en-US" b="1" dirty="0"/>
              <a:t>Cash or credit?</a:t>
            </a:r>
            <a:r>
              <a:rPr lang="en-US" b="0" dirty="0"/>
              <a:t> Paying cash is often smarter than financing. Just don’t use all of your cash, keep some for emergencies.</a:t>
            </a:r>
            <a:endParaRPr lang="en-US" b="1" dirty="0"/>
          </a:p>
          <a:p>
            <a:endParaRPr lang="en-US" baseline="0"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51839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itchFamily="34" charset="0"/>
                <a:cs typeface="Arial" pitchFamily="34" charset="0"/>
              </a:rPr>
              <a:t>SHOW SLIDE 7-21:</a:t>
            </a:r>
            <a:r>
              <a:rPr lang="en-US" b="1" baseline="0" dirty="0">
                <a:latin typeface="Arial" pitchFamily="34" charset="0"/>
                <a:cs typeface="Arial" pitchFamily="34" charset="0"/>
              </a:rPr>
              <a:t> </a:t>
            </a:r>
            <a:r>
              <a:rPr lang="en-US" b="1" dirty="0">
                <a:latin typeface="Arial" pitchFamily="34" charset="0"/>
                <a:cs typeface="Arial" pitchFamily="34" charset="0"/>
              </a:rPr>
              <a:t>DO YOUR RESEARCH</a:t>
            </a:r>
            <a:endParaRPr lang="en-US" dirty="0"/>
          </a:p>
          <a:p>
            <a:endParaRPr lang="en-US" dirty="0"/>
          </a:p>
          <a:p>
            <a:r>
              <a:rPr lang="en-US" dirty="0"/>
              <a:t>It is important to make sure to do your research</a:t>
            </a:r>
            <a:r>
              <a:rPr lang="en-US" baseline="0" dirty="0"/>
              <a:t> before making a major purchase. How will it fit into your budget?  How will you pay for it? Will you need to take out a loan, put it on a credit card, or save up to pay for it with cash? Make sure to compare prices online and through different apps to ensure that you get the best deal. Many companies will price match if you find a better deal somewhere else. Also, don’t be afraid to ask for a military discount. What is the worst thing that they can say? No? </a:t>
            </a:r>
          </a:p>
          <a:p>
            <a:endParaRPr lang="en-US" baseline="0" dirty="0"/>
          </a:p>
          <a:p>
            <a:r>
              <a:rPr lang="en-US" baseline="0" dirty="0"/>
              <a:t>As you research, look for unbiased online reviews from credible sources. Many times, reviewers will be sponsored by the company or given the product for free and may not give the most honest review. </a:t>
            </a:r>
          </a:p>
          <a:p>
            <a:endParaRPr lang="en-US" baseline="0" dirty="0"/>
          </a:p>
          <a:p>
            <a:r>
              <a:rPr lang="en-US" baseline="0" dirty="0"/>
              <a:t>Ask yourself this: Is this a </a:t>
            </a:r>
            <a:r>
              <a:rPr lang="en-US" b="1" baseline="0" dirty="0"/>
              <a:t>want</a:t>
            </a:r>
            <a:r>
              <a:rPr lang="en-US" b="0" baseline="0" dirty="0"/>
              <a:t> or a </a:t>
            </a:r>
            <a:r>
              <a:rPr lang="en-US" b="1" baseline="0" dirty="0"/>
              <a:t>need</a:t>
            </a:r>
            <a:r>
              <a:rPr lang="en-US" b="0" baseline="0" dirty="0"/>
              <a:t>? Is this purchase you’re considering necessary? Be honest. For example, you may legitimately need a car, but you probably don’t need the nicest one available. You should be just as excited about making a smart purchase as you are about what you want to buy. If not, you could be headed for trouble.</a:t>
            </a:r>
            <a:endParaRPr lang="en-US" b="1" baseline="0" dirty="0"/>
          </a:p>
          <a:p>
            <a:endParaRPr lang="en-US" b="0" baseline="0" dirty="0"/>
          </a:p>
          <a:p>
            <a:r>
              <a:rPr lang="en-US" b="1" baseline="0" dirty="0"/>
              <a:t>Wait</a:t>
            </a:r>
            <a:r>
              <a:rPr lang="en-US" b="0" baseline="0" dirty="0"/>
              <a:t>. One of the best ways to bypass emotional buying decisions is to implement a cooling-off period before you pull the trigger. Sleep on it-maybe for a couple of days-and see if it still seems like a good move.</a:t>
            </a:r>
            <a:endParaRPr lang="en-US" b="1" baseline="0" dirty="0"/>
          </a:p>
          <a:p>
            <a:endParaRPr lang="en-US" b="0" baseline="0" dirty="0"/>
          </a:p>
          <a:p>
            <a:r>
              <a:rPr lang="en-US" b="1" baseline="0" dirty="0"/>
              <a:t>Ask someone else</a:t>
            </a:r>
            <a:r>
              <a:rPr lang="en-US" b="0" baseline="0" dirty="0"/>
              <a:t>. Ask a parent, family member or friend to be a sounding board on major purchases. Just be sure to find a helper and not an enabler. Or visit your nearest Family Center before making a major purchase decision to review your spending plan with a PFM or a PFC. Your installation legal office is also willing to look at any contracts before you sign.</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itchFamily="34" charset="0"/>
                <a:cs typeface="Arial" pitchFamily="34" charset="0"/>
              </a:rPr>
              <a:t>SHOW SLIDE 7-22:</a:t>
            </a:r>
            <a:r>
              <a:rPr lang="en-US" b="1" baseline="0" dirty="0">
                <a:latin typeface="Arial" pitchFamily="34" charset="0"/>
                <a:cs typeface="Arial" pitchFamily="34" charset="0"/>
              </a:rPr>
              <a:t> </a:t>
            </a:r>
            <a:r>
              <a:rPr lang="en-US" b="1" dirty="0">
                <a:latin typeface="Arial" pitchFamily="34" charset="0"/>
                <a:cs typeface="Arial" pitchFamily="34" charset="0"/>
              </a:rPr>
              <a:t>MILITARY SHOPPING</a:t>
            </a:r>
            <a:endParaRPr lang="en-US" b="1" dirty="0">
              <a:latin typeface="Arial" pitchFamily="34" charset="0"/>
            </a:endParaRPr>
          </a:p>
          <a:p>
            <a:endParaRPr lang="en-US" dirty="0"/>
          </a:p>
          <a:p>
            <a:r>
              <a:rPr lang="en-US" dirty="0"/>
              <a:t>Military families have a variety of resources available to help make smart purchasing</a:t>
            </a:r>
            <a:r>
              <a:rPr lang="en-US" baseline="0" dirty="0"/>
              <a:t> decisions. Take advantage of the Commissary and the Exchange on your installation for great savings and tax-free shopping!</a:t>
            </a:r>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eaLnBrk="1" hangingPunct="1">
              <a:defRPr/>
            </a:pPr>
            <a:r>
              <a:rPr lang="en-US" sz="1400" b="1" dirty="0">
                <a:latin typeface="Arial" pitchFamily="34" charset="0"/>
                <a:cs typeface="Arial" pitchFamily="34" charset="0"/>
              </a:rPr>
              <a:t>SHOW SLIDE 7-23: </a:t>
            </a:r>
            <a:r>
              <a:rPr lang="en-US" sz="1400" b="1" dirty="0"/>
              <a:t>TIPS ON INTERNET SHOPPING </a:t>
            </a:r>
          </a:p>
          <a:p>
            <a:pPr eaLnBrk="1" hangingPunct="1">
              <a:defRPr/>
            </a:pPr>
            <a:endParaRPr lang="en-US" b="1" dirty="0"/>
          </a:p>
          <a:p>
            <a:pPr marL="228600" indent="-228600" eaLnBrk="1" hangingPunct="1">
              <a:buAutoNum type="arabicPeriod"/>
              <a:defRPr/>
            </a:pPr>
            <a:r>
              <a:rPr lang="en-US" sz="1200" b="1" i="0" kern="1200" dirty="0">
                <a:solidFill>
                  <a:schemeClr val="tx1"/>
                </a:solidFill>
                <a:effectLst/>
                <a:latin typeface="Arial" charset="0"/>
                <a:ea typeface="+mn-ea"/>
                <a:cs typeface="+mn-cs"/>
              </a:rPr>
              <a:t>Use Familiar Websites</a:t>
            </a:r>
            <a:br>
              <a:rPr lang="en-US" dirty="0"/>
            </a:br>
            <a:r>
              <a:rPr lang="en-US" sz="1200" b="0" i="0" kern="1200" dirty="0">
                <a:solidFill>
                  <a:schemeClr val="tx1"/>
                </a:solidFill>
                <a:effectLst/>
                <a:latin typeface="Arial" charset="0"/>
                <a:ea typeface="+mn-ea"/>
                <a:cs typeface="+mn-cs"/>
              </a:rPr>
              <a:t>Start at a trusted site rather than shopping with a search engine. Search results can be rigged to lead you astray, especially when you drift past the first few pages of links. If you know the site, chances are it's less likely to be a rip off. We all know Amazon.com and that it carries everything under the sun; likewise, just about every major retail outlet has an online store, from Target to Best Buy to Home Depot. Beware of misspellings or sites using a different top-level domain (.NET instead of .com, for example)—those are the oldest tricks in the book. Yes, the sales on these sites might look enticing, but that's how they trick you into giving up your info.</a:t>
            </a:r>
          </a:p>
          <a:p>
            <a:endParaRPr lang="en-US" sz="1200" b="1" i="0" kern="1200" dirty="0">
              <a:solidFill>
                <a:schemeClr val="tx1"/>
              </a:solidFill>
              <a:effectLst/>
              <a:latin typeface="Arial" charset="0"/>
              <a:ea typeface="+mn-ea"/>
              <a:cs typeface="+mn-cs"/>
            </a:endParaRPr>
          </a:p>
          <a:p>
            <a:r>
              <a:rPr lang="en-US" sz="1200" b="1" i="0" kern="1200" dirty="0">
                <a:solidFill>
                  <a:schemeClr val="tx1"/>
                </a:solidFill>
                <a:effectLst/>
                <a:latin typeface="Arial" charset="0"/>
                <a:ea typeface="+mn-ea"/>
                <a:cs typeface="+mn-cs"/>
              </a:rPr>
              <a:t>2. Look for the Lock</a:t>
            </a:r>
            <a:br>
              <a:rPr lang="en-US" sz="1200" b="0" i="0" kern="1200" dirty="0">
                <a:solidFill>
                  <a:schemeClr val="tx1"/>
                </a:solidFill>
                <a:effectLst/>
                <a:latin typeface="Arial" charset="0"/>
                <a:ea typeface="+mn-ea"/>
                <a:cs typeface="+mn-cs"/>
              </a:rPr>
            </a:br>
            <a:r>
              <a:rPr lang="en-US" sz="1200" b="0" i="0" kern="1200" dirty="0">
                <a:solidFill>
                  <a:schemeClr val="tx1"/>
                </a:solidFill>
                <a:effectLst/>
                <a:latin typeface="Arial" charset="0"/>
                <a:ea typeface="+mn-ea"/>
                <a:cs typeface="+mn-cs"/>
              </a:rPr>
              <a:t>Never ever, ever buy anything online using your credit card from a site that doesn't have SSL (secure sockets layer) encryption installed—at the very least. You'll know if the site has SSL because the URL for the site will start with HTTPS:// (instead of just HTTP://). An icon of a locked padlock will appear, typically in the status bar at the bottom of your web browser, or right next to the URL in the address bar. It depends on your browser. Never, ever give anyone your credit card over email. Ever.</a:t>
            </a:r>
          </a:p>
          <a:p>
            <a:endParaRPr lang="en-US" sz="1200" b="1" i="0" kern="1200" dirty="0">
              <a:solidFill>
                <a:schemeClr val="tx1"/>
              </a:solidFill>
              <a:effectLst/>
              <a:latin typeface="Arial" charset="0"/>
              <a:ea typeface="+mn-ea"/>
              <a:cs typeface="+mn-cs"/>
            </a:endParaRPr>
          </a:p>
          <a:p>
            <a:r>
              <a:rPr lang="en-US" sz="1200" b="1" i="0" kern="1200" dirty="0">
                <a:solidFill>
                  <a:schemeClr val="tx1"/>
                </a:solidFill>
                <a:effectLst/>
                <a:latin typeface="Arial" charset="0"/>
                <a:ea typeface="+mn-ea"/>
                <a:cs typeface="+mn-cs"/>
              </a:rPr>
              <a:t>3. Don't Tell All</a:t>
            </a:r>
            <a:br>
              <a:rPr lang="en-US" dirty="0"/>
            </a:br>
            <a:r>
              <a:rPr lang="en-US" sz="1200" b="0" i="0" kern="1200" dirty="0">
                <a:solidFill>
                  <a:schemeClr val="tx1"/>
                </a:solidFill>
                <a:effectLst/>
                <a:latin typeface="Arial" charset="0"/>
                <a:ea typeface="+mn-ea"/>
                <a:cs typeface="+mn-cs"/>
              </a:rPr>
              <a:t>No online shopping store needs your social security number or your birthday to do business. However, if crooks get them, combined with your credit card number for purchases, they can do a lot of damage. The more they know, the easier it is to steal your identity. When possible, default to giving up the least amount of information.</a:t>
            </a:r>
          </a:p>
          <a:p>
            <a:endParaRPr lang="en-US" sz="1200" b="0" i="0" kern="1200" dirty="0">
              <a:solidFill>
                <a:schemeClr val="tx1"/>
              </a:solidFill>
              <a:effectLst/>
              <a:latin typeface="Arial" charset="0"/>
              <a:ea typeface="+mn-ea"/>
              <a:cs typeface="+mn-cs"/>
            </a:endParaRPr>
          </a:p>
          <a:p>
            <a:r>
              <a:rPr lang="en-US" sz="1200" b="1" i="0" kern="1200" dirty="0">
                <a:solidFill>
                  <a:schemeClr val="tx1"/>
                </a:solidFill>
                <a:effectLst/>
                <a:latin typeface="Arial" charset="0"/>
                <a:ea typeface="+mn-ea"/>
                <a:cs typeface="+mn-cs"/>
              </a:rPr>
              <a:t>4. Check Statements</a:t>
            </a:r>
            <a:br>
              <a:rPr lang="en-US" sz="1200" b="0" i="0" kern="1200" dirty="0">
                <a:solidFill>
                  <a:schemeClr val="tx1"/>
                </a:solidFill>
                <a:effectLst/>
                <a:latin typeface="Arial" charset="0"/>
                <a:ea typeface="+mn-ea"/>
                <a:cs typeface="+mn-cs"/>
              </a:rPr>
            </a:br>
            <a:r>
              <a:rPr lang="en-US" sz="1200" b="0" i="0" kern="1200" dirty="0">
                <a:solidFill>
                  <a:schemeClr val="tx1"/>
                </a:solidFill>
                <a:effectLst/>
                <a:latin typeface="Arial" charset="0"/>
                <a:ea typeface="+mn-ea"/>
                <a:cs typeface="+mn-cs"/>
              </a:rPr>
              <a:t>Don't wait for your bill to come at the end of the month. Go online regularly during the holiday season and look at electronic statements for your credit card, debit card, and checking accounts. Make sure you don't see any fraudulent charges, even originating from sites like PayPal. (After all, there's more than one way to get to your money.)</a:t>
            </a:r>
          </a:p>
          <a:p>
            <a:r>
              <a:rPr lang="en-US" sz="1200" b="0" i="0" kern="1200" dirty="0">
                <a:solidFill>
                  <a:schemeClr val="tx1"/>
                </a:solidFill>
                <a:effectLst/>
                <a:latin typeface="Arial" charset="0"/>
                <a:ea typeface="+mn-ea"/>
                <a:cs typeface="+mn-cs"/>
              </a:rPr>
              <a:t>If you do see something wrong, pick up the phone to address the matter quickly. In the case of credit cards, pay the bill only once you know all your charges are accurate. You have 30 days to notify the bank or card issuer of problems, however; after that, you might be liable for the charges anyway.</a:t>
            </a:r>
          </a:p>
          <a:p>
            <a:endParaRPr lang="en-US" sz="1200" b="1" i="0" kern="1200" dirty="0">
              <a:solidFill>
                <a:schemeClr val="tx1"/>
              </a:solidFill>
              <a:effectLst/>
              <a:latin typeface="Arial" charset="0"/>
              <a:ea typeface="+mn-ea"/>
              <a:cs typeface="+mn-cs"/>
            </a:endParaRPr>
          </a:p>
          <a:p>
            <a:r>
              <a:rPr lang="en-US" sz="1200" b="1" i="0" kern="1200" dirty="0">
                <a:solidFill>
                  <a:schemeClr val="tx1"/>
                </a:solidFill>
                <a:effectLst/>
                <a:latin typeface="Arial" charset="0"/>
                <a:ea typeface="+mn-ea"/>
                <a:cs typeface="+mn-cs"/>
              </a:rPr>
              <a:t>5. Use Strong Passwords</a:t>
            </a:r>
            <a:br>
              <a:rPr lang="en-US" dirty="0"/>
            </a:br>
            <a:r>
              <a:rPr lang="en-US" sz="1200" b="0" i="0" kern="1200" dirty="0">
                <a:solidFill>
                  <a:schemeClr val="tx1"/>
                </a:solidFill>
                <a:effectLst/>
                <a:latin typeface="Arial" charset="0"/>
                <a:ea typeface="+mn-ea"/>
                <a:cs typeface="+mn-cs"/>
              </a:rPr>
              <a:t>We like to beat this dead horse about making sure to utilize uncrackable passwords, but it's never more important than when banking and shopping online. Our tips for </a:t>
            </a:r>
            <a:r>
              <a:rPr lang="en-US" sz="1200" b="0" i="0" u="none" kern="1200" dirty="0">
                <a:solidFill>
                  <a:schemeClr val="tx1"/>
                </a:solidFill>
                <a:effectLst/>
                <a:latin typeface="Arial" charset="0"/>
                <a:ea typeface="+mn-ea"/>
                <a:cs typeface="+mn-cs"/>
              </a:rPr>
              <a:t>creating a unique password</a:t>
            </a:r>
            <a:r>
              <a:rPr lang="en-US" sz="1200" b="0" i="0" kern="1200" dirty="0">
                <a:solidFill>
                  <a:schemeClr val="tx1"/>
                </a:solidFill>
                <a:effectLst/>
                <a:latin typeface="Arial" charset="0"/>
                <a:ea typeface="+mn-ea"/>
                <a:cs typeface="+mn-cs"/>
              </a:rPr>
              <a:t> can come in handy during a time of year (holidays) when shopping around probably means creating new accounts on all sorts of e-commerce sites.</a:t>
            </a:r>
          </a:p>
          <a:p>
            <a:endParaRPr lang="en-US" sz="1200" b="1" i="0" kern="1200" dirty="0">
              <a:solidFill>
                <a:schemeClr val="tx1"/>
              </a:solidFill>
              <a:effectLst/>
              <a:latin typeface="Arial" charset="0"/>
              <a:ea typeface="+mn-ea"/>
              <a:cs typeface="+mn-cs"/>
            </a:endParaRPr>
          </a:p>
          <a:p>
            <a:r>
              <a:rPr lang="en-US" sz="1200" b="1" i="0" kern="1200" dirty="0">
                <a:solidFill>
                  <a:schemeClr val="tx1"/>
                </a:solidFill>
                <a:effectLst/>
                <a:latin typeface="Arial" charset="0"/>
                <a:ea typeface="+mn-ea"/>
                <a:cs typeface="+mn-cs"/>
              </a:rPr>
              <a:t>6. Think Mobile</a:t>
            </a:r>
            <a:br>
              <a:rPr lang="en-US" dirty="0"/>
            </a:br>
            <a:r>
              <a:rPr lang="en-US" sz="1200" b="0" i="0" kern="1200" dirty="0">
                <a:solidFill>
                  <a:schemeClr val="tx1"/>
                </a:solidFill>
                <a:effectLst/>
                <a:latin typeface="Arial" charset="0"/>
                <a:ea typeface="+mn-ea"/>
                <a:cs typeface="+mn-cs"/>
              </a:rPr>
              <a:t>The National Retail Federation says that 5.7 percent of adults will use their mobile devices to do comparison shopping before making a purchase. (And 32.1 percent will comparison shop online with a computer, as well.) There's no real need to be any more nervous about shopping on a mobile device than online. The trick is to use apps provided directly by the retailers, like Amazon, Target, etc. Use the apps to find what you want and then make the purchase directly, without going to the store or the website. </a:t>
            </a:r>
          </a:p>
          <a:p>
            <a:endParaRPr lang="en-US" sz="1200" b="1" i="0" kern="1200" dirty="0">
              <a:solidFill>
                <a:schemeClr val="tx1"/>
              </a:solidFill>
              <a:effectLst/>
              <a:latin typeface="Arial" charset="0"/>
              <a:ea typeface="+mn-ea"/>
              <a:cs typeface="+mn-cs"/>
            </a:endParaRPr>
          </a:p>
          <a:p>
            <a:r>
              <a:rPr lang="en-US" sz="1200" b="1" i="0" kern="1200" dirty="0">
                <a:solidFill>
                  <a:schemeClr val="tx1"/>
                </a:solidFill>
                <a:effectLst/>
                <a:latin typeface="Arial" charset="0"/>
                <a:ea typeface="+mn-ea"/>
                <a:cs typeface="+mn-cs"/>
              </a:rPr>
              <a:t>7. Don’t Shop on Public Computer</a:t>
            </a:r>
          </a:p>
          <a:p>
            <a:r>
              <a:rPr lang="en-US" sz="1200" b="0" i="0" kern="1200" dirty="0">
                <a:solidFill>
                  <a:schemeClr val="tx1"/>
                </a:solidFill>
                <a:effectLst/>
                <a:latin typeface="Arial" charset="0"/>
                <a:ea typeface="+mn-ea"/>
                <a:cs typeface="+mn-cs"/>
              </a:rPr>
              <a:t>Hopefully, we don't have to tell you it's a bad idea to use a public computer to make purchases, but we still will. If you do, just remember to log out every time you use a public terminal, even if you were just checking email.</a:t>
            </a:r>
          </a:p>
          <a:p>
            <a:endParaRPr lang="en-US" sz="1200" b="0" i="0" kern="120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8. </a:t>
            </a:r>
            <a:r>
              <a:rPr lang="en-US" sz="1200" b="1" i="0" kern="1200" dirty="0">
                <a:solidFill>
                  <a:schemeClr val="tx1"/>
                </a:solidFill>
                <a:effectLst/>
                <a:latin typeface="Arial" charset="0"/>
                <a:ea typeface="+mn-ea"/>
                <a:cs typeface="+mn-cs"/>
              </a:rPr>
              <a:t>Inoculate Your PC</a:t>
            </a:r>
          </a:p>
          <a:p>
            <a:r>
              <a:rPr lang="en-US" sz="1200" b="0" i="0" kern="1200" dirty="0">
                <a:solidFill>
                  <a:schemeClr val="tx1"/>
                </a:solidFill>
                <a:effectLst/>
                <a:latin typeface="Arial" charset="0"/>
                <a:ea typeface="+mn-ea"/>
                <a:cs typeface="+mn-cs"/>
              </a:rPr>
              <a:t>Swindlers don't just sit around waiting for you to give them data; sometimes they give you a little something extra to help things along. You need to protect against malware with regular updates to your anti-virus program.</a:t>
            </a:r>
            <a:endParaRPr lang="en-US" sz="1200" b="1" i="0" kern="1200" dirty="0">
              <a:solidFill>
                <a:schemeClr val="tx1"/>
              </a:solidFill>
              <a:effectLst/>
              <a:latin typeface="Arial" charset="0"/>
              <a:ea typeface="+mn-ea"/>
              <a:cs typeface="+mn-cs"/>
            </a:endParaRPr>
          </a:p>
          <a:p>
            <a:endParaRPr lang="en-US" sz="1200" b="1" i="0" kern="1200" dirty="0">
              <a:solidFill>
                <a:schemeClr val="tx1"/>
              </a:solidFill>
              <a:effectLst/>
              <a:latin typeface="Arial" charset="0"/>
              <a:ea typeface="+mn-ea"/>
              <a:cs typeface="+mn-cs"/>
            </a:endParaRPr>
          </a:p>
          <a:p>
            <a:r>
              <a:rPr lang="en-US" sz="1200" b="1" i="0" kern="1200" dirty="0">
                <a:solidFill>
                  <a:schemeClr val="tx1"/>
                </a:solidFill>
                <a:effectLst/>
                <a:latin typeface="Arial" charset="0"/>
                <a:ea typeface="+mn-ea"/>
                <a:cs typeface="+mn-cs"/>
              </a:rPr>
              <a:t>9. Privatize Your Wi-Fi</a:t>
            </a:r>
          </a:p>
          <a:p>
            <a:r>
              <a:rPr lang="en-US" sz="1200" b="0" i="0" kern="1200" dirty="0">
                <a:solidFill>
                  <a:schemeClr val="tx1"/>
                </a:solidFill>
                <a:effectLst/>
                <a:latin typeface="Arial" charset="0"/>
                <a:ea typeface="+mn-ea"/>
                <a:cs typeface="+mn-cs"/>
              </a:rPr>
              <a:t>Shop online on your own, secured Wi-Fi. Shopping online is </a:t>
            </a:r>
            <a:r>
              <a:rPr lang="en-US" sz="1200" b="0" i="1" kern="1200" dirty="0">
                <a:solidFill>
                  <a:schemeClr val="tx1"/>
                </a:solidFill>
                <a:effectLst/>
                <a:latin typeface="Arial" charset="0"/>
                <a:ea typeface="+mn-ea"/>
                <a:cs typeface="+mn-cs"/>
              </a:rPr>
              <a:t>not</a:t>
            </a:r>
            <a:r>
              <a:rPr lang="en-US" sz="1200" b="0" i="0" kern="1200" dirty="0">
                <a:solidFill>
                  <a:schemeClr val="tx1"/>
                </a:solidFill>
                <a:effectLst/>
                <a:latin typeface="Arial" charset="0"/>
                <a:ea typeface="+mn-ea"/>
                <a:cs typeface="+mn-cs"/>
              </a:rPr>
              <a:t> a good time to try out a hotspot you're unfamiliar with. Stick to known networks, even if they're free, like those found at Starbucks or Barnes &amp; Noble stores that is powered by AT&amp;T. Look for the network named "attwifi," then open a browser to click into the "walled garden" to get final access. You can also find free Wi-Fi at McDonalds, Panera Bread, and FedEx Office locations, not to mention libraries and local cafes.</a:t>
            </a:r>
          </a:p>
          <a:p>
            <a:endParaRPr lang="en-US" sz="1200" b="1" i="0" kern="1200" dirty="0">
              <a:solidFill>
                <a:schemeClr val="tx1"/>
              </a:solidFill>
              <a:effectLst/>
              <a:latin typeface="Arial" charset="0"/>
              <a:ea typeface="+mn-ea"/>
              <a:cs typeface="+mn-cs"/>
            </a:endParaRPr>
          </a:p>
          <a:p>
            <a:r>
              <a:rPr lang="en-US" sz="1200" b="1" i="0" kern="1200" dirty="0">
                <a:solidFill>
                  <a:schemeClr val="tx1"/>
                </a:solidFill>
                <a:effectLst/>
                <a:latin typeface="Arial" charset="0"/>
                <a:ea typeface="+mn-ea"/>
                <a:cs typeface="+mn-cs"/>
              </a:rPr>
              <a:t>10. Count the Cards</a:t>
            </a:r>
            <a:br>
              <a:rPr lang="en-US" dirty="0"/>
            </a:br>
            <a:r>
              <a:rPr lang="en-US" sz="1200" b="0" i="0" kern="1200" dirty="0">
                <a:solidFill>
                  <a:schemeClr val="tx1"/>
                </a:solidFill>
                <a:effectLst/>
                <a:latin typeface="Arial" charset="0"/>
                <a:ea typeface="+mn-ea"/>
                <a:cs typeface="+mn-cs"/>
              </a:rPr>
              <a:t>Gift cards are the most requested gift. Stick to the source when you buy one; scammers like to auction off gift cards on sites like eBay with little or no funds on them.</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eaLnBrk="1" hangingPunct="1">
              <a:defRPr/>
            </a:pPr>
            <a:r>
              <a:rPr lang="en-US" sz="1400" b="1" dirty="0">
                <a:latin typeface="Arial" pitchFamily="34" charset="0"/>
                <a:cs typeface="Arial" pitchFamily="34" charset="0"/>
              </a:rPr>
              <a:t>SHOW SLIDE 7-24: Legal Protections</a:t>
            </a:r>
            <a:endParaRPr lang="en-US" sz="1400" b="1" dirty="0"/>
          </a:p>
          <a:p>
            <a:pPr eaLnBrk="1" hangingPunct="1">
              <a:defRPr/>
            </a:pPr>
            <a:endParaRPr lang="en-US" b="1" dirty="0"/>
          </a:p>
          <a:p>
            <a:pPr eaLnBrk="1" hangingPunct="1">
              <a:defRPr/>
            </a:pPr>
            <a:r>
              <a:rPr lang="en-US" b="0" dirty="0"/>
              <a:t>The</a:t>
            </a:r>
            <a:r>
              <a:rPr lang="en-US" b="0" baseline="0" dirty="0"/>
              <a:t> law is on your side with consumer protections</a:t>
            </a:r>
          </a:p>
          <a:p>
            <a:pPr eaLnBrk="1" hangingPunct="1">
              <a:defRPr/>
            </a:pPr>
            <a:endParaRPr lang="en-US" b="0" baseline="0" dirty="0"/>
          </a:p>
          <a:p>
            <a:pPr marL="0" indent="0" eaLnBrk="1" hangingPunct="1">
              <a:buNone/>
              <a:defRPr/>
            </a:pPr>
            <a:r>
              <a:rPr lang="en-US" b="1" baseline="0" dirty="0"/>
              <a:t>Canceling a contract:</a:t>
            </a:r>
          </a:p>
          <a:p>
            <a:pPr marL="457200" lvl="1" indent="0" eaLnBrk="1" hangingPunct="1">
              <a:buNone/>
              <a:defRPr/>
            </a:pPr>
            <a:r>
              <a:rPr lang="en-US" b="0" dirty="0"/>
              <a:t>1.</a:t>
            </a:r>
            <a:r>
              <a:rPr lang="en-US" b="0" baseline="0" dirty="0"/>
              <a:t> </a:t>
            </a:r>
            <a:r>
              <a:rPr lang="en-US" b="0" dirty="0"/>
              <a:t>Cancel in writing.</a:t>
            </a:r>
          </a:p>
          <a:p>
            <a:pPr marL="457200" lvl="1" indent="0" eaLnBrk="1" hangingPunct="1">
              <a:buNone/>
              <a:defRPr/>
            </a:pPr>
            <a:r>
              <a:rPr lang="en-US" b="0" dirty="0"/>
              <a:t>2.</a:t>
            </a:r>
            <a:r>
              <a:rPr lang="en-US" b="0" baseline="0" dirty="0"/>
              <a:t> </a:t>
            </a:r>
            <a:r>
              <a:rPr lang="en-US" b="0" dirty="0"/>
              <a:t>Keep a copy of your cancellation letter.</a:t>
            </a:r>
          </a:p>
          <a:p>
            <a:pPr marL="457200" lvl="1" indent="0" eaLnBrk="1" hangingPunct="1">
              <a:buNone/>
              <a:defRPr/>
            </a:pPr>
            <a:r>
              <a:rPr lang="en-US" b="0" dirty="0"/>
              <a:t>3.</a:t>
            </a:r>
            <a:r>
              <a:rPr lang="en-US" b="0" baseline="0" dirty="0"/>
              <a:t> </a:t>
            </a:r>
            <a:r>
              <a:rPr lang="en-US" b="0" dirty="0"/>
              <a:t>Send the cancellation by certified mail and request a return receipt, so there is a record that the cancellation request was received if a dispute arises.</a:t>
            </a:r>
          </a:p>
          <a:p>
            <a:pPr marL="457200" lvl="1" indent="0" eaLnBrk="1" hangingPunct="1">
              <a:buNone/>
              <a:defRPr/>
            </a:pPr>
            <a:r>
              <a:rPr lang="en-US" b="0" dirty="0"/>
              <a:t>4.</a:t>
            </a:r>
            <a:r>
              <a:rPr lang="en-US" b="0" baseline="0" dirty="0"/>
              <a:t> </a:t>
            </a:r>
            <a:r>
              <a:rPr lang="en-US" b="0" dirty="0"/>
              <a:t>Keep a copy of the letter and signed return receipt until money is refunded.</a:t>
            </a:r>
          </a:p>
          <a:p>
            <a:pPr marL="0" lvl="0" indent="0" eaLnBrk="1" hangingPunct="1">
              <a:buNone/>
              <a:defRPr/>
            </a:pPr>
            <a:r>
              <a:rPr lang="en-US" b="0" dirty="0"/>
              <a:t>Add that if cancellation by telephone is possible, consumers should be sure to get the name of the person with whom they spoke and follow up the call with a letter using the four steps above. They should mention the name of the person with whom they spoke on the phone and be sure to act within three business days. (Saturdays are considered business days, whereas Sundays and holidays are not.)</a:t>
            </a:r>
          </a:p>
          <a:p>
            <a:pPr marL="0" lvl="0" indent="0" eaLnBrk="1" hangingPunct="1">
              <a:buNone/>
              <a:defRPr/>
            </a:pPr>
            <a:endParaRPr lang="en-US" b="0" dirty="0"/>
          </a:p>
          <a:p>
            <a:pPr marL="0" lvl="0" indent="0" eaLnBrk="1" hangingPunct="1">
              <a:buNone/>
              <a:defRPr/>
            </a:pPr>
            <a:r>
              <a:rPr lang="en-US" b="1" dirty="0"/>
              <a:t>Cooling-Off Period</a:t>
            </a:r>
          </a:p>
          <a:p>
            <a:pPr marL="0" lvl="0" indent="0" eaLnBrk="1" hangingPunct="1">
              <a:buNone/>
              <a:defRPr/>
            </a:pPr>
            <a:r>
              <a:rPr lang="en-US" b="0" dirty="0"/>
              <a:t>Explain that when consumers buy something at a store and later change their mind, their ability to return the merchandise depends on the store’s policy. However, if they buy an item in their home or workplace, they might have three days to cancel the purchase and return any items received for a full refund, likewise, if they buy from a seller in a temporary location, like a convention center or fairground. </a:t>
            </a:r>
          </a:p>
          <a:p>
            <a:pPr marL="0" lvl="0" indent="0" eaLnBrk="1" hangingPunct="1">
              <a:buNone/>
              <a:defRPr/>
            </a:pPr>
            <a:r>
              <a:rPr lang="en-US" b="0" dirty="0"/>
              <a:t>This cooling-off period also applies to purchases of $25 or more made at a home or workplace (but not online or by telephone) and to purchases of $130 or more from temporary sales venues. </a:t>
            </a:r>
          </a:p>
          <a:p>
            <a:pPr marL="0" lvl="0" indent="0" eaLnBrk="1" hangingPunct="1">
              <a:buNone/>
              <a:defRPr/>
            </a:pPr>
            <a:endParaRPr lang="en-US" b="0" dirty="0"/>
          </a:p>
          <a:p>
            <a:pPr marL="0" lvl="0" indent="0" eaLnBrk="1" hangingPunct="1">
              <a:buNone/>
              <a:defRPr/>
            </a:pPr>
            <a:r>
              <a:rPr lang="en-US" b="1" dirty="0"/>
              <a:t>Federal and State Laws</a:t>
            </a:r>
          </a:p>
          <a:p>
            <a:pPr marL="0" lvl="0" indent="0" eaLnBrk="1" hangingPunct="1">
              <a:buNone/>
              <a:defRPr/>
            </a:pPr>
            <a:endParaRPr lang="en-US" b="1" dirty="0"/>
          </a:p>
          <a:p>
            <a:pPr marL="0" lvl="0" indent="0" eaLnBrk="1" hangingPunct="1">
              <a:buNone/>
              <a:defRPr/>
            </a:pPr>
            <a:r>
              <a:rPr lang="en-US" b="1" dirty="0"/>
              <a:t>Military Lending Act </a:t>
            </a:r>
          </a:p>
          <a:p>
            <a:pPr marL="0" lvl="0" indent="0" eaLnBrk="1" hangingPunct="1">
              <a:buNone/>
              <a:defRPr/>
            </a:pPr>
            <a:r>
              <a:rPr lang="en-US" b="0" dirty="0"/>
              <a:t>[https://www.consumerfinance.gov/ask-cfpb/what-are-my-rights-under-the-military-lending-act-en-1783/] limits military annual percentage rate (MAPR) to 36%.</a:t>
            </a:r>
          </a:p>
          <a:p>
            <a:pPr marL="0" lvl="0" indent="0" eaLnBrk="1" hangingPunct="1">
              <a:buNone/>
              <a:defRPr/>
            </a:pPr>
            <a:r>
              <a:rPr lang="en-US" b="0" dirty="0"/>
              <a:t>State that consumers have legal rights at the state and federal level. They do not lose these rights because they are in uniform, but they do need to know what they are to protect themselves.</a:t>
            </a:r>
          </a:p>
          <a:p>
            <a:pPr marL="0" lvl="0" indent="0" eaLnBrk="1" hangingPunct="1">
              <a:buNone/>
              <a:defRPr/>
            </a:pPr>
            <a:endParaRPr lang="en-US" b="1" dirty="0"/>
          </a:p>
          <a:p>
            <a:pPr marL="0" lvl="0" indent="0" eaLnBrk="1" hangingPunct="1">
              <a:buNone/>
              <a:defRPr/>
            </a:pPr>
            <a:r>
              <a:rPr lang="en-US" b="1" dirty="0"/>
              <a:t>Lemon Laws (also known as motor vehicle warranty enforcement acts or motor vehicle warranty rights acts): </a:t>
            </a:r>
          </a:p>
          <a:p>
            <a:pPr marL="0" lvl="0" indent="0" eaLnBrk="1" hangingPunct="1">
              <a:buNone/>
              <a:defRPr/>
            </a:pPr>
            <a:r>
              <a:rPr lang="en-US" b="0" dirty="0"/>
              <a:t>These laws allow buyers to return a new vehicle that has safety or repeat mechanical or cosmetic problems that constitute a major defect. Buyers are entitled to a refund or a replacement. Some states also have lemon laws regarding used vehicles.</a:t>
            </a:r>
          </a:p>
          <a:p>
            <a:pPr marL="0" lvl="0" indent="0" eaLnBrk="1" hangingPunct="1">
              <a:buNone/>
              <a:defRPr/>
            </a:pPr>
            <a:endParaRPr lang="en-US" b="1" dirty="0"/>
          </a:p>
          <a:p>
            <a:pPr marL="0" lvl="0" indent="0" eaLnBrk="1" hangingPunct="1">
              <a:buNone/>
              <a:defRPr/>
            </a:pPr>
            <a:r>
              <a:rPr lang="en-US" b="1" dirty="0"/>
              <a:t>State Automobile Repair Facilities Act: </a:t>
            </a:r>
          </a:p>
          <a:p>
            <a:pPr marL="0" lvl="0" indent="0" eaLnBrk="1" hangingPunct="1">
              <a:buNone/>
              <a:defRPr/>
            </a:pPr>
            <a:r>
              <a:rPr lang="en-US" b="0" dirty="0"/>
              <a:t>Many states have enacted laws that deal specifically with businesses that repair vehicles. The laws, which vary from state to state, may deal with issues such as required disclosures on written estimates, unauthorized charges, invoices, disposition of replaced parts, or unlawful acts and practices. States that have an Auto Repair Facilities Act are listed in the Consumer Action Handbook. Buyers may also contact their state attorney general’s office or check for the information on the internet.</a:t>
            </a:r>
          </a:p>
          <a:p>
            <a:pPr marL="0" lvl="0" indent="0" eaLnBrk="1" hangingPunct="1">
              <a:buNone/>
              <a:defRPr/>
            </a:pPr>
            <a:endParaRPr lang="en-US" b="1" dirty="0"/>
          </a:p>
          <a:p>
            <a:pPr marL="0" lvl="0" indent="0" eaLnBrk="1" hangingPunct="1">
              <a:buNone/>
              <a:defRPr/>
            </a:pPr>
            <a:r>
              <a:rPr lang="en-US" b="1" dirty="0"/>
              <a:t>Usury Laws: </a:t>
            </a:r>
          </a:p>
          <a:p>
            <a:pPr marL="0" lvl="0" indent="0" eaLnBrk="1" hangingPunct="1">
              <a:buNone/>
              <a:defRPr/>
            </a:pPr>
            <a:r>
              <a:rPr lang="en-US" b="0" dirty="0"/>
              <a:t>A usury law sets a cap on interest rates. Since there is no federal limit, each state determines its own maximum allowable rate. Almost every state has some form of usury law, but there always are businesses that can find their way around them.</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itchFamily="34" charset="0"/>
                <a:cs typeface="Arial" pitchFamily="34" charset="0"/>
              </a:rPr>
              <a:t>SHOW SLIDE 7-25:</a:t>
            </a:r>
            <a:r>
              <a:rPr lang="en-US" b="1" baseline="0" dirty="0">
                <a:latin typeface="Arial" pitchFamily="34" charset="0"/>
                <a:cs typeface="Arial" pitchFamily="34" charset="0"/>
              </a:rPr>
              <a:t> </a:t>
            </a:r>
            <a:r>
              <a:rPr lang="en-US" b="1" dirty="0">
                <a:latin typeface="Arial" pitchFamily="34" charset="0"/>
                <a:cs typeface="Arial" pitchFamily="34" charset="0"/>
              </a:rPr>
              <a:t>IDENTITY THEFT</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Identity theft occurs when someone uses your personal information without your permission. They could open lines of credit, start utilities or even file taxes claiming to be you. As a result, your credit score could suffer, and your funds could get tied up in disputes over charges you didn't authorize. Even if you don't end up losing money, dealing with identity theft will cost you time and stress. Fortunately, there are steps you can take to reduce your risk.</a:t>
            </a:r>
            <a:endParaRPr lang="en-US" dirty="0">
              <a:latin typeface="Arial" pitchFamily="34"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itchFamily="34" charset="0"/>
                <a:cs typeface="Arial" pitchFamily="34" charset="0"/>
              </a:rPr>
              <a:t>SHOW SLIDE 7-26:</a:t>
            </a:r>
            <a:r>
              <a:rPr lang="en-US" b="1" baseline="0" dirty="0">
                <a:latin typeface="Arial" pitchFamily="34" charset="0"/>
                <a:cs typeface="Arial" pitchFamily="34" charset="0"/>
              </a:rPr>
              <a:t> </a:t>
            </a:r>
            <a:r>
              <a:rPr lang="en-US" b="1" dirty="0">
                <a:latin typeface="Arial" pitchFamily="34" charset="0"/>
                <a:cs typeface="Arial" pitchFamily="34" charset="0"/>
              </a:rPr>
              <a:t>IDENTITY THEFT SERVICE MEMBERS VS.</a:t>
            </a:r>
            <a:r>
              <a:rPr lang="en-US" b="1" baseline="0" dirty="0">
                <a:latin typeface="Arial" pitchFamily="34" charset="0"/>
                <a:cs typeface="Arial" pitchFamily="34" charset="0"/>
              </a:rPr>
              <a:t> CIVILIANS</a:t>
            </a:r>
            <a:endParaRPr lang="en-US" dirty="0"/>
          </a:p>
          <a:p>
            <a:pPr>
              <a:defRPr/>
            </a:pPr>
            <a:endParaRPr lang="en-US" dirty="0"/>
          </a:p>
          <a:p>
            <a:pPr>
              <a:defRPr/>
            </a:pPr>
            <a:r>
              <a:rPr lang="en-US" dirty="0"/>
              <a:t>Five</a:t>
            </a:r>
            <a:r>
              <a:rPr lang="en-US" baseline="0" dirty="0"/>
              <a:t> years of identity theft data reported to the Federal Trade Commission show that active duty Service members are 76% more likely than other adults to report that an identity thief misused an existing account, such as a bank account or credit card.</a:t>
            </a:r>
          </a:p>
          <a:p>
            <a:pPr>
              <a:defRPr/>
            </a:pPr>
            <a:endParaRPr lang="en-US" baseline="0" dirty="0"/>
          </a:p>
          <a:p>
            <a:pPr>
              <a:defRPr/>
            </a:pPr>
            <a:r>
              <a:rPr lang="en-US" baseline="0" dirty="0"/>
              <a:t>Service members are nearly three times as likely to report that someone used a debit card or some other electronic means to take money directly from their bank account. </a:t>
            </a:r>
          </a:p>
          <a:p>
            <a:pPr>
              <a:defRPr/>
            </a:pPr>
            <a:endParaRPr lang="en-US" baseline="0" dirty="0"/>
          </a:p>
          <a:p>
            <a:pPr>
              <a:defRPr/>
            </a:pPr>
            <a:r>
              <a:rPr lang="en-US" baseline="0" dirty="0"/>
              <a:t>In addition, Service members are 22% more likely to report their stolen information was misused to open a new account, especially new credit card accounts.</a:t>
            </a:r>
          </a:p>
          <a:p>
            <a:pPr>
              <a:defRPr/>
            </a:pPr>
            <a:endParaRPr lang="en-US" baseline="0" dirty="0"/>
          </a:p>
          <a:p>
            <a:pPr>
              <a:defRPr/>
            </a:pPr>
            <a:r>
              <a:rPr lang="en-US" baseline="0" dirty="0"/>
              <a:t>14% of reports indicate that a family member or someone they know store their identity. </a:t>
            </a:r>
          </a:p>
          <a:p>
            <a:pPr>
              <a:defRPr/>
            </a:pPr>
            <a:r>
              <a:rPr lang="en-US" dirty="0">
                <a:hlinkClick r:id="rId3"/>
              </a:rPr>
              <a:t>https://www.ftc.gov/news-events/blogs/data-spotlight/2020/05/identity-theft-causing-outsized-harm-our-troops</a:t>
            </a:r>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itchFamily="34" charset="0"/>
                <a:cs typeface="Arial" pitchFamily="34" charset="0"/>
              </a:rPr>
              <a:t>SHOW SLIDE 7-27:</a:t>
            </a:r>
            <a:r>
              <a:rPr lang="en-US" b="1" baseline="0" dirty="0">
                <a:latin typeface="Arial" pitchFamily="34" charset="0"/>
                <a:cs typeface="Arial" pitchFamily="34" charset="0"/>
              </a:rPr>
              <a:t> </a:t>
            </a:r>
            <a:r>
              <a:rPr lang="en-US" b="1" dirty="0">
                <a:latin typeface="Arial" pitchFamily="34" charset="0"/>
                <a:cs typeface="Arial" pitchFamily="34" charset="0"/>
              </a:rPr>
              <a:t>SPOT THE WARNING SIGNS OF IDENTITY THEFT</a:t>
            </a:r>
            <a:endParaRPr lang="en-US" b="1" dirty="0">
              <a:latin typeface="Arial" pitchFamily="34" charset="0"/>
            </a:endParaRPr>
          </a:p>
          <a:p>
            <a:pPr>
              <a:defRPr/>
            </a:pPr>
            <a:endParaRPr lang="en-US" sz="1200" b="0" i="0" kern="1200" dirty="0">
              <a:solidFill>
                <a:schemeClr val="tx1"/>
              </a:solidFill>
              <a:effectLst/>
              <a:latin typeface="+mn-lt"/>
              <a:ea typeface="+mn-ea"/>
              <a:cs typeface="+mn-cs"/>
            </a:endParaRPr>
          </a:p>
          <a:p>
            <a:pPr>
              <a:defRPr/>
            </a:pPr>
            <a:endParaRPr lang="en-US" sz="1200" b="0" i="0" kern="1200" dirty="0">
              <a:solidFill>
                <a:schemeClr val="tx1"/>
              </a:solidFill>
              <a:effectLst/>
              <a:latin typeface="+mn-lt"/>
              <a:ea typeface="+mn-ea"/>
              <a:cs typeface="+mn-cs"/>
            </a:endParaRPr>
          </a:p>
          <a:p>
            <a:pPr>
              <a:defRPr/>
            </a:pPr>
            <a:r>
              <a:rPr lang="en-US" sz="1200" b="0" i="0" kern="1200" dirty="0">
                <a:solidFill>
                  <a:schemeClr val="tx1"/>
                </a:solidFill>
                <a:effectLst/>
                <a:latin typeface="+mn-lt"/>
                <a:ea typeface="+mn-ea"/>
                <a:cs typeface="+mn-cs"/>
              </a:rPr>
              <a:t>Once identity thieves get hold of your personal information, they can use it in a number of different ways. If you remain vigilant, you may be able to stop them in their tracks and minimize the damage they intend to cause. Keep an eye out for these </a:t>
            </a:r>
            <a:r>
              <a:rPr lang="en-US" sz="1200" b="0" i="0" u="sng" kern="1200" dirty="0">
                <a:solidFill>
                  <a:schemeClr val="tx1"/>
                </a:solidFill>
                <a:effectLst/>
                <a:latin typeface="+mn-lt"/>
                <a:ea typeface="+mn-ea"/>
                <a:cs typeface="+mn-cs"/>
                <a:hlinkClick r:id="rId3"/>
              </a:rPr>
              <a:t>clues </a:t>
            </a:r>
            <a:r>
              <a:rPr lang="en-US" sz="1200" b="0" i="0" kern="1200" dirty="0">
                <a:solidFill>
                  <a:schemeClr val="tx1"/>
                </a:solidFill>
                <a:effectLst/>
                <a:latin typeface="+mn-lt"/>
                <a:ea typeface="+mn-ea"/>
                <a:cs typeface="+mn-cs"/>
              </a:rPr>
              <a:t>that someone may have stolen your personal information:</a:t>
            </a:r>
          </a:p>
          <a:p>
            <a:r>
              <a:rPr lang="en-US" sz="1200" b="0" i="0" kern="1200" dirty="0">
                <a:solidFill>
                  <a:schemeClr val="tx1"/>
                </a:solidFill>
                <a:effectLst/>
                <a:latin typeface="+mn-lt"/>
                <a:ea typeface="+mn-ea"/>
                <a:cs typeface="+mn-cs"/>
              </a:rPr>
              <a:t>1. You see withdrawals from your bank account that you didn't authorize or can't explain.</a:t>
            </a:r>
          </a:p>
          <a:p>
            <a:r>
              <a:rPr lang="en-US" sz="1200" b="0" i="0" kern="1200" dirty="0">
                <a:solidFill>
                  <a:schemeClr val="tx1"/>
                </a:solidFill>
                <a:effectLst/>
                <a:latin typeface="+mn-lt"/>
                <a:ea typeface="+mn-ea"/>
                <a:cs typeface="+mn-cs"/>
              </a:rPr>
              <a:t>2. Some of your bills stop being delivered, but you haven't made changes to your accounts.</a:t>
            </a:r>
          </a:p>
          <a:p>
            <a:r>
              <a:rPr lang="en-US" sz="1200" b="0" i="0" kern="1200" dirty="0">
                <a:solidFill>
                  <a:schemeClr val="tx1"/>
                </a:solidFill>
                <a:effectLst/>
                <a:latin typeface="+mn-lt"/>
                <a:ea typeface="+mn-ea"/>
                <a:cs typeface="+mn-cs"/>
              </a:rPr>
              <a:t>3. You receive debt collection calls about debts that aren't yours, but are in your name.</a:t>
            </a:r>
          </a:p>
          <a:p>
            <a:r>
              <a:rPr lang="en-US" sz="1200" b="0" i="0" kern="1200" dirty="0">
                <a:solidFill>
                  <a:schemeClr val="tx1"/>
                </a:solidFill>
                <a:effectLst/>
                <a:latin typeface="+mn-lt"/>
                <a:ea typeface="+mn-ea"/>
                <a:cs typeface="+mn-cs"/>
              </a:rPr>
              <a:t>4. Credit</a:t>
            </a:r>
            <a:r>
              <a:rPr lang="en-US" sz="1200" b="0" i="0" kern="1200" baseline="0" dirty="0">
                <a:solidFill>
                  <a:schemeClr val="tx1"/>
                </a:solidFill>
                <a:effectLst/>
                <a:latin typeface="+mn-lt"/>
                <a:ea typeface="+mn-ea"/>
                <a:cs typeface="+mn-cs"/>
              </a:rPr>
              <a:t> denial</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5. You receive medical bills for services you didn't receive or use.</a:t>
            </a:r>
          </a:p>
          <a:p>
            <a:r>
              <a:rPr lang="en-US" sz="1200" b="0" i="0" kern="1200" dirty="0">
                <a:solidFill>
                  <a:schemeClr val="tx1"/>
                </a:solidFill>
                <a:effectLst/>
                <a:latin typeface="+mn-lt"/>
                <a:ea typeface="+mn-ea"/>
                <a:cs typeface="+mn-cs"/>
              </a:rPr>
              <a:t>6. The IRS notifies you that it received more than one tax return in your name, or you have income from an employer you don't work for.</a:t>
            </a:r>
          </a:p>
          <a:p>
            <a:r>
              <a:rPr lang="en-US" sz="1200" b="0" i="0" kern="1200" dirty="0">
                <a:solidFill>
                  <a:schemeClr val="tx1"/>
                </a:solidFill>
                <a:effectLst/>
                <a:latin typeface="+mn-lt"/>
                <a:ea typeface="+mn-ea"/>
                <a:cs typeface="+mn-cs"/>
              </a:rPr>
              <a:t>7. You find unfamiliar accounts or charges on your credit report.</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0620962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eaLnBrk="1" hangingPunct="1"/>
            <a:r>
              <a:rPr lang="en-US" sz="1200" b="1" dirty="0">
                <a:latin typeface="Arial" pitchFamily="34" charset="0"/>
                <a:cs typeface="Arial" pitchFamily="34" charset="0"/>
              </a:rPr>
              <a:t>SHOW SLIDE 7-28: </a:t>
            </a:r>
            <a:r>
              <a:rPr lang="en-US" sz="1200" b="1" dirty="0">
                <a:latin typeface="Arial" pitchFamily="34" charset="0"/>
              </a:rPr>
              <a:t>IDENTITY THEFT - HOW?</a:t>
            </a:r>
            <a:endParaRPr lang="en-US" sz="1200" b="1" dirty="0">
              <a:latin typeface="Arial" pitchFamily="34" charset="0"/>
              <a:cs typeface="Arial" pitchFamily="34" charset="0"/>
            </a:endParaRPr>
          </a:p>
          <a:p>
            <a:pPr eaLnBrk="1" hangingPunct="1"/>
            <a:endParaRPr lang="en-US" sz="1000" b="1" dirty="0">
              <a:latin typeface="Arial" pitchFamily="34" charset="0"/>
              <a:cs typeface="Arial" pitchFamily="34" charset="0"/>
            </a:endParaRPr>
          </a:p>
          <a:p>
            <a:pPr eaLnBrk="1" hangingPunct="1"/>
            <a:r>
              <a:rPr lang="en-US" sz="1000" dirty="0">
                <a:latin typeface="Arial" pitchFamily="34" charset="0"/>
              </a:rPr>
              <a:t>No one can steal your identity without some amount of personal information. </a:t>
            </a:r>
          </a:p>
          <a:p>
            <a:pPr eaLnBrk="1" hangingPunct="1"/>
            <a:endParaRPr lang="en-US" sz="1000" dirty="0">
              <a:latin typeface="Arial" pitchFamily="34" charset="0"/>
            </a:endParaRPr>
          </a:p>
          <a:p>
            <a:pPr eaLnBrk="1" hangingPunct="1"/>
            <a:r>
              <a:rPr lang="en-US" sz="1000" dirty="0">
                <a:latin typeface="Arial" pitchFamily="34" charset="0"/>
              </a:rPr>
              <a:t>Here are a few ways someone can get their hands on your personal information:</a:t>
            </a:r>
          </a:p>
          <a:p>
            <a:pPr marL="171450" indent="-171450" eaLnBrk="1" hangingPunct="1">
              <a:buFont typeface="Arial" panose="020B0604020202020204" pitchFamily="34" charset="0"/>
              <a:buChar char="•"/>
            </a:pPr>
            <a:r>
              <a:rPr lang="en-US" sz="1000" dirty="0">
                <a:latin typeface="Arial" pitchFamily="34" charset="0"/>
              </a:rPr>
              <a:t>A stolen wallet or purse,</a:t>
            </a:r>
          </a:p>
          <a:p>
            <a:pPr marL="171450" indent="-171450" eaLnBrk="1" hangingPunct="1">
              <a:buFont typeface="Arial" panose="020B0604020202020204" pitchFamily="34" charset="0"/>
              <a:buChar char="•"/>
            </a:pPr>
            <a:r>
              <a:rPr lang="en-US" sz="1000" dirty="0">
                <a:latin typeface="Arial" pitchFamily="34" charset="0"/>
              </a:rPr>
              <a:t>Bought from "inside sources," </a:t>
            </a:r>
          </a:p>
          <a:p>
            <a:pPr marL="171450" indent="-171450" eaLnBrk="1" hangingPunct="1">
              <a:buFont typeface="Arial" panose="020B0604020202020204" pitchFamily="34" charset="0"/>
              <a:buChar char="•"/>
            </a:pPr>
            <a:r>
              <a:rPr lang="en-US" sz="1000" dirty="0">
                <a:latin typeface="Arial" pitchFamily="34" charset="0"/>
              </a:rPr>
              <a:t>Going "dumpster diving“, obtaining it from bills and receipts carelessly deposited in your garbage</a:t>
            </a:r>
          </a:p>
          <a:p>
            <a:pPr marL="171450" indent="-171450" eaLnBrk="1" hangingPunct="1">
              <a:buFont typeface="Arial" panose="020B0604020202020204" pitchFamily="34" charset="0"/>
              <a:buChar char="•"/>
            </a:pPr>
            <a:r>
              <a:rPr lang="en-US" sz="1000" dirty="0">
                <a:latin typeface="Arial" pitchFamily="34" charset="0"/>
              </a:rPr>
              <a:t>Stealing or re-directing your mail.</a:t>
            </a:r>
          </a:p>
          <a:p>
            <a:endParaRPr lang="en-US" sz="1200" b="0" i="0" kern="1200" dirty="0">
              <a:solidFill>
                <a:schemeClr val="tx1"/>
              </a:solidFill>
              <a:effectLst/>
              <a:latin typeface="Arial" charset="0"/>
              <a:ea typeface="+mn-ea"/>
              <a:cs typeface="+mn-cs"/>
            </a:endParaRPr>
          </a:p>
          <a:p>
            <a:endParaRPr lang="en-US" sz="1200" b="0" i="0" kern="120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Skimmers and Shimmers: Before shimmers, cardholders already were facing additional threats from so-called</a:t>
            </a:r>
            <a:r>
              <a:rPr lang="en-US" sz="1200" b="0" i="0" u="none" strike="noStrike" kern="1200" dirty="0">
                <a:solidFill>
                  <a:schemeClr val="tx1"/>
                </a:solidFill>
                <a:effectLst/>
                <a:latin typeface="Arial" charset="0"/>
                <a:ea typeface="+mn-ea"/>
                <a:cs typeface="+mn-cs"/>
              </a:rPr>
              <a:t> deep-insert </a:t>
            </a:r>
            <a:r>
              <a:rPr lang="en-US" sz="1200" b="0" i="0" kern="1200" dirty="0">
                <a:solidFill>
                  <a:schemeClr val="tx1"/>
                </a:solidFill>
                <a:effectLst/>
                <a:latin typeface="Arial" charset="0"/>
                <a:ea typeface="+mn-ea"/>
                <a:cs typeface="+mn-cs"/>
              </a:rPr>
              <a:t>skimmers. Those devices are placed well inside a payment device, these devices can transmit the stolen data wirelessly, so scammers don’t need to return to the location to fetch the device. Skimmers are even being found in the card readers customers use to gain after-hour access to ATMs in locked bank vestibules. There was a 70% increase in in the number of debit cards that were compromised in 2016 at ATMs and at card readers used by merchants.</a:t>
            </a:r>
          </a:p>
          <a:p>
            <a:endParaRPr lang="en-US" sz="1200" b="0" i="0" kern="120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New developments in data recording make it possible to access a credit card's data without swiping it through a point-of-sale terminal. These contactless cards incorporate radio frequency ID tags that a merchant can read at a distance with a scanner. The same RFID technology provides the basis for toll-pass cards that register each time you drive by a highway payment point and employee badges that unlock gates and doors when you wave them in front of a scanning device. Inside your RFID-enabled credit card, a tiny radio antenna draws credit data from a microchip and makes it available to a purchase terminal. The convenience these cards offer comes with a built-in negative. With a pocket-sized radio frequency scanner that can cost less than $100 or a smartphone equipped with near field communications capabilities, thieves can obtain the data from a credit card right through your wallet and purse, providing they stand close enough to you for a sensor to register the information. Early generation credit cards with RFID tags encode the card information necessary to make a large purchase, unlike newer cards, which minimize their scanner-readable data.</a:t>
            </a:r>
            <a:endParaRPr lang="en-US" sz="1200" dirty="0">
              <a:latin typeface="Arial" pitchFamily="34"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279255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eaLnBrk="1" hangingPunct="1"/>
            <a:r>
              <a:rPr lang="en-US" b="1" dirty="0">
                <a:latin typeface="Arial" pitchFamily="34" charset="0"/>
                <a:cs typeface="Arial" pitchFamily="34" charset="0"/>
              </a:rPr>
              <a:t>SHOW SLIDE 7-29: </a:t>
            </a:r>
            <a:r>
              <a:rPr lang="en-US" b="1" dirty="0">
                <a:latin typeface="Arial" pitchFamily="34" charset="0"/>
              </a:rPr>
              <a:t>WHAT THIEVES</a:t>
            </a:r>
            <a:r>
              <a:rPr lang="en-US" b="1" baseline="0" dirty="0">
                <a:latin typeface="Arial" pitchFamily="34" charset="0"/>
              </a:rPr>
              <a:t> DO ONCE THEY STEAL YOUR INFO</a:t>
            </a:r>
            <a:endParaRPr lang="en-US" dirty="0">
              <a:latin typeface="Arial" pitchFamily="34" charset="0"/>
            </a:endParaRPr>
          </a:p>
          <a:p>
            <a:pPr eaLnBrk="1" hangingPunct="1"/>
            <a:endParaRPr lang="en-US" dirty="0">
              <a:latin typeface="Arial" pitchFamily="34" charset="0"/>
            </a:endParaRPr>
          </a:p>
          <a:p>
            <a:pPr eaLnBrk="1" hangingPunct="1"/>
            <a:r>
              <a:rPr lang="en-US" sz="1200" dirty="0">
                <a:latin typeface="Arial" pitchFamily="34" charset="0"/>
              </a:rPr>
              <a:t>Armed with enough information, a crook can open a bank account in your name and write bad checks on it.  </a:t>
            </a:r>
          </a:p>
          <a:p>
            <a:pPr eaLnBrk="1" hangingPunct="1"/>
            <a:endParaRPr lang="en-US" sz="1200" dirty="0">
              <a:latin typeface="Arial" pitchFamily="34" charset="0"/>
            </a:endParaRPr>
          </a:p>
          <a:p>
            <a:pPr eaLnBrk="1" hangingPunct="1"/>
            <a:r>
              <a:rPr lang="en-US" sz="1200" dirty="0">
                <a:latin typeface="Arial" pitchFamily="34" charset="0"/>
              </a:rPr>
              <a:t>They can use your credit card or apply for a new card in your name.</a:t>
            </a:r>
          </a:p>
          <a:p>
            <a:pPr eaLnBrk="1" hangingPunct="1"/>
            <a:endParaRPr lang="en-US" sz="1200" dirty="0">
              <a:latin typeface="Arial" pitchFamily="34" charset="0"/>
            </a:endParaRPr>
          </a:p>
          <a:p>
            <a:pPr eaLnBrk="1" hangingPunct="1"/>
            <a:r>
              <a:rPr lang="en-US" sz="1200" dirty="0">
                <a:latin typeface="Arial" pitchFamily="34" charset="0"/>
              </a:rPr>
              <a:t>If they have diverted your bank statements, you may not be aware of what is happening to you until it is too late. </a:t>
            </a:r>
          </a:p>
          <a:p>
            <a:pPr eaLnBrk="1" hangingPunct="1"/>
            <a:endParaRPr lang="en-US" sz="1200" dirty="0">
              <a:latin typeface="Arial" pitchFamily="34" charset="0"/>
            </a:endParaRPr>
          </a:p>
          <a:p>
            <a:pPr eaLnBrk="1" hangingPunct="1"/>
            <a:r>
              <a:rPr lang="en-US" sz="1200" dirty="0">
                <a:latin typeface="Arial" pitchFamily="34" charset="0"/>
              </a:rPr>
              <a:t>They could even obtain a drivers license in your name.</a:t>
            </a:r>
          </a:p>
          <a:p>
            <a:pPr eaLnBrk="1" hangingPunct="1"/>
            <a:endParaRPr lang="en-US" sz="1200" dirty="0">
              <a:latin typeface="Arial" pitchFamily="34" charset="0"/>
            </a:endParaRPr>
          </a:p>
          <a:p>
            <a:pPr eaLnBrk="1" hangingPunct="1"/>
            <a:r>
              <a:rPr lang="en-US" sz="1200" dirty="0">
                <a:latin typeface="Arial" pitchFamily="34" charset="0"/>
              </a:rPr>
              <a:t>They can commit tax/employment fraud</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itchFamily="34" charset="0"/>
                <a:cs typeface="Arial" pitchFamily="34" charset="0"/>
              </a:rPr>
              <a:t>SHOW SLIDE 7-3:  </a:t>
            </a:r>
            <a:r>
              <a:rPr lang="en-US" sz="1200" b="1" dirty="0"/>
              <a:t>WHY DOES THIS MATTER?</a:t>
            </a:r>
            <a:endParaRPr lang="en-US" sz="1200" dirty="0"/>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Service members, like all consumers, are potential targets for fraud. That said, certain scams are more likely to target the military community, in part because military families may relocate frequently and many serviced members – for the first time – are living on their own and earning a paycheck. Moreover, fraud against military consumers can undermine military readiness and troop morale.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According to the Federal Trade Commission Active Duty Service Members are 76% more likely than other adults to report that an identity thief misused existing accounts, such as a bank account or credit card.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kern="1200" dirty="0">
                <a:solidFill>
                  <a:schemeClr val="tx1"/>
                </a:solidFill>
                <a:effectLst/>
                <a:latin typeface="+mn-lt"/>
                <a:ea typeface="+mn-ea"/>
                <a:cs typeface="+mn-cs"/>
              </a:rPr>
              <a:t>Active Duty Service Members are nearly three times as likely to report that someone used a debit card or some other electronic means to take money directly from their bank account without their permission. They also are 22% more likely to report that their stolen information was misused to open a new account, especially new credit card accounts.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Reports indicate that securing personal information may present special challenges for Active Duty troops. According to the Federal Trade Commission Spotlight, nearly 14 % of Active Duty service members who reported identity theft said that a family member or someone they know misused their identity, compared to just 7% of other adults.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According to the Federal Trade Commission,</a:t>
            </a:r>
            <a:r>
              <a:rPr lang="en-US" sz="1200" b="0" i="0" kern="1200" baseline="0" dirty="0">
                <a:solidFill>
                  <a:schemeClr val="tx1"/>
                </a:solidFill>
                <a:effectLst/>
                <a:latin typeface="+mn-lt"/>
                <a:ea typeface="+mn-ea"/>
                <a:cs typeface="+mn-cs"/>
              </a:rPr>
              <a:t> in 2019, over $92 million was lost to scams, fraud, and identity theft. See </a:t>
            </a:r>
            <a:r>
              <a:rPr lang="en-US" dirty="0">
                <a:hlinkClick r:id="rId3"/>
              </a:rPr>
              <a:t>https://www.ftc.gov/news-events/media-resources/military-consumer-protection</a:t>
            </a:r>
            <a:r>
              <a:rPr lang="en-US" dirty="0"/>
              <a:t> for more information</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eaLnBrk="1" hangingPunct="1"/>
            <a:r>
              <a:rPr lang="en-US" b="1" dirty="0">
                <a:latin typeface="Arial" pitchFamily="34" charset="0"/>
                <a:cs typeface="Arial" pitchFamily="34" charset="0"/>
              </a:rPr>
              <a:t>SHOW SLIDE 7-30: </a:t>
            </a:r>
            <a:r>
              <a:rPr lang="en-US" b="1" dirty="0">
                <a:latin typeface="Arial" pitchFamily="34" charset="0"/>
              </a:rPr>
              <a:t>DEFENDING AGAINST IDENTITY THEFT</a:t>
            </a:r>
          </a:p>
          <a:p>
            <a:pPr eaLnBrk="1" hangingPunct="1"/>
            <a:endParaRPr lang="en-US" b="1" dirty="0">
              <a:latin typeface="Arial" pitchFamily="34" charset="0"/>
            </a:endParaRPr>
          </a:p>
          <a:p>
            <a:pPr marL="0" indent="0" eaLnBrk="1" hangingPunct="1">
              <a:buFont typeface="Arial" panose="020B0604020202020204" pitchFamily="34" charset="0"/>
              <a:buNone/>
            </a:pPr>
            <a:r>
              <a:rPr lang="en-US" sz="1200" dirty="0">
                <a:latin typeface="Arial" pitchFamily="34" charset="0"/>
              </a:rPr>
              <a:t>There is no way to completely prevent Identity Theft. However, the risk can be minimized. </a:t>
            </a:r>
          </a:p>
          <a:p>
            <a:pPr marL="0" indent="0" eaLnBrk="1" hangingPunct="1">
              <a:buFont typeface="Arial" panose="020B0604020202020204" pitchFamily="34" charset="0"/>
              <a:buNone/>
            </a:pPr>
            <a:endParaRPr lang="en-US" sz="1200" dirty="0">
              <a:latin typeface="Arial" pitchFamily="34" charset="0"/>
            </a:endParaRPr>
          </a:p>
          <a:p>
            <a:pPr marL="0" indent="0" eaLnBrk="1" hangingPunct="1">
              <a:buFont typeface="Arial" panose="020B0604020202020204" pitchFamily="34" charset="0"/>
              <a:buNone/>
            </a:pPr>
            <a:r>
              <a:rPr lang="en-US" sz="1200" dirty="0">
                <a:latin typeface="Arial" pitchFamily="34" charset="0"/>
              </a:rPr>
              <a:t>One way to protect yourself from identity theft is to minimize personal information, credit cards carried. </a:t>
            </a:r>
          </a:p>
          <a:p>
            <a:pPr marL="171450" indent="-171450" eaLnBrk="1" hangingPunct="1">
              <a:buFont typeface="Arial" panose="020B0604020202020204" pitchFamily="34" charset="0"/>
              <a:buChar char="•"/>
            </a:pPr>
            <a:endParaRPr lang="en-US" sz="1200" dirty="0">
              <a:effectLst/>
            </a:endParaRPr>
          </a:p>
          <a:p>
            <a:pPr marL="0" indent="0" eaLnBrk="1" hangingPunct="1">
              <a:buFont typeface="Arial" panose="020B0604020202020204" pitchFamily="34" charset="0"/>
              <a:buNone/>
            </a:pPr>
            <a:r>
              <a:rPr lang="en-US" sz="1200" dirty="0">
                <a:effectLst/>
              </a:rPr>
              <a:t>Use a cross-cut shredder to dispose of</a:t>
            </a:r>
            <a:r>
              <a:rPr lang="en-US" sz="1200" dirty="0">
                <a:latin typeface="Arial" pitchFamily="34" charset="0"/>
              </a:rPr>
              <a:t> receipts, copies of credit applications, insurance forms, checks, bank statements, expired charge cards, and any credit offers you get in the mail prior to discarding. </a:t>
            </a:r>
          </a:p>
          <a:p>
            <a:pPr marL="171450" indent="-171450" eaLnBrk="1" hangingPunct="1">
              <a:buFont typeface="Arial" panose="020B0604020202020204" pitchFamily="34" charset="0"/>
              <a:buChar char="•"/>
            </a:pPr>
            <a:endParaRPr lang="en-US" sz="1200" dirty="0">
              <a:latin typeface="Arial" pitchFamily="34" charset="0"/>
            </a:endParaRPr>
          </a:p>
          <a:p>
            <a:pPr marL="0" indent="0" eaLnBrk="1" hangingPunct="1">
              <a:buFont typeface="Arial" panose="020B0604020202020204" pitchFamily="34" charset="0"/>
              <a:buNone/>
            </a:pPr>
            <a:r>
              <a:rPr lang="en-US" sz="1200" dirty="0">
                <a:latin typeface="Arial" pitchFamily="34" charset="0"/>
              </a:rPr>
              <a:t>Use strong passwords for all of your online accounts. Use at least 8 characters, alpha numeric, symbols, and upper/lower case.</a:t>
            </a:r>
          </a:p>
          <a:p>
            <a:pPr marL="171450" indent="-171450" eaLnBrk="1" hangingPunct="1">
              <a:buFont typeface="Arial" panose="020B0604020202020204" pitchFamily="34" charset="0"/>
              <a:buChar char="•"/>
            </a:pPr>
            <a:endParaRPr lang="en-US" sz="1200" dirty="0">
              <a:latin typeface="Arial" pitchFamily="34" charset="0"/>
            </a:endParaRPr>
          </a:p>
          <a:p>
            <a:pPr marL="0" indent="0" eaLnBrk="1" hangingPunct="1">
              <a:buFont typeface="Arial" panose="020B0604020202020204" pitchFamily="34" charset="0"/>
              <a:buNone/>
            </a:pPr>
            <a:r>
              <a:rPr lang="en-US" sz="1200" dirty="0">
                <a:latin typeface="Arial" pitchFamily="34" charset="0"/>
              </a:rPr>
              <a:t>Read credit reports annually by going to annualcreditreport.com for a free credit report. The military has access to free credit monitoring. Visit</a:t>
            </a:r>
            <a:r>
              <a:rPr lang="en-US" sz="1200" baseline="0" dirty="0">
                <a:latin typeface="Arial" pitchFamily="34" charset="0"/>
              </a:rPr>
              <a:t> the credit bureaus for more information or visit financialfrontline.org for a handout.</a:t>
            </a:r>
            <a:endParaRPr lang="en-US" sz="1200" dirty="0">
              <a:latin typeface="Arial" pitchFamily="34" charset="0"/>
            </a:endParaRPr>
          </a:p>
          <a:p>
            <a:pPr marL="0" indent="0" eaLnBrk="1" hangingPunct="1">
              <a:buFont typeface="Arial" panose="020B0604020202020204" pitchFamily="34" charset="0"/>
              <a:buNone/>
            </a:pPr>
            <a:endParaRPr lang="en-US" sz="1200" dirty="0">
              <a:latin typeface="Arial" pitchFamily="34" charset="0"/>
            </a:endParaRPr>
          </a:p>
          <a:p>
            <a:pPr marL="0" indent="0" eaLnBrk="1" hangingPunct="1">
              <a:buFont typeface="Arial" panose="020B0604020202020204" pitchFamily="34" charset="0"/>
              <a:buNone/>
            </a:pPr>
            <a:r>
              <a:rPr lang="en-US" sz="1200" dirty="0">
                <a:latin typeface="Arial" pitchFamily="34" charset="0"/>
              </a:rPr>
              <a:t>Place active-duty alert during deployments.</a:t>
            </a:r>
          </a:p>
          <a:p>
            <a:pPr marL="0" indent="0" eaLnBrk="1" hangingPunct="1">
              <a:buFont typeface="Arial" panose="020B0604020202020204" pitchFamily="34" charset="0"/>
              <a:buNone/>
            </a:pPr>
            <a:endParaRPr lang="en-US" sz="1200" dirty="0">
              <a:latin typeface="Arial" pitchFamily="34" charset="0"/>
            </a:endParaRPr>
          </a:p>
          <a:p>
            <a:pPr marL="0" indent="0" eaLnBrk="1" hangingPunct="1">
              <a:buFont typeface="Arial" panose="020B0604020202020204" pitchFamily="34" charset="0"/>
              <a:buNone/>
            </a:pPr>
            <a:r>
              <a:rPr lang="en-US" sz="1200" dirty="0">
                <a:latin typeface="Arial" pitchFamily="34" charset="0"/>
              </a:rPr>
              <a:t>Close</a:t>
            </a:r>
            <a:r>
              <a:rPr lang="en-US" sz="1200" baseline="0" dirty="0">
                <a:latin typeface="Arial" pitchFamily="34" charset="0"/>
              </a:rPr>
              <a:t> any tampered accounts and take the appropriate action.</a:t>
            </a:r>
          </a:p>
          <a:p>
            <a:pPr marL="0" indent="0" eaLnBrk="1" hangingPunct="1">
              <a:buFont typeface="Arial" panose="020B0604020202020204" pitchFamily="34" charset="0"/>
              <a:buNone/>
            </a:pPr>
            <a:endParaRPr lang="en-US" sz="1200" baseline="0" dirty="0">
              <a:latin typeface="Arial" pitchFamily="34" charset="0"/>
            </a:endParaRPr>
          </a:p>
          <a:p>
            <a:pPr marL="0" indent="0" eaLnBrk="1" hangingPunct="1">
              <a:buFont typeface="Arial" panose="020B0604020202020204" pitchFamily="34" charset="0"/>
              <a:buNone/>
            </a:pPr>
            <a:r>
              <a:rPr lang="en-US" sz="1200" baseline="0" dirty="0">
                <a:latin typeface="Arial" pitchFamily="34" charset="0"/>
              </a:rPr>
              <a:t>Keep receipts of your purchases, bills paid, and checks cashed.</a:t>
            </a:r>
            <a:endParaRPr lang="en-US" sz="1200" dirty="0">
              <a:latin typeface="Arial" pitchFamily="34" charset="0"/>
            </a:endParaRPr>
          </a:p>
          <a:p>
            <a:endParaRPr lang="en-US" dirty="0"/>
          </a:p>
          <a:p>
            <a:endParaRPr lang="en-US" b="1" dirty="0"/>
          </a:p>
          <a:p>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eaLnBrk="1" hangingPunct="1">
              <a:defRPr/>
            </a:pPr>
            <a:r>
              <a:rPr lang="en-US" b="1" dirty="0">
                <a:latin typeface="Arial" pitchFamily="34" charset="0"/>
                <a:cs typeface="Arial" pitchFamily="34" charset="0"/>
              </a:rPr>
              <a:t>SHOW SLIDE 7-31: </a:t>
            </a:r>
            <a:r>
              <a:rPr lang="en-US" b="1" dirty="0"/>
              <a:t>WHAT TO DO IF YOUR IDENTITY IS STOLEN</a:t>
            </a:r>
          </a:p>
          <a:p>
            <a:pPr eaLnBrk="1" hangingPunct="1">
              <a:defRPr/>
            </a:pPr>
            <a:endParaRPr lang="en-US" b="1" dirty="0"/>
          </a:p>
          <a:p>
            <a:pPr marL="228600" indent="-228600">
              <a:buFont typeface="+mj-lt"/>
              <a:buAutoNum type="arabicPeriod"/>
            </a:pPr>
            <a:r>
              <a:rPr lang="en-US" dirty="0"/>
              <a:t>Contact the fraud department of one of the three major credit bureaus. </a:t>
            </a:r>
            <a:r>
              <a:rPr lang="en-US" sz="1200" b="0" i="0" u="none" strike="noStrike" kern="1200" baseline="0" dirty="0">
                <a:solidFill>
                  <a:schemeClr val="tx1"/>
                </a:solidFill>
                <a:latin typeface="Arial" charset="0"/>
                <a:ea typeface="+mn-ea"/>
                <a:cs typeface="+mn-cs"/>
              </a:rPr>
              <a:t>The company you call must tell the other companies about your fraud alert. An initial fraud alert can make it harder for an identity thief to open more accounts in your name. When you have an alert on your report, a business must verify your identity before it issues credit in your name, so it may try to contact you. Be sure the credit reporting companies have your current contact information so they can contact you. The initial alert stays on your report for 90 days. It allows you to order 1 free copy of your credit report from each of the 3 credit reporting companies.</a:t>
            </a:r>
            <a:r>
              <a:rPr lang="en-US" dirty="0"/>
              <a:t>  Remember that a credit report details all your financial transactions for approximately seven years, and it can give you some indication of how much damage to your credit has been done.</a:t>
            </a:r>
          </a:p>
          <a:p>
            <a:pPr marL="228600" indent="-228600">
              <a:buFont typeface="+mj-lt"/>
              <a:buAutoNum type="arabicPeriod"/>
            </a:pPr>
            <a:r>
              <a:rPr lang="en-US" dirty="0"/>
              <a:t>Contact your creditors, even those that have not been opened by you.  Follow up with a letter.</a:t>
            </a:r>
          </a:p>
          <a:p>
            <a:pPr marL="228600" indent="-228600">
              <a:buFont typeface="+mj-lt"/>
              <a:buAutoNum type="arabicPeriod"/>
            </a:pPr>
            <a:r>
              <a:rPr lang="en-US" dirty="0"/>
              <a:t>File a report with your local police department.  Keep a copy in case your creditors need proof of the crime.</a:t>
            </a:r>
          </a:p>
          <a:p>
            <a:pPr marL="228600" indent="-228600">
              <a:buFont typeface="+mj-lt"/>
              <a:buAutoNum type="arabicPeriod"/>
            </a:pPr>
            <a:r>
              <a:rPr lang="en-US" sz="1200" b="0" i="0" u="none" strike="noStrike" kern="1200" baseline="0" dirty="0">
                <a:solidFill>
                  <a:schemeClr val="tx1"/>
                </a:solidFill>
                <a:latin typeface="Arial" charset="0"/>
                <a:ea typeface="+mn-ea"/>
                <a:cs typeface="+mn-cs"/>
              </a:rPr>
              <a:t>As an identity theft victim, you have protections under federal law for ATM or debit card transactions. Federal law also limits your liability for the unauthorized electronic transfer of funds that result from identity theft.  It’s best to act as soon as you discover a withdrawal or purchase you didn’t make or authorize. Many card issuers have voluntarily agreed that an account holder will not owe more than $50 for transactions made with a lost or stolen ATM or debit card. However, under the law, the amount you can lose depends on </a:t>
            </a:r>
            <a:r>
              <a:rPr lang="en-US" sz="1200" b="1" i="0" u="none" strike="noStrike" kern="1200" baseline="0" dirty="0">
                <a:solidFill>
                  <a:schemeClr val="tx1"/>
                </a:solidFill>
                <a:latin typeface="Arial" charset="0"/>
                <a:ea typeface="+mn-ea"/>
                <a:cs typeface="+mn-cs"/>
              </a:rPr>
              <a:t>how quickly </a:t>
            </a:r>
            <a:r>
              <a:rPr lang="en-US" sz="1200" b="0" i="0" u="none" strike="noStrike" kern="1200" baseline="0" dirty="0">
                <a:solidFill>
                  <a:schemeClr val="tx1"/>
                </a:solidFill>
                <a:latin typeface="Arial" charset="0"/>
                <a:ea typeface="+mn-ea"/>
                <a:cs typeface="+mn-cs"/>
              </a:rPr>
              <a:t>you report the loss. If you don’t report within 60 days of the day your institution sent you the account statement showing the unauthorized withdrawals, you could lose all the money an identity thief took from your account.</a:t>
            </a:r>
          </a:p>
          <a:p>
            <a:pPr marL="228600" indent="-228600">
              <a:buFont typeface="+mj-lt"/>
              <a:buAutoNum type="arabicPeriod"/>
            </a:pPr>
            <a:r>
              <a:rPr lang="en-US" sz="1200" b="0" i="0" u="none" strike="noStrike" kern="1200" baseline="0" dirty="0">
                <a:solidFill>
                  <a:schemeClr val="tx1"/>
                </a:solidFill>
                <a:latin typeface="Arial" charset="0"/>
                <a:ea typeface="+mn-ea"/>
                <a:cs typeface="+mn-cs"/>
              </a:rPr>
              <a:t>An identity thief may steal your paper checks, misuse the account number from the bottom of your checks, or open a new account in your name. If this happens, contact your bank or financial institution and ask them to close the account as soon as possible. Federal law doesn’t limit your loss if a thief forges your signature on your checks or uses your account number to buy something by phone, but most states hold banks responsible for losses from those fraudulent transactions. However, banks expect their customers to take reasonable care of their accounts. That means you might be responsible for a loss if you know about a problem but don’t report it to your bank quickly.</a:t>
            </a:r>
          </a:p>
          <a:p>
            <a:pPr marL="228600" indent="-228600">
              <a:buFont typeface="+mj-lt"/>
              <a:buAutoNum type="arabicPeriod"/>
            </a:pPr>
            <a:r>
              <a:rPr lang="en-US" sz="1200" b="0" i="0" u="none" strike="noStrike" kern="1200" baseline="0" dirty="0">
                <a:solidFill>
                  <a:schemeClr val="tx1"/>
                </a:solidFill>
                <a:latin typeface="Arial" charset="0"/>
                <a:ea typeface="+mn-ea"/>
                <a:cs typeface="+mn-cs"/>
              </a:rPr>
              <a:t>Your liability for credit card charges that you didn’t authorize is limited to $50 per card. To dispute fraudulent charges, contact the credit card issuer within 60 days of the day the credit card issuer sends you the bill showing the fraudulent charges. What if an identity thief changed the address on your account and you don’t get your statement? You are responsible for keeping track of your statements. If your statement doesn’t arrive on time, contact your credit card company.</a:t>
            </a:r>
          </a:p>
          <a:p>
            <a:r>
              <a:rPr lang="en-US" sz="1200" b="0" i="0" kern="1200" dirty="0">
                <a:solidFill>
                  <a:schemeClr val="tx1"/>
                </a:solidFill>
                <a:effectLst/>
                <a:latin typeface="Arial" charset="0"/>
                <a:ea typeface="+mn-ea"/>
                <a:cs typeface="+mn-cs"/>
              </a:rPr>
              <a:t>7. www.IdentityTheft.gov is a website that helps you recover from identity theft. You answer questions about what happened to you, put in your name, address, and other information,</a:t>
            </a:r>
          </a:p>
          <a:p>
            <a:r>
              <a:rPr lang="en-US" sz="1200" b="0" i="0" kern="1200" dirty="0">
                <a:solidFill>
                  <a:schemeClr val="tx1"/>
                </a:solidFill>
                <a:effectLst/>
                <a:latin typeface="Arial" charset="0"/>
                <a:ea typeface="+mn-ea"/>
                <a:cs typeface="+mn-cs"/>
              </a:rPr>
              <a:t>get your Identity Theft Report, get a recovery plan created just for you.</a:t>
            </a:r>
          </a:p>
          <a:p>
            <a:r>
              <a:rPr lang="en-US" sz="1200" b="0" i="0" kern="1200" dirty="0">
                <a:solidFill>
                  <a:schemeClr val="tx1"/>
                </a:solidFill>
                <a:effectLst/>
                <a:latin typeface="Arial" charset="0"/>
                <a:ea typeface="+mn-ea"/>
                <a:cs typeface="+mn-cs"/>
              </a:rPr>
              <a:t>You also can create an account. The account helps you through the recovery steps and tracks your progress. An Identity Theft Report helps you fix your bills and your credit report. Your Identity Theft Report tells your creditors that you should not have to pay for what the identity thief spent. You get an Identity Theft Report when you report a problem to IdentityTheft.gov. This is your statement about what happened. It lists what accounts are not yours and what charges you did not make.</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eaLnBrk="1" hangingPunct="1">
              <a:defRPr/>
            </a:pPr>
            <a:r>
              <a:rPr lang="en-US" b="1" dirty="0">
                <a:latin typeface="Arial" pitchFamily="34" charset="0"/>
                <a:cs typeface="Arial" pitchFamily="34" charset="0"/>
              </a:rPr>
              <a:t>SHOW SLIDE 7-32: HOW TO FILE A COMPLAINT</a:t>
            </a:r>
            <a:endParaRPr lang="en-US" b="1" dirty="0"/>
          </a:p>
          <a:p>
            <a:pPr eaLnBrk="1" hangingPunct="1">
              <a:defRPr/>
            </a:pPr>
            <a:endParaRPr lang="en-US" b="1" dirty="0"/>
          </a:p>
          <a:p>
            <a:pPr marL="228600" indent="-228600" eaLnBrk="1" hangingPunct="1">
              <a:buFontTx/>
              <a:buAutoNum type="arabicPeriod"/>
              <a:defRPr/>
            </a:pPr>
            <a:r>
              <a:rPr lang="en-US" baseline="0" dirty="0"/>
              <a:t>Save all purchase-related paperwork. Include copies of receipts, repair orders, warranties, canceled checks. Contracts and any letters to and from the company.</a:t>
            </a:r>
          </a:p>
          <a:p>
            <a:pPr marL="228600" indent="-228600" eaLnBrk="1" hangingPunct="1">
              <a:buFontTx/>
              <a:buAutoNum type="arabicPeriod"/>
              <a:defRPr/>
            </a:pPr>
            <a:r>
              <a:rPr lang="en-US" baseline="0" dirty="0"/>
              <a:t>If you have a problem:</a:t>
            </a:r>
          </a:p>
          <a:p>
            <a:pPr marL="685800" lvl="1" indent="-228600" eaLnBrk="1" hangingPunct="1">
              <a:buFontTx/>
              <a:buAutoNum type="alphaLcPeriod"/>
              <a:defRPr/>
            </a:pPr>
            <a:r>
              <a:rPr lang="en-US" baseline="0" dirty="0"/>
              <a:t>Contact the business-start with the salesperson with whom you dealt or the manager. Clearly and calmly describe the problem and the action you would like them to take. Document their response in writing.</a:t>
            </a:r>
          </a:p>
          <a:p>
            <a:pPr marL="685800" lvl="1" indent="-228600" eaLnBrk="1" hangingPunct="1">
              <a:buFontTx/>
              <a:buAutoNum type="alphaLcPeriod"/>
              <a:defRPr/>
            </a:pPr>
            <a:r>
              <a:rPr lang="en-US" baseline="0" dirty="0"/>
              <a:t>Contact the company president or a representative of the manufacturer. Use the Sample Complaint Letter. Send it by certified mail, return receipt requested.</a:t>
            </a:r>
          </a:p>
          <a:p>
            <a:pPr marL="685800" lvl="1" indent="-228600" eaLnBrk="1" hangingPunct="1">
              <a:buFontTx/>
              <a:buAutoNum type="alphaLcPeriod"/>
              <a:defRPr/>
            </a:pPr>
            <a:r>
              <a:rPr lang="en-US" baseline="0" dirty="0"/>
              <a:t>Contact industry trade associations.</a:t>
            </a:r>
          </a:p>
          <a:p>
            <a:pPr marL="685800" lvl="1" indent="-228600" eaLnBrk="1" hangingPunct="1">
              <a:buFontTx/>
              <a:buAutoNum type="alphaLcPeriod"/>
              <a:defRPr/>
            </a:pPr>
            <a:r>
              <a:rPr lang="en-US" baseline="0" dirty="0"/>
              <a:t>Contact local and state consumer advocates for further assistance. Don’t give up until you are satisfied. </a:t>
            </a:r>
            <a:endParaRPr lang="en-US" dirty="0"/>
          </a:p>
          <a:p>
            <a:pPr marL="228600" indent="-228600" eaLnBrk="1" hangingPunct="1">
              <a:defRPr/>
            </a:pPr>
            <a:endParaRPr lang="en-US" b="1" dirty="0"/>
          </a:p>
          <a:p>
            <a:pPr marL="228600" indent="-228600" eaLnBrk="1" hangingPunct="1">
              <a:defRPr/>
            </a:pPr>
            <a:r>
              <a:rPr lang="en-US" b="1" dirty="0"/>
              <a:t>Talk to a</a:t>
            </a:r>
            <a:r>
              <a:rPr lang="en-US" b="1" baseline="0" dirty="0"/>
              <a:t> PFM or a PFC on your installation and visit financialfrontline.org for a handout with the sample complaint letter.</a:t>
            </a:r>
            <a:endParaRPr lang="en-US" b="1" dirty="0"/>
          </a:p>
          <a:p>
            <a:pPr marL="228600" indent="-228600" eaLnBrk="1" hangingPunct="1">
              <a:defRPr/>
            </a:pPr>
            <a:endParaRPr lang="en-US" b="1" dirty="0"/>
          </a:p>
          <a:p>
            <a:pPr marL="228600" indent="-228600" eaLnBrk="1" hangingPunct="1">
              <a:defRPr/>
            </a:pPr>
            <a:endParaRPr lang="en-US" b="1" dirty="0"/>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dirty="0">
              <a:cs typeface="Times New Roman" pitchFamily="18" charset="0"/>
            </a:endParaRPr>
          </a:p>
          <a:p>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Roboto Bold" panose="02000000000000000000" charset="0"/>
                <a:ea typeface="Roboto Bold" panose="02000000000000000000" charset="0"/>
                <a:cs typeface="Arial" pitchFamily="34" charset="0"/>
              </a:rPr>
              <a:t>SHOW SLIDE 7-34:</a:t>
            </a:r>
            <a:r>
              <a:rPr lang="en-US" b="1" baseline="0" dirty="0">
                <a:latin typeface="Roboto Bold" panose="02000000000000000000" charset="0"/>
                <a:ea typeface="Roboto Bold" panose="02000000000000000000" charset="0"/>
                <a:cs typeface="Arial" pitchFamily="34" charset="0"/>
              </a:rPr>
              <a:t> </a:t>
            </a:r>
            <a:r>
              <a:rPr lang="en-US" b="1" dirty="0">
                <a:latin typeface="Roboto Bold" panose="02000000000000000000" charset="0"/>
                <a:ea typeface="Roboto Bold" panose="02000000000000000000" charset="0"/>
                <a:cs typeface="Arial" pitchFamily="34" charset="0"/>
              </a:rPr>
              <a:t>CONSUMER AWARNESS SUMMARY</a:t>
            </a:r>
            <a:endParaRPr lang="en-US" b="1" dirty="0">
              <a:latin typeface="Roboto Bold" panose="02000000000000000000" charset="0"/>
              <a:ea typeface="Roboto Bold" panose="02000000000000000000" charset="0"/>
            </a:endParaRPr>
          </a:p>
          <a:p>
            <a:endParaRPr lang="en-US" b="1" dirty="0">
              <a:latin typeface="Roboto Bold" panose="02000000000000000000" charset="0"/>
              <a:ea typeface="Roboto Bold" panose="02000000000000000000" charset="0"/>
              <a:cs typeface="Arial" charset="0"/>
            </a:endParaRPr>
          </a:p>
          <a:p>
            <a:r>
              <a:rPr lang="en-US" b="1" dirty="0">
                <a:latin typeface="Roboto Bold" panose="02000000000000000000" charset="0"/>
                <a:ea typeface="Roboto Bold" panose="02000000000000000000" charset="0"/>
                <a:cs typeface="Arial" charset="0"/>
              </a:rPr>
              <a:t>In today’s lesson, </a:t>
            </a:r>
            <a:r>
              <a:rPr lang="en-US" b="0" dirty="0">
                <a:latin typeface="Roboto Bold" panose="02000000000000000000" charset="0"/>
                <a:ea typeface="Roboto Bold" panose="02000000000000000000" charset="0"/>
                <a:cs typeface="Arial" charset="0"/>
              </a:rPr>
              <a:t>we</a:t>
            </a:r>
            <a:r>
              <a:rPr lang="en-US" b="1" dirty="0">
                <a:latin typeface="Roboto Bold" panose="02000000000000000000" charset="0"/>
                <a:ea typeface="Roboto Bold" panose="02000000000000000000" charset="0"/>
                <a:cs typeface="Arial" charset="0"/>
              </a:rPr>
              <a:t> </a:t>
            </a:r>
            <a:r>
              <a:rPr lang="en-US" sz="1200" dirty="0">
                <a:latin typeface="Roboto Bold" panose="02000000000000000000" charset="0"/>
                <a:ea typeface="Roboto Bold" panose="02000000000000000000" charset="0"/>
              </a:rPr>
              <a:t>covered some of the most common types of deceptions, how marketing and advertising play a part, and looked</a:t>
            </a:r>
            <a:r>
              <a:rPr lang="en-US" sz="1200" baseline="0" dirty="0">
                <a:latin typeface="Roboto Bold" panose="02000000000000000000" charset="0"/>
                <a:ea typeface="Roboto Bold" panose="02000000000000000000" charset="0"/>
              </a:rPr>
              <a:t> at ways that you can protect yourself from misleading consumer practices. We went over how to report complaints and what military consumer protection laws there are. </a:t>
            </a:r>
            <a:r>
              <a:rPr lang="en-US" sz="1200" dirty="0">
                <a:latin typeface="Roboto Bold" panose="02000000000000000000" charset="0"/>
                <a:ea typeface="Roboto Bold" panose="02000000000000000000" charset="0"/>
              </a:rPr>
              <a:t>We also explored what identity theft is, and how you can protect yourself from becoming a target..</a:t>
            </a:r>
            <a:endParaRPr lang="en-US" b="1" dirty="0">
              <a:latin typeface="Roboto Bold" panose="02000000000000000000" charset="0"/>
              <a:ea typeface="Roboto Bold" panose="02000000000000000000" charset="0"/>
              <a:cs typeface="Arial"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258733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eaLnBrk="1" hangingPunct="1"/>
            <a:r>
              <a:rPr lang="en-US" b="1" dirty="0">
                <a:latin typeface="Arial" pitchFamily="34" charset="0"/>
                <a:cs typeface="Arial" pitchFamily="34" charset="0"/>
              </a:rPr>
              <a:t>SHOW SLIDE 7-35: </a:t>
            </a:r>
            <a:r>
              <a:rPr lang="en-US" b="1" dirty="0">
                <a:latin typeface="Arial" pitchFamily="34" charset="0"/>
              </a:rPr>
              <a:t>SOURCES OF ASSISTANCE</a:t>
            </a:r>
            <a:endParaRPr lang="en-US" dirty="0">
              <a:latin typeface="Arial" pitchFamily="34" charset="0"/>
            </a:endParaRPr>
          </a:p>
          <a:p>
            <a:pPr eaLnBrk="1" hangingPunct="1"/>
            <a:endParaRPr lang="en-US" b="1" dirty="0">
              <a:latin typeface="Arial" pitchFamily="34" charset="0"/>
            </a:endParaRPr>
          </a:p>
          <a:p>
            <a:pPr eaLnBrk="1" hangingPunct="1"/>
            <a:r>
              <a:rPr lang="en-US" sz="1200" b="1" dirty="0">
                <a:latin typeface="Arial" pitchFamily="34" charset="0"/>
              </a:rPr>
              <a:t>SUMMARY</a:t>
            </a:r>
            <a:endParaRPr lang="en-US" sz="1200" dirty="0">
              <a:latin typeface="Arial" pitchFamily="34" charset="0"/>
            </a:endParaRPr>
          </a:p>
          <a:p>
            <a:r>
              <a:rPr lang="en-US" sz="1200" dirty="0"/>
              <a:t>Throughout this course we will emphasize that you, as members of the military, have a wide range of assistance available to you absolutely free of charge.  Among these are the Army Community Service Center and Army Emergency Relief.  Rely on these sources for help.</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latin typeface="Arial" pitchFamily="34" charset="0"/>
                <a:cs typeface="Arial" pitchFamily="34" charset="0"/>
              </a:rPr>
              <a:t>SHOW SLIDE 6-35:  Questions</a:t>
            </a:r>
          </a:p>
          <a:p>
            <a:endParaRPr lang="en-US" b="1" dirty="0">
              <a:latin typeface="Arial" pitchFamily="34" charset="0"/>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NOTE:  </a:t>
            </a:r>
            <a:r>
              <a:rPr lang="en-US" b="0" dirty="0"/>
              <a:t>Ask</a:t>
            </a:r>
            <a:r>
              <a:rPr lang="en-US" b="0" baseline="0" dirty="0"/>
              <a:t> students if they have any questions.</a:t>
            </a:r>
            <a:endParaRPr lang="en-US" b="1"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latin typeface="Arial" pitchFamily="34" charset="0"/>
                <a:cs typeface="Arial" pitchFamily="34" charset="0"/>
              </a:rPr>
              <a:t>SHOW SLIDE </a:t>
            </a:r>
            <a:r>
              <a:rPr lang="en-US" b="1" dirty="0">
                <a:latin typeface="Arial" pitchFamily="34" charset="0"/>
              </a:rPr>
              <a:t>7-36: </a:t>
            </a:r>
            <a:r>
              <a:rPr lang="en-US" b="1" dirty="0"/>
              <a:t>CHECK ON LEARNING</a:t>
            </a:r>
          </a:p>
          <a:p>
            <a:endParaRPr lang="en-US" b="1" dirty="0">
              <a:latin typeface="Arial" pitchFamily="34" charset="0"/>
              <a:cs typeface="Arial" pitchFamily="34" charset="0"/>
            </a:endParaRPr>
          </a:p>
          <a:p>
            <a:endParaRPr lang="en-US" sz="1200" b="1" dirty="0">
              <a:latin typeface="Arial" pitchFamily="34" charset="0"/>
              <a:cs typeface="Arial" pitchFamily="34" charset="0"/>
            </a:endParaRPr>
          </a:p>
          <a:p>
            <a:pPr eaLnBrk="1" hangingPunct="1"/>
            <a:r>
              <a:rPr lang="en-US" sz="1200" b="1" dirty="0">
                <a:latin typeface="Arial" pitchFamily="34" charset="0"/>
              </a:rPr>
              <a:t>NOTE:  </a:t>
            </a:r>
            <a:r>
              <a:rPr lang="en-US" sz="1200" dirty="0">
                <a:latin typeface="Arial" pitchFamily="34" charset="0"/>
              </a:rPr>
              <a:t>Conduct a check on learning and summarize the learning activity.</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latin typeface="Arial" pitchFamily="34" charset="0"/>
                <a:cs typeface="Arial" pitchFamily="34" charset="0"/>
              </a:rPr>
              <a:t>SHOW SLIDE </a:t>
            </a:r>
            <a:r>
              <a:rPr lang="en-US" b="1" dirty="0">
                <a:latin typeface="Arial" pitchFamily="34" charset="0"/>
              </a:rPr>
              <a:t>7-37: </a:t>
            </a:r>
            <a:r>
              <a:rPr lang="en-US" sz="1200" b="1" dirty="0"/>
              <a:t>CHECK ON LEARNING</a:t>
            </a:r>
            <a:endParaRPr lang="en-US" b="1" dirty="0">
              <a:latin typeface="Arial" pitchFamily="34" charset="0"/>
              <a:cs typeface="Arial" pitchFamily="34" charset="0"/>
            </a:endParaRPr>
          </a:p>
          <a:p>
            <a:endParaRPr lang="en-US" b="1" dirty="0">
              <a:latin typeface="Arial" pitchFamily="34" charset="0"/>
              <a:cs typeface="Arial" pitchFamily="34" charset="0"/>
            </a:endParaRPr>
          </a:p>
          <a:p>
            <a:pPr eaLnBrk="1" hangingPunct="1"/>
            <a:endParaRPr lang="en-US" dirty="0">
              <a:latin typeface="Arial" pitchFamily="34" charset="0"/>
            </a:endParaRPr>
          </a:p>
          <a:p>
            <a:pPr algn="l" eaLnBrk="1" hangingPunct="1"/>
            <a:r>
              <a:rPr lang="en-US" sz="1000" b="1" dirty="0">
                <a:latin typeface="Arial" pitchFamily="34" charset="0"/>
              </a:rPr>
              <a:t>Question:</a:t>
            </a:r>
          </a:p>
          <a:p>
            <a:pPr algn="l" eaLnBrk="1" hangingPunct="1"/>
            <a:r>
              <a:rPr lang="en-US" sz="1000" dirty="0">
                <a:latin typeface="Arial" pitchFamily="34" charset="0"/>
              </a:rPr>
              <a:t> </a:t>
            </a:r>
            <a:r>
              <a:rPr lang="en-US" sz="1000" dirty="0"/>
              <a:t>When should you consider getting a payday loan? </a:t>
            </a:r>
          </a:p>
          <a:p>
            <a:pPr algn="l" eaLnBrk="1" hangingPunct="1"/>
            <a:endParaRPr lang="en-US" sz="1000" dirty="0"/>
          </a:p>
          <a:p>
            <a:pPr algn="l" eaLnBrk="1" hangingPunct="1"/>
            <a:endParaRPr lang="en-US" sz="1000" dirty="0">
              <a:latin typeface="Arial" pitchFamily="34" charset="0"/>
            </a:endParaRPr>
          </a:p>
          <a:p>
            <a:pPr marL="0" marR="0" lvl="2" indent="0" algn="l" defTabSz="914400" rtl="0" eaLnBrk="1" fontAlgn="base" latinLnBrk="0" hangingPunct="1">
              <a:lnSpc>
                <a:spcPct val="100000"/>
              </a:lnSpc>
              <a:spcBef>
                <a:spcPct val="30000"/>
              </a:spcBef>
              <a:spcAft>
                <a:spcPct val="0"/>
              </a:spcAft>
              <a:buClrTx/>
              <a:buSzTx/>
              <a:buFontTx/>
              <a:buNone/>
              <a:tabLst/>
              <a:defRPr/>
            </a:pPr>
            <a:r>
              <a:rPr lang="en-US" sz="1000" b="1" dirty="0">
                <a:latin typeface="Arial" pitchFamily="34" charset="0"/>
              </a:rPr>
              <a:t>Answer:</a:t>
            </a:r>
            <a:r>
              <a:rPr lang="en-US" sz="1000" dirty="0">
                <a:latin typeface="Arial" pitchFamily="34" charset="0"/>
              </a:rPr>
              <a:t> </a:t>
            </a:r>
            <a:r>
              <a:rPr lang="en-US" sz="1000" dirty="0"/>
              <a:t>d. </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US" sz="1000" dirty="0"/>
              <a:t>You should never consider a payday loan. </a:t>
            </a:r>
          </a:p>
          <a:p>
            <a:pPr marL="0" marR="0" lvl="2" indent="0" algn="l" defTabSz="914400" rtl="0" eaLnBrk="1" fontAlgn="base" latinLnBrk="0" hangingPunct="1">
              <a:lnSpc>
                <a:spcPct val="100000"/>
              </a:lnSpc>
              <a:spcBef>
                <a:spcPct val="30000"/>
              </a:spcBef>
              <a:spcAft>
                <a:spcPct val="0"/>
              </a:spcAft>
              <a:buClrTx/>
              <a:buSzTx/>
              <a:buFontTx/>
              <a:buNone/>
              <a:tabLst/>
              <a:defRPr/>
            </a:pPr>
            <a:endParaRPr lang="en-US" sz="1000" dirty="0"/>
          </a:p>
          <a:p>
            <a:pPr marL="0" marR="0" lvl="2" indent="0" algn="l" defTabSz="914400" rtl="0" eaLnBrk="1" fontAlgn="base" latinLnBrk="0" hangingPunct="1">
              <a:lnSpc>
                <a:spcPct val="100000"/>
              </a:lnSpc>
              <a:spcBef>
                <a:spcPct val="30000"/>
              </a:spcBef>
              <a:spcAft>
                <a:spcPct val="0"/>
              </a:spcAft>
              <a:buClrTx/>
              <a:buSzTx/>
              <a:buFontTx/>
              <a:buNone/>
              <a:tabLst/>
              <a:defRPr/>
            </a:pPr>
            <a:r>
              <a:rPr lang="en-US" sz="1000" dirty="0"/>
              <a:t>Look</a:t>
            </a:r>
            <a:r>
              <a:rPr lang="en-US" sz="1000" baseline="0" dirty="0"/>
              <a:t> into the Army Emergency Relief Society for interest free loans.</a:t>
            </a:r>
            <a:endParaRPr lang="en-US" sz="1000"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latin typeface="Arial" pitchFamily="34" charset="0"/>
                <a:cs typeface="Arial" pitchFamily="34" charset="0"/>
              </a:rPr>
              <a:t>SHOW SLIDE </a:t>
            </a:r>
            <a:r>
              <a:rPr lang="en-US" b="1" dirty="0">
                <a:latin typeface="Arial" pitchFamily="34" charset="0"/>
              </a:rPr>
              <a:t>7-38: </a:t>
            </a:r>
            <a:r>
              <a:rPr lang="en-US" sz="1200" b="1" dirty="0"/>
              <a:t>CHECK ON LEARNING</a:t>
            </a:r>
            <a:endParaRPr lang="en-US" b="1" dirty="0">
              <a:latin typeface="Arial" pitchFamily="34" charset="0"/>
              <a:cs typeface="Arial" pitchFamily="34" charset="0"/>
            </a:endParaRPr>
          </a:p>
          <a:p>
            <a:endParaRPr lang="en-US" b="1" dirty="0">
              <a:latin typeface="Arial" pitchFamily="34" charset="0"/>
              <a:cs typeface="Arial" pitchFamily="34" charset="0"/>
            </a:endParaRPr>
          </a:p>
          <a:p>
            <a:pPr eaLnBrk="1" hangingPunct="1"/>
            <a:endParaRPr lang="en-US" dirty="0">
              <a:latin typeface="Arial" pitchFamily="34" charset="0"/>
            </a:endParaRPr>
          </a:p>
          <a:p>
            <a:pPr algn="l" eaLnBrk="1" hangingPunct="1"/>
            <a:r>
              <a:rPr lang="en-US" sz="1000" b="1" dirty="0">
                <a:latin typeface="Arial" pitchFamily="34" charset="0"/>
              </a:rPr>
              <a:t>Question:</a:t>
            </a:r>
            <a:r>
              <a:rPr lang="en-US" sz="1000" b="1" baseline="0" dirty="0">
                <a:latin typeface="Arial" pitchFamily="34" charset="0"/>
              </a:rPr>
              <a:t> </a:t>
            </a:r>
            <a:r>
              <a:rPr lang="en-US" sz="2400" dirty="0">
                <a:solidFill>
                  <a:srgbClr val="23362A"/>
                </a:solidFill>
              </a:rPr>
              <a:t>Before making a big purchase, what should you consider?</a:t>
            </a:r>
          </a:p>
          <a:p>
            <a:pPr algn="l" eaLnBrk="1" hangingPunct="1"/>
            <a:endParaRPr lang="en-US" sz="1000" dirty="0"/>
          </a:p>
          <a:p>
            <a:pPr algn="l" eaLnBrk="1" hangingPunct="1"/>
            <a:endParaRPr lang="en-US" sz="1000" dirty="0">
              <a:latin typeface="Arial" pitchFamily="34" charset="0"/>
            </a:endParaRPr>
          </a:p>
          <a:p>
            <a:pPr marL="0" marR="0" lvl="2" indent="0" algn="l" defTabSz="914400" rtl="0" eaLnBrk="1" fontAlgn="base" latinLnBrk="0" hangingPunct="1">
              <a:lnSpc>
                <a:spcPct val="100000"/>
              </a:lnSpc>
              <a:spcBef>
                <a:spcPct val="30000"/>
              </a:spcBef>
              <a:spcAft>
                <a:spcPct val="0"/>
              </a:spcAft>
              <a:buClrTx/>
              <a:buSzTx/>
              <a:buFontTx/>
              <a:buNone/>
              <a:tabLst/>
              <a:defRPr/>
            </a:pPr>
            <a:r>
              <a:rPr lang="en-US" sz="1000" b="1" dirty="0">
                <a:latin typeface="Arial" pitchFamily="34" charset="0"/>
              </a:rPr>
              <a:t>Answer:</a:t>
            </a:r>
            <a:r>
              <a:rPr lang="en-US" sz="1000" dirty="0">
                <a:latin typeface="Arial" pitchFamily="34" charset="0"/>
              </a:rPr>
              <a:t> </a:t>
            </a:r>
            <a:endParaRPr lang="en-US" sz="1000" dirty="0"/>
          </a:p>
          <a:p>
            <a:pPr marL="514350" indent="-514350" eaLnBrk="0" hangingPunct="0">
              <a:spcBef>
                <a:spcPct val="50000"/>
              </a:spcBef>
              <a:buAutoNum type="arabicPeriod"/>
            </a:pPr>
            <a:r>
              <a:rPr lang="en-US" sz="3600" b="0" dirty="0">
                <a:solidFill>
                  <a:srgbClr val="977B3C"/>
                </a:solidFill>
                <a:latin typeface="Helvetica" pitchFamily="2" charset="0"/>
              </a:rPr>
              <a:t>Budget</a:t>
            </a:r>
          </a:p>
          <a:p>
            <a:pPr marL="514350" indent="-514350" eaLnBrk="0" hangingPunct="0">
              <a:spcBef>
                <a:spcPct val="50000"/>
              </a:spcBef>
              <a:buAutoNum type="arabicPeriod"/>
            </a:pPr>
            <a:r>
              <a:rPr lang="en-US" sz="3600" b="0" dirty="0">
                <a:solidFill>
                  <a:srgbClr val="977B3C"/>
                </a:solidFill>
                <a:latin typeface="Helvetica" pitchFamily="2" charset="0"/>
              </a:rPr>
              <a:t>Comparison shop</a:t>
            </a:r>
          </a:p>
          <a:p>
            <a:pPr marL="514350" indent="-514350" eaLnBrk="0" hangingPunct="0">
              <a:spcBef>
                <a:spcPct val="50000"/>
              </a:spcBef>
              <a:buAutoNum type="arabicPeriod"/>
            </a:pPr>
            <a:r>
              <a:rPr lang="en-US" sz="3600" b="0" dirty="0">
                <a:solidFill>
                  <a:srgbClr val="977B3C"/>
                </a:solidFill>
                <a:latin typeface="Helvetica" pitchFamily="2" charset="0"/>
              </a:rPr>
              <a:t>Ask for discounts</a:t>
            </a:r>
          </a:p>
          <a:p>
            <a:pPr marL="514350" indent="-514350" eaLnBrk="0" hangingPunct="0">
              <a:spcBef>
                <a:spcPct val="50000"/>
              </a:spcBef>
              <a:buAutoNum type="arabicPeriod"/>
            </a:pPr>
            <a:r>
              <a:rPr lang="en-US" sz="3600" b="0" dirty="0">
                <a:solidFill>
                  <a:srgbClr val="977B3C"/>
                </a:solidFill>
                <a:latin typeface="Helvetica" pitchFamily="2" charset="0"/>
              </a:rPr>
              <a:t>Read credible reviews</a:t>
            </a:r>
          </a:p>
          <a:p>
            <a:pPr marL="514350" indent="-514350" eaLnBrk="0" hangingPunct="0">
              <a:spcBef>
                <a:spcPct val="50000"/>
              </a:spcBef>
              <a:buAutoNum type="arabicPeriod"/>
            </a:pPr>
            <a:r>
              <a:rPr lang="en-US" sz="3600" b="0" dirty="0">
                <a:solidFill>
                  <a:srgbClr val="977B3C"/>
                </a:solidFill>
                <a:latin typeface="Helvetica" pitchFamily="2" charset="0"/>
              </a:rPr>
              <a:t>Talk with a Personal Financial Counselor</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latin typeface="Arial" pitchFamily="34" charset="0"/>
                <a:cs typeface="Arial" pitchFamily="34" charset="0"/>
              </a:rPr>
              <a:t>SHOW SLIDE </a:t>
            </a:r>
            <a:r>
              <a:rPr lang="en-US" b="1" dirty="0">
                <a:latin typeface="Arial" pitchFamily="34" charset="0"/>
              </a:rPr>
              <a:t>7-39: </a:t>
            </a:r>
            <a:r>
              <a:rPr lang="en-US" sz="1200" b="1" dirty="0"/>
              <a:t>CHECK ON LEARNING</a:t>
            </a:r>
            <a:endParaRPr lang="en-US" b="1" dirty="0">
              <a:latin typeface="Arial" pitchFamily="34" charset="0"/>
              <a:cs typeface="Arial" pitchFamily="34" charset="0"/>
            </a:endParaRPr>
          </a:p>
          <a:p>
            <a:endParaRPr lang="en-US" b="1" dirty="0">
              <a:latin typeface="Arial" pitchFamily="34" charset="0"/>
              <a:cs typeface="Arial" pitchFamily="34" charset="0"/>
            </a:endParaRPr>
          </a:p>
          <a:p>
            <a:pPr eaLnBrk="1" hangingPunct="1"/>
            <a:endParaRPr lang="en-US" dirty="0">
              <a:latin typeface="Arial" pitchFamily="34" charset="0"/>
            </a:endParaRPr>
          </a:p>
          <a:p>
            <a:pPr algn="l" eaLnBrk="1" hangingPunct="1"/>
            <a:r>
              <a:rPr lang="en-US" sz="1000" b="1" dirty="0">
                <a:latin typeface="Arial" pitchFamily="34" charset="0"/>
              </a:rPr>
              <a:t>Question:</a:t>
            </a:r>
            <a:r>
              <a:rPr lang="en-US" sz="1000" b="1" baseline="0" dirty="0">
                <a:latin typeface="Arial" pitchFamily="34" charset="0"/>
              </a:rPr>
              <a:t> </a:t>
            </a:r>
            <a:r>
              <a:rPr lang="en-US" sz="2400" dirty="0">
                <a:solidFill>
                  <a:srgbClr val="23362A"/>
                </a:solidFill>
              </a:rPr>
              <a:t>What are warning signs of identity theft?</a:t>
            </a:r>
          </a:p>
          <a:p>
            <a:pPr algn="l" eaLnBrk="1" hangingPunct="1"/>
            <a:endParaRPr lang="en-US" sz="1000" dirty="0"/>
          </a:p>
          <a:p>
            <a:pPr algn="l" eaLnBrk="1" hangingPunct="1"/>
            <a:endParaRPr lang="en-US" sz="1000" dirty="0">
              <a:latin typeface="Arial" pitchFamily="34" charset="0"/>
            </a:endParaRPr>
          </a:p>
          <a:p>
            <a:pPr marL="0" marR="0" lvl="2" indent="0" algn="l" defTabSz="914400" rtl="0" eaLnBrk="1" fontAlgn="base" latinLnBrk="0" hangingPunct="1">
              <a:lnSpc>
                <a:spcPct val="100000"/>
              </a:lnSpc>
              <a:spcBef>
                <a:spcPct val="30000"/>
              </a:spcBef>
              <a:spcAft>
                <a:spcPct val="0"/>
              </a:spcAft>
              <a:buClrTx/>
              <a:buSzTx/>
              <a:buFontTx/>
              <a:buNone/>
              <a:tabLst/>
              <a:defRPr/>
            </a:pPr>
            <a:r>
              <a:rPr lang="en-US" sz="1000" b="1" dirty="0">
                <a:latin typeface="Arial" pitchFamily="34" charset="0"/>
              </a:rPr>
              <a:t>Answer:</a:t>
            </a:r>
            <a:r>
              <a:rPr lang="en-US" sz="1000" dirty="0">
                <a:latin typeface="Arial" pitchFamily="34" charset="0"/>
              </a:rPr>
              <a:t> </a:t>
            </a:r>
            <a:endParaRPr lang="en-US" sz="1000" dirty="0"/>
          </a:p>
          <a:p>
            <a:pPr marL="457200" indent="-457200">
              <a:lnSpc>
                <a:spcPct val="150000"/>
              </a:lnSpc>
              <a:buAutoNum type="arabicPeriod"/>
            </a:pPr>
            <a:r>
              <a:rPr lang="en-US" sz="3600" dirty="0"/>
              <a:t>Unauthorized withdrawals from bank account.</a:t>
            </a:r>
          </a:p>
          <a:p>
            <a:pPr marL="457200" indent="-457200">
              <a:lnSpc>
                <a:spcPct val="150000"/>
              </a:lnSpc>
              <a:buAutoNum type="arabicPeriod"/>
            </a:pPr>
            <a:r>
              <a:rPr lang="en-US" sz="3600" dirty="0"/>
              <a:t>Missing bills.</a:t>
            </a:r>
          </a:p>
          <a:p>
            <a:pPr marL="457200" indent="-457200">
              <a:lnSpc>
                <a:spcPct val="150000"/>
              </a:lnSpc>
              <a:buAutoNum type="arabicPeriod"/>
            </a:pPr>
            <a:r>
              <a:rPr lang="en-US" sz="3600" dirty="0"/>
              <a:t>Debt collection calls in your name.</a:t>
            </a:r>
          </a:p>
          <a:p>
            <a:pPr marL="457200" indent="-457200">
              <a:lnSpc>
                <a:spcPct val="150000"/>
              </a:lnSpc>
              <a:buAutoNum type="arabicPeriod"/>
            </a:pPr>
            <a:r>
              <a:rPr lang="en-US" sz="3600" dirty="0"/>
              <a:t>Credit denial.</a:t>
            </a:r>
          </a:p>
          <a:p>
            <a:pPr marL="457200" indent="-457200">
              <a:lnSpc>
                <a:spcPct val="150000"/>
              </a:lnSpc>
              <a:buAutoNum type="arabicPeriod"/>
            </a:pPr>
            <a:r>
              <a:rPr lang="en-US" sz="3600" dirty="0"/>
              <a:t>Bills for services you didn’t receive or use.</a:t>
            </a:r>
          </a:p>
          <a:p>
            <a:pPr marL="457200" indent="-457200">
              <a:lnSpc>
                <a:spcPct val="150000"/>
              </a:lnSpc>
              <a:buAutoNum type="arabicPeriod"/>
            </a:pPr>
            <a:r>
              <a:rPr lang="en-US" sz="3600" dirty="0"/>
              <a:t>IRS notification for more than one tax return in your name.</a:t>
            </a:r>
          </a:p>
          <a:p>
            <a:pPr marL="457200" indent="-457200">
              <a:lnSpc>
                <a:spcPct val="150000"/>
              </a:lnSpc>
              <a:buAutoNum type="arabicPeriod"/>
            </a:pPr>
            <a:r>
              <a:rPr lang="en-US" sz="3600" dirty="0"/>
              <a:t>Unauthorized accounts on credit reports</a:t>
            </a:r>
            <a:r>
              <a:rPr lang="en-US" sz="4000" dirty="0"/>
              <a:t>.</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eaLnBrk="1" hangingPunct="1">
              <a:defRPr/>
            </a:pPr>
            <a:r>
              <a:rPr lang="en-US" sz="1400" b="1" dirty="0">
                <a:latin typeface="Arial" pitchFamily="34" charset="0"/>
                <a:cs typeface="Arial" pitchFamily="34" charset="0"/>
              </a:rPr>
              <a:t>SHOW SLIDE 7-4  </a:t>
            </a:r>
            <a:r>
              <a:rPr lang="en-US" sz="1400" b="1" dirty="0"/>
              <a:t>DEFINING DECEPTION</a:t>
            </a:r>
            <a:endParaRPr lang="en-US" sz="1400" dirty="0"/>
          </a:p>
          <a:p>
            <a:pPr eaLnBrk="1" hangingPunct="1">
              <a:defRPr/>
            </a:pPr>
            <a:endParaRPr lang="en-US" sz="1200" dirty="0"/>
          </a:p>
          <a:p>
            <a:pPr eaLnBrk="1" hangingPunct="1">
              <a:defRPr/>
            </a:pPr>
            <a:r>
              <a:rPr lang="en-US" sz="1200" dirty="0"/>
              <a:t>Now that you have a little knowledge about how people influence you, let's look at some of the techniques they use.  You've seen them everywhere -- people trying to convince you that you must have or need something.  There are a number of ways that they can convince you of those needs. </a:t>
            </a:r>
          </a:p>
          <a:p>
            <a:pPr eaLnBrk="1" hangingPunct="1">
              <a:defRPr/>
            </a:pPr>
            <a:endParaRPr lang="en-US" sz="1200" dirty="0"/>
          </a:p>
          <a:p>
            <a:pPr eaLnBrk="1" hangingPunct="1">
              <a:defRPr/>
            </a:pPr>
            <a:r>
              <a:rPr lang="en-US" sz="1200" dirty="0"/>
              <a:t> Here are the most common types of misrepresentations.</a:t>
            </a:r>
          </a:p>
          <a:p>
            <a:pPr eaLnBrk="1" hangingPunct="1">
              <a:defRPr/>
            </a:pPr>
            <a:endParaRPr lang="en-US" sz="1200" dirty="0"/>
          </a:p>
          <a:p>
            <a:pPr marL="228600" indent="-228600" eaLnBrk="1" hangingPunct="1">
              <a:buFont typeface="+mj-lt"/>
              <a:buAutoNum type="arabicPeriod"/>
              <a:defRPr/>
            </a:pPr>
            <a:r>
              <a:rPr lang="en-US" sz="1200" b="1" dirty="0"/>
              <a:t>Fraud - </a:t>
            </a:r>
            <a:r>
              <a:rPr lang="en-US" sz="1200" dirty="0"/>
              <a:t>Fraud is a deliberate deception.  It is intentional and usually relies on a twisting of the facts. For example, individuals who convince others they are someone they really aren’t, are frauds.</a:t>
            </a:r>
          </a:p>
          <a:p>
            <a:pPr marL="228600" indent="-228600" eaLnBrk="1" hangingPunct="1">
              <a:buFont typeface="+mj-lt"/>
              <a:buAutoNum type="arabicPeriod"/>
              <a:defRPr/>
            </a:pPr>
            <a:r>
              <a:rPr lang="en-US" sz="1200" b="1" dirty="0"/>
              <a:t>Con - </a:t>
            </a:r>
            <a:r>
              <a:rPr lang="en-US" sz="1200" dirty="0"/>
              <a:t>A con is similar to fraud except that the manipulator, or con artist, first wins the </a:t>
            </a:r>
            <a:r>
              <a:rPr lang="en-US" sz="1200" u="sng" dirty="0"/>
              <a:t>CON</a:t>
            </a:r>
            <a:r>
              <a:rPr lang="en-US" sz="1200" dirty="0"/>
              <a:t>fidence of the person being defrauded.  They convince the unwitting person that they are a friend, and as such, they have their best interests in mind.</a:t>
            </a:r>
          </a:p>
          <a:p>
            <a:pPr marL="228600" indent="-228600" eaLnBrk="1" hangingPunct="1">
              <a:buFont typeface="+mj-lt"/>
              <a:buAutoNum type="arabicPeriod"/>
              <a:defRPr/>
            </a:pPr>
            <a:r>
              <a:rPr lang="en-US" sz="1200" b="1" dirty="0"/>
              <a:t>Rip-Off - </a:t>
            </a:r>
            <a:r>
              <a:rPr lang="en-US" sz="1200" dirty="0"/>
              <a:t>Rip-off’s are unfair acts of exploitation, but they are not necessarily illegal. Rip-off’s take advantage of areas where there are no consumer laws to provide protection. </a:t>
            </a:r>
          </a:p>
          <a:p>
            <a:pPr marL="228600" indent="-228600" eaLnBrk="1" hangingPunct="1">
              <a:buFont typeface="Arial" panose="020B0604020202020204" pitchFamily="34" charset="0"/>
              <a:buAutoNum type="arabicParenBoth" startAt="3"/>
              <a:defRPr/>
            </a:pPr>
            <a:endParaRPr lang="en-US" sz="1200" dirty="0"/>
          </a:p>
          <a:p>
            <a:pPr eaLnBrk="1" hangingPunct="1">
              <a:defRPr/>
            </a:pPr>
            <a:endParaRPr lang="en-US" sz="1200" dirty="0"/>
          </a:p>
          <a:p>
            <a:pPr eaLnBrk="1" hangingPunct="1">
              <a:defRPr/>
            </a:pPr>
            <a:r>
              <a:rPr lang="en-US" sz="1200" dirty="0"/>
              <a:t> Remember, the bottom line for all of these scams is to separate you from your money.</a:t>
            </a:r>
          </a:p>
          <a:p>
            <a:pPr marL="228600" indent="-228600" eaLnBrk="1" hangingPunct="1">
              <a:defRPr/>
            </a:pPr>
            <a:endParaRPr lang="en-US" sz="1200" dirty="0"/>
          </a:p>
          <a:p>
            <a:pPr marL="228600" indent="-228600" eaLnBrk="1" hangingPunct="1">
              <a:buFontTx/>
              <a:buAutoNum type="arabicParenBoth" startAt="2"/>
              <a:defRPr/>
            </a:pPr>
            <a:endParaRPr lang="en-US" sz="1200" dirty="0"/>
          </a:p>
          <a:p>
            <a:pPr eaLnBrk="1" hangingPunct="1">
              <a:defRPr/>
            </a:pPr>
            <a:r>
              <a:rPr lang="en-US" sz="1200" dirty="0"/>
              <a:t> </a:t>
            </a:r>
          </a:p>
          <a:p>
            <a:pPr marL="228600" indent="-228600" eaLnBrk="1" hangingPunct="1">
              <a:defRPr/>
            </a:pPr>
            <a:endParaRPr lang="en-US" sz="1200" dirty="0"/>
          </a:p>
          <a:p>
            <a:pPr eaLnBrk="1" hangingPunct="1">
              <a:defRPr/>
            </a:pPr>
            <a:r>
              <a:rPr lang="en-US" sz="1200" dirty="0"/>
              <a:t>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latin typeface="Arial" pitchFamily="34" charset="0"/>
                <a:cs typeface="Arial" pitchFamily="34" charset="0"/>
              </a:rPr>
              <a:t>SHOW SLIDE </a:t>
            </a:r>
            <a:r>
              <a:rPr lang="en-US" b="1" dirty="0">
                <a:latin typeface="Arial" pitchFamily="34" charset="0"/>
              </a:rPr>
              <a:t>7-40: </a:t>
            </a:r>
            <a:r>
              <a:rPr lang="en-US" sz="1200" b="1" dirty="0"/>
              <a:t>CHECK ON LEARNING</a:t>
            </a:r>
            <a:endParaRPr lang="en-US" b="1" dirty="0">
              <a:latin typeface="Arial" pitchFamily="34" charset="0"/>
              <a:cs typeface="Arial" pitchFamily="34" charset="0"/>
            </a:endParaRPr>
          </a:p>
          <a:p>
            <a:endParaRPr lang="en-US" b="1" dirty="0">
              <a:latin typeface="Arial" pitchFamily="34" charset="0"/>
              <a:cs typeface="Arial" pitchFamily="34" charset="0"/>
            </a:endParaRPr>
          </a:p>
          <a:p>
            <a:pPr eaLnBrk="1" hangingPunct="1"/>
            <a:endParaRPr lang="en-US" sz="1000" b="1" dirty="0">
              <a:latin typeface="Arial" pitchFamily="34" charset="0"/>
            </a:endParaRPr>
          </a:p>
          <a:p>
            <a:pPr algn="l" eaLnBrk="1" hangingPunct="1"/>
            <a:r>
              <a:rPr lang="en-US" sz="1000" b="1" dirty="0">
                <a:latin typeface="Arial" pitchFamily="34" charset="0"/>
              </a:rPr>
              <a:t>Question:</a:t>
            </a:r>
            <a:r>
              <a:rPr lang="en-US" sz="1000" b="0" baseline="0" dirty="0">
                <a:latin typeface="Arial" pitchFamily="34" charset="0"/>
              </a:rPr>
              <a:t> </a:t>
            </a:r>
            <a:r>
              <a:rPr lang="en-US" sz="2400" dirty="0">
                <a:solidFill>
                  <a:srgbClr val="23362A"/>
                </a:solidFill>
              </a:rPr>
              <a:t>What step(s) should take when your identity has been stolen?</a:t>
            </a:r>
            <a:endParaRPr lang="en-US" sz="1000" b="1" dirty="0">
              <a:latin typeface="Arial" pitchFamily="34" charset="0"/>
            </a:endParaRPr>
          </a:p>
          <a:p>
            <a:pPr marL="0" marR="0" lvl="2" indent="0" algn="l" defTabSz="914400" rtl="0" eaLnBrk="1" fontAlgn="base" latinLnBrk="0" hangingPunct="1">
              <a:lnSpc>
                <a:spcPct val="100000"/>
              </a:lnSpc>
              <a:spcBef>
                <a:spcPct val="30000"/>
              </a:spcBef>
              <a:spcAft>
                <a:spcPct val="0"/>
              </a:spcAft>
              <a:buClrTx/>
              <a:buSzTx/>
              <a:buFontTx/>
              <a:buNone/>
              <a:tabLst/>
              <a:defRPr/>
            </a:pPr>
            <a:endParaRPr lang="en-US" sz="1000" b="1" dirty="0">
              <a:latin typeface="Arial" pitchFamily="34" charset="0"/>
            </a:endParaRPr>
          </a:p>
          <a:p>
            <a:pPr marL="0" marR="0" lvl="2" indent="0" algn="l" defTabSz="914400" rtl="0" eaLnBrk="1" fontAlgn="base" latinLnBrk="0" hangingPunct="1">
              <a:lnSpc>
                <a:spcPct val="100000"/>
              </a:lnSpc>
              <a:spcBef>
                <a:spcPct val="30000"/>
              </a:spcBef>
              <a:spcAft>
                <a:spcPct val="0"/>
              </a:spcAft>
              <a:buClrTx/>
              <a:buSzTx/>
              <a:buFontTx/>
              <a:buNone/>
              <a:tabLst/>
              <a:defRPr/>
            </a:pPr>
            <a:r>
              <a:rPr lang="en-US" sz="1000" b="1" dirty="0">
                <a:latin typeface="Arial" pitchFamily="34" charset="0"/>
              </a:rPr>
              <a:t>Answer:</a:t>
            </a:r>
            <a:r>
              <a:rPr lang="en-US" sz="1000" dirty="0">
                <a:latin typeface="Arial" pitchFamily="34" charset="0"/>
              </a:rPr>
              <a:t> </a:t>
            </a:r>
            <a:r>
              <a:rPr lang="en-US" sz="1000" dirty="0">
                <a:latin typeface="+mn-lt"/>
              </a:rPr>
              <a:t>B</a:t>
            </a:r>
            <a:r>
              <a:rPr lang="en-US" sz="1000" baseline="0" dirty="0">
                <a:latin typeface="+mn-lt"/>
              </a:rPr>
              <a:t> and C</a:t>
            </a:r>
            <a:endParaRPr lang="en-US" sz="1000"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latin typeface="Arial" pitchFamily="34" charset="0"/>
                <a:cs typeface="Arial" pitchFamily="34" charset="0"/>
              </a:rPr>
              <a:t>SHOW SLIDE </a:t>
            </a:r>
            <a:r>
              <a:rPr lang="en-US" b="1" dirty="0">
                <a:latin typeface="Arial" pitchFamily="34" charset="0"/>
              </a:rPr>
              <a:t>7-41: </a:t>
            </a:r>
            <a:r>
              <a:rPr lang="en-US" sz="1200" b="1" dirty="0"/>
              <a:t>CHECK ON LEARNING</a:t>
            </a:r>
            <a:endParaRPr lang="en-US" sz="1200" b="1" dirty="0">
              <a:latin typeface="Arial" pitchFamily="34" charset="0"/>
              <a:cs typeface="Arial" pitchFamily="34" charset="0"/>
            </a:endParaRPr>
          </a:p>
          <a:p>
            <a:endParaRPr lang="en-US" sz="1200" b="1" dirty="0">
              <a:latin typeface="Arial" pitchFamily="34" charset="0"/>
              <a:cs typeface="Arial" pitchFamily="34" charset="0"/>
            </a:endParaRPr>
          </a:p>
          <a:p>
            <a:r>
              <a:rPr lang="en-US" sz="1000" b="1" dirty="0"/>
              <a:t>Question:</a:t>
            </a:r>
            <a:r>
              <a:rPr lang="en-US" sz="1000" b="0" dirty="0"/>
              <a:t> </a:t>
            </a:r>
            <a:r>
              <a:rPr lang="en-US" sz="1000" dirty="0">
                <a:latin typeface="Arial" pitchFamily="34" charset="0"/>
              </a:rPr>
              <a:t> </a:t>
            </a:r>
            <a:r>
              <a:rPr lang="en-US" sz="2400" dirty="0">
                <a:solidFill>
                  <a:srgbClr val="23362A"/>
                </a:solidFill>
              </a:rPr>
              <a:t>The following are all considerations when filing a complaint:</a:t>
            </a:r>
          </a:p>
          <a:p>
            <a:pPr marL="457200" lvl="1" indent="0" algn="l">
              <a:buNone/>
            </a:pPr>
            <a:endParaRPr lang="en-US" sz="2400" dirty="0">
              <a:solidFill>
                <a:srgbClr val="23362A"/>
              </a:solidFill>
            </a:endParaRPr>
          </a:p>
          <a:p>
            <a:pPr marL="1371600" lvl="2" indent="-457200" algn="l">
              <a:buAutoNum type="arabicPeriod"/>
            </a:pPr>
            <a:r>
              <a:rPr lang="en-US" sz="2200" dirty="0">
                <a:solidFill>
                  <a:srgbClr val="23362A"/>
                </a:solidFill>
              </a:rPr>
              <a:t>Save all purchase-related paperwork</a:t>
            </a:r>
          </a:p>
          <a:p>
            <a:pPr marL="1371600" lvl="2" indent="-457200" algn="l">
              <a:buAutoNum type="arabicPeriod"/>
            </a:pPr>
            <a:r>
              <a:rPr lang="en-US" sz="2200" dirty="0">
                <a:solidFill>
                  <a:srgbClr val="23362A"/>
                </a:solidFill>
              </a:rPr>
              <a:t>Contact the business</a:t>
            </a:r>
          </a:p>
          <a:p>
            <a:pPr marL="1371600" lvl="2" indent="-457200" algn="l">
              <a:buFont typeface="Arial" panose="020B0604020202020204" pitchFamily="34" charset="0"/>
              <a:buAutoNum type="arabicPeriod"/>
            </a:pPr>
            <a:r>
              <a:rPr lang="en-US" sz="2200" dirty="0">
                <a:solidFill>
                  <a:srgbClr val="21372B"/>
                </a:solidFill>
              </a:rPr>
              <a:t>Send a complaint letter by certified mail, return receipt requested</a:t>
            </a:r>
          </a:p>
          <a:p>
            <a:pPr algn="l"/>
            <a:endParaRPr lang="en-US" sz="1000" dirty="0"/>
          </a:p>
          <a:p>
            <a:pPr algn="l" eaLnBrk="1" hangingPunct="1"/>
            <a:endParaRPr lang="en-US" sz="1000" dirty="0">
              <a:latin typeface="Arial" pitchFamily="34" charset="0"/>
            </a:endParaRPr>
          </a:p>
          <a:p>
            <a:pPr marL="0" marR="0" lvl="2" indent="0" algn="l" defTabSz="914400" rtl="0" eaLnBrk="1" fontAlgn="base" latinLnBrk="0" hangingPunct="1">
              <a:lnSpc>
                <a:spcPct val="100000"/>
              </a:lnSpc>
              <a:spcBef>
                <a:spcPct val="30000"/>
              </a:spcBef>
              <a:spcAft>
                <a:spcPct val="0"/>
              </a:spcAft>
              <a:buClrTx/>
              <a:buSzTx/>
              <a:buFontTx/>
              <a:buNone/>
              <a:tabLst/>
              <a:defRPr/>
            </a:pPr>
            <a:r>
              <a:rPr lang="en-US" sz="1000" b="1" dirty="0">
                <a:latin typeface="Arial" pitchFamily="34" charset="0"/>
              </a:rPr>
              <a:t>Answer:</a:t>
            </a:r>
            <a:r>
              <a:rPr lang="en-US" sz="1000" dirty="0">
                <a:latin typeface="Arial" pitchFamily="34" charset="0"/>
              </a:rPr>
              <a:t> </a:t>
            </a:r>
            <a:r>
              <a:rPr lang="en-US" sz="1000" dirty="0"/>
              <a:t>True.</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Slide 7-42: Take a few moments to allow for a restroom break if needed. If not, continue on to Lesson 8. </a:t>
            </a:r>
          </a:p>
        </p:txBody>
      </p:sp>
      <p:sp>
        <p:nvSpPr>
          <p:cNvPr id="4" name="Slide Number Placeholder 3"/>
          <p:cNvSpPr>
            <a:spLocks noGrp="1"/>
          </p:cNvSpPr>
          <p:nvPr>
            <p:ph type="sldNum" sz="quarter" idx="5"/>
          </p:nvPr>
        </p:nvSpPr>
        <p:spPr/>
        <p:txBody>
          <a:bodyPr/>
          <a:lstStyle/>
          <a:p>
            <a:fld id="{871B2431-D351-4C6E-A3CF-9DFAC0E3E050}" type="slidenum">
              <a:rPr lang="cs-CZ" smtClean="0"/>
              <a:t>42</a:t>
            </a:fld>
            <a:endParaRPr lang="cs-CZ"/>
          </a:p>
        </p:txBody>
      </p:sp>
    </p:spTree>
    <p:extLst>
      <p:ext uri="{BB962C8B-B14F-4D97-AF65-F5344CB8AC3E}">
        <p14:creationId xmlns:p14="http://schemas.microsoft.com/office/powerpoint/2010/main" val="2299614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itchFamily="34" charset="0"/>
                <a:cs typeface="Arial" pitchFamily="34" charset="0"/>
              </a:rPr>
              <a:t>SHOW SLIDE 7-5:  </a:t>
            </a:r>
            <a:r>
              <a:rPr lang="en-US" sz="1200" b="1" dirty="0"/>
              <a:t>WHY ARE SOLDIERS TARGETS?</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Soldiers are targets for consumer predators, as they have economically attractive</a:t>
            </a:r>
            <a:r>
              <a:rPr lang="en-US" sz="1200" b="0" i="0" kern="1200" baseline="0" dirty="0">
                <a:solidFill>
                  <a:schemeClr val="tx1"/>
                </a:solidFill>
                <a:effectLst/>
                <a:latin typeface="+mn-lt"/>
                <a:ea typeface="+mn-ea"/>
                <a:cs typeface="+mn-cs"/>
              </a:rPr>
              <a:t> qualities. </a:t>
            </a:r>
            <a:r>
              <a:rPr lang="en-US" sz="1200" b="0" i="0" kern="1200" dirty="0">
                <a:solidFill>
                  <a:schemeClr val="tx1"/>
                </a:solidFill>
                <a:effectLst/>
                <a:latin typeface="+mn-lt"/>
                <a:ea typeface="+mn-ea"/>
                <a:cs typeface="+mn-cs"/>
              </a:rPr>
              <a:t>Service members may be at a higher risk because scammers know they have guaranteed government paychecks and frequently changing personal data. Temporary addresses, deployments and an often-transient lifestyle make service members especially reliant on digital communication --- even for important subjects. Unfortunately, this reliance and trust can also make them more vulnerable to identity theft and fraud.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Service members have a steady paycheck and little danger of being laid off. </a:t>
            </a:r>
          </a:p>
          <a:p>
            <a:r>
              <a:rPr lang="en-US" sz="1200" b="0" i="0" u="none" strike="noStrike" kern="1200" baseline="0" dirty="0">
                <a:solidFill>
                  <a:schemeClr val="tx1"/>
                </a:solidFill>
                <a:latin typeface="+mn-lt"/>
                <a:ea typeface="+mn-ea"/>
                <a:cs typeface="+mn-cs"/>
              </a:rPr>
              <a:t>-ͧͧMany service members are young adults who are away from home for the first time and eager to experience new things. </a:t>
            </a:r>
          </a:p>
          <a:p>
            <a:r>
              <a:rPr lang="en-US" sz="1200" b="0" i="0" u="none" strike="noStrike" kern="1200" baseline="0" dirty="0">
                <a:solidFill>
                  <a:schemeClr val="tx1"/>
                </a:solidFill>
                <a:latin typeface="+mn-lt"/>
                <a:ea typeface="+mn-ea"/>
                <a:cs typeface="+mn-cs"/>
              </a:rPr>
              <a:t>ͧͧ-Businesses are aware of the ease of paying by allotment and know procedures to garnish a military paycheck. </a:t>
            </a:r>
          </a:p>
          <a:p>
            <a:r>
              <a:rPr lang="en-US" sz="1200" b="0" i="0" u="none" strike="noStrike" kern="1200" baseline="0" dirty="0">
                <a:solidFill>
                  <a:schemeClr val="tx1"/>
                </a:solidFill>
                <a:latin typeface="+mn-lt"/>
                <a:ea typeface="+mn-ea"/>
                <a:cs typeface="+mn-cs"/>
              </a:rPr>
              <a:t>-ͧͧService members may have greater financial needs, with multiple deployments, frequent PCSs, and families. </a:t>
            </a:r>
          </a:p>
          <a:p>
            <a:r>
              <a:rPr lang="en-US" sz="1200" b="0" i="0" u="none" strike="noStrike" kern="1200" baseline="0" dirty="0">
                <a:solidFill>
                  <a:schemeClr val="tx1"/>
                </a:solidFill>
                <a:latin typeface="+mn-lt"/>
                <a:ea typeface="+mn-ea"/>
                <a:cs typeface="+mn-cs"/>
              </a:rPr>
              <a:t>-ͧͧMilitary conduct codes that stress the need for orderly personal lives, including orderly finances, may inadvertently drive service members toward quick fixes offered by consumer predators. </a:t>
            </a:r>
          </a:p>
          <a:p>
            <a:r>
              <a:rPr lang="en-US" sz="1200" b="0" i="0" u="none" strike="noStrike" kern="1200" baseline="0" dirty="0">
                <a:solidFill>
                  <a:schemeClr val="tx1"/>
                </a:solidFill>
                <a:latin typeface="+mn-lt"/>
                <a:ea typeface="+mn-ea"/>
                <a:cs typeface="+mn-cs"/>
              </a:rPr>
              <a:t>-ͧͧService members are an easy population for debt collectors to track. </a:t>
            </a:r>
          </a:p>
          <a:p>
            <a:r>
              <a:rPr lang="en-US" sz="1200" b="0" i="0" u="none" strike="noStrike" kern="1200" baseline="0" dirty="0">
                <a:solidFill>
                  <a:schemeClr val="tx1"/>
                </a:solidFill>
                <a:latin typeface="+mn-lt"/>
                <a:ea typeface="+mn-ea"/>
                <a:cs typeface="+mn-cs"/>
              </a:rPr>
              <a:t>-ͧͧService members are easy to identify even in civilian clothes. It is easy for salespeople who have experienced military life to engage them, appear authoritative, and use that advantage to sell them something. </a:t>
            </a:r>
          </a:p>
          <a:p>
            <a:r>
              <a:rPr lang="en-US" sz="1200" b="0" i="0" u="none" strike="noStrike" kern="1200" baseline="0" dirty="0">
                <a:solidFill>
                  <a:schemeClr val="tx1"/>
                </a:solidFill>
                <a:latin typeface="+mn-lt"/>
                <a:ea typeface="+mn-ea"/>
                <a:cs typeface="+mn-cs"/>
              </a:rPr>
              <a:t>-ͧͧPeriods of deployment uniquely affect service members and their families. Service members often spend the money they have saved during deployments on big-ticket items (e.g., cars, motorcycles, game systems) because they have “money burning a hole in their pocket.”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001124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eaLnBrk="1" hangingPunct="1">
              <a:defRPr/>
            </a:pPr>
            <a:r>
              <a:rPr lang="en-US" b="1" dirty="0">
                <a:latin typeface="Arial" pitchFamily="34" charset="0"/>
                <a:cs typeface="Arial" pitchFamily="34" charset="0"/>
              </a:rPr>
              <a:t>SHOW SLIDE 7-6:  </a:t>
            </a:r>
            <a:r>
              <a:rPr lang="en-US" b="1" dirty="0"/>
              <a:t>THE PSYCHOLOGY OF ADVERTISING</a:t>
            </a:r>
          </a:p>
          <a:p>
            <a:pPr eaLnBrk="1" hangingPunct="1">
              <a:defRPr/>
            </a:pPr>
            <a:endParaRPr lang="en-US" b="1" dirty="0"/>
          </a:p>
          <a:p>
            <a:pPr eaLnBrk="1" hangingPunct="1">
              <a:defRPr/>
            </a:pPr>
            <a:r>
              <a:rPr lang="en-US" dirty="0"/>
              <a:t>To better understand how a person becomes susceptible to being scammed, you must first be able to recognize the psychology being used on the consumer. One of the most prevalent areas psychological tactics are used to scam consumers is in advertising.</a:t>
            </a:r>
          </a:p>
          <a:p>
            <a:pPr eaLnBrk="1" hangingPunct="1">
              <a:defRPr/>
            </a:pPr>
            <a:endParaRPr lang="en-US" dirty="0"/>
          </a:p>
          <a:p>
            <a:pPr eaLnBrk="1" hangingPunct="1">
              <a:defRPr/>
            </a:pPr>
            <a:r>
              <a:rPr lang="en-US" dirty="0"/>
              <a:t>Let's look at a few ways that advertising and marketing can influence the decisions you make.</a:t>
            </a:r>
          </a:p>
          <a:p>
            <a:pPr eaLnBrk="1" hangingPunct="1">
              <a:defRPr/>
            </a:pPr>
            <a:endParaRPr lang="en-US" dirty="0"/>
          </a:p>
          <a:p>
            <a:pPr eaLnBrk="1" hangingPunct="1">
              <a:defRPr/>
            </a:pPr>
            <a:r>
              <a:rPr lang="en-US" b="1" dirty="0"/>
              <a:t>Types of Advertising</a:t>
            </a:r>
            <a:r>
              <a:rPr lang="en-US" dirty="0"/>
              <a:t>  - The goal of advertising is to get you to buy a product or service, to buy more than you planned to buy, to spend more than you intended to spend, and, if possible, to get you to buy something that you did not want or need in the first place. There are several common types of advertising.</a:t>
            </a:r>
          </a:p>
          <a:p>
            <a:pPr eaLnBrk="1" hangingPunct="1">
              <a:defRPr/>
            </a:pPr>
            <a:endParaRPr lang="en-US" dirty="0"/>
          </a:p>
          <a:p>
            <a:pPr eaLnBrk="1" hangingPunct="1">
              <a:defRPr/>
            </a:pPr>
            <a:r>
              <a:rPr lang="en-US" dirty="0"/>
              <a:t>(1)  </a:t>
            </a:r>
            <a:r>
              <a:rPr lang="en-US" b="1" dirty="0"/>
              <a:t>Personalized</a:t>
            </a:r>
            <a:r>
              <a:rPr lang="en-US" dirty="0"/>
              <a:t> - Designed to make the individual think that the salesman or advertiser wants him or her, personally, for a customer. May include 'personalized' junk mail or phone calls. Preys on the idea that we all want to have friends, and here is one - if you buy their product.</a:t>
            </a:r>
          </a:p>
          <a:p>
            <a:pPr eaLnBrk="1" hangingPunct="1">
              <a:defRPr/>
            </a:pPr>
            <a:r>
              <a:rPr lang="en-US" b="1" dirty="0"/>
              <a:t> </a:t>
            </a:r>
            <a:endParaRPr lang="en-US" dirty="0"/>
          </a:p>
          <a:p>
            <a:pPr eaLnBrk="1" hangingPunct="1">
              <a:defRPr/>
            </a:pPr>
            <a:r>
              <a:rPr lang="en-US" dirty="0"/>
              <a:t>(2)  </a:t>
            </a:r>
            <a:r>
              <a:rPr lang="en-US" b="1" dirty="0"/>
              <a:t>Association</a:t>
            </a:r>
            <a:r>
              <a:rPr lang="en-US" dirty="0"/>
              <a:t> - Uses familiar people from the entertainment and sports industry to sell the product. The idea is that you can associate with or relate to that person on a personal level if you buy the product they endorse.</a:t>
            </a:r>
          </a:p>
          <a:p>
            <a:pPr eaLnBrk="1" hangingPunct="1">
              <a:defRPr/>
            </a:pPr>
            <a:r>
              <a:rPr lang="en-US" b="1" dirty="0"/>
              <a:t> </a:t>
            </a:r>
            <a:endParaRPr lang="en-US" dirty="0"/>
          </a:p>
          <a:p>
            <a:pPr marL="0" indent="0" eaLnBrk="1" hangingPunct="1">
              <a:buFontTx/>
              <a:buNone/>
              <a:defRPr/>
            </a:pPr>
            <a:r>
              <a:rPr lang="en-US" b="0" dirty="0"/>
              <a:t>(3)  </a:t>
            </a:r>
            <a:r>
              <a:rPr lang="en-US" b="1" dirty="0"/>
              <a:t>Buzz Words</a:t>
            </a:r>
            <a:r>
              <a:rPr lang="en-US" dirty="0"/>
              <a:t> - Words and phrases created to catch your attention and make you think the product is somehow special or better than the competition's version. The idea is to make you want to get rid of the other stuff and buy this one in order to have the newest, latest, best. This is often called "baiting a sale". Examples include "Clearance," "Sale," "Closeout," and "Liquidation.“</a:t>
            </a:r>
          </a:p>
          <a:p>
            <a:pPr marL="228600" indent="-228600" eaLnBrk="1" hangingPunct="1">
              <a:defRPr/>
            </a:pPr>
            <a:endParaRPr lang="en-US" dirty="0"/>
          </a:p>
          <a:p>
            <a:pPr eaLnBrk="1" hangingPunct="1">
              <a:defRPr/>
            </a:pPr>
            <a:r>
              <a:rPr lang="en-US" dirty="0"/>
              <a:t>(4)  </a:t>
            </a:r>
            <a:r>
              <a:rPr lang="en-US" b="1" dirty="0"/>
              <a:t>Fear</a:t>
            </a:r>
            <a:r>
              <a:rPr lang="en-US" dirty="0"/>
              <a:t> - Part of the emotional appeal approach. Plays on your fear of rejection or loss if you don't use the favored product. This often includes the idea of personal ruin if this product is not used or purchased.</a:t>
            </a:r>
          </a:p>
          <a:p>
            <a:pPr eaLnBrk="1" hangingPunct="1">
              <a:defRPr/>
            </a:pPr>
            <a:r>
              <a:rPr lang="en-US" b="1" dirty="0"/>
              <a:t> </a:t>
            </a:r>
            <a:endParaRPr lang="en-US" dirty="0"/>
          </a:p>
          <a:p>
            <a:pPr eaLnBrk="1" hangingPunct="1">
              <a:defRPr/>
            </a:pPr>
            <a:r>
              <a:rPr lang="en-US" dirty="0"/>
              <a:t>(5)  </a:t>
            </a:r>
            <a:r>
              <a:rPr lang="en-US" b="1" dirty="0"/>
              <a:t>Berating (Put Down)</a:t>
            </a:r>
            <a:r>
              <a:rPr lang="en-US" dirty="0"/>
              <a:t> - The goal is to convince you that something is wrong with you if you don't buy their products.</a:t>
            </a:r>
          </a:p>
          <a:p>
            <a:pPr marL="228600" indent="-228600" eaLnBrk="1" hangingPunct="1">
              <a:buFontTx/>
              <a:buAutoNum type="arabicParenBoth" startAt="5"/>
              <a:defRPr/>
            </a:pPr>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eaLnBrk="1" hangingPunct="1"/>
            <a:r>
              <a:rPr lang="en-US" b="1" dirty="0">
                <a:latin typeface="Arial" pitchFamily="34" charset="0"/>
                <a:cs typeface="Arial" pitchFamily="34" charset="0"/>
              </a:rPr>
              <a:t>SHOW SLIDE 7-7: </a:t>
            </a:r>
            <a:r>
              <a:rPr lang="en-US" b="1" dirty="0">
                <a:latin typeface="Arial" pitchFamily="34" charset="0"/>
              </a:rPr>
              <a:t>SCOOP ON SCAMS</a:t>
            </a:r>
          </a:p>
          <a:p>
            <a:pPr eaLnBrk="1" hangingPunct="1"/>
            <a:endParaRPr lang="en-US" b="1" dirty="0">
              <a:latin typeface="Arial" pitchFamily="34" charset="0"/>
            </a:endParaRPr>
          </a:p>
          <a:p>
            <a:pPr eaLnBrk="1" hangingPunct="1"/>
            <a:r>
              <a:rPr lang="en-US" sz="1200" dirty="0">
                <a:latin typeface="Arial" pitchFamily="34" charset="0"/>
              </a:rPr>
              <a:t>There are many ways unwitting people become targets of dishonest dealings.  </a:t>
            </a:r>
          </a:p>
          <a:p>
            <a:pPr eaLnBrk="1" hangingPunct="1"/>
            <a:endParaRPr lang="en-US" sz="1200" dirty="0">
              <a:latin typeface="Arial" pitchFamily="34" charset="0"/>
            </a:endParaRPr>
          </a:p>
          <a:p>
            <a:pPr eaLnBrk="1" hangingPunct="1"/>
            <a:r>
              <a:rPr lang="en-US" sz="1200" dirty="0">
                <a:latin typeface="Arial" pitchFamily="34" charset="0"/>
              </a:rPr>
              <a:t>Here are some of the most common scams that you should be aware of. </a:t>
            </a:r>
          </a:p>
          <a:p>
            <a:pPr eaLnBrk="1" hangingPunct="1"/>
            <a:endParaRPr lang="en-US" sz="1200" dirty="0">
              <a:latin typeface="Arial" pitchFamily="34" charset="0"/>
            </a:endParaRPr>
          </a:p>
          <a:p>
            <a:pPr eaLnBrk="1" hangingPunct="1"/>
            <a:r>
              <a:rPr lang="en-US" sz="1200" dirty="0">
                <a:latin typeface="Arial" pitchFamily="34" charset="0"/>
              </a:rPr>
              <a:t>We will now discuss each of these scams in further detail.</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20677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eaLnBrk="1" hangingPunct="1"/>
            <a:r>
              <a:rPr lang="en-US" b="1" dirty="0">
                <a:latin typeface="Arial" pitchFamily="34" charset="0"/>
                <a:cs typeface="Arial" pitchFamily="34" charset="0"/>
              </a:rPr>
              <a:t>SHOW SLIDE 7-8: </a:t>
            </a:r>
            <a:r>
              <a:rPr lang="en-US" b="1" dirty="0">
                <a:latin typeface="Arial" pitchFamily="34" charset="0"/>
              </a:rPr>
              <a:t>AUTO REPAIR RIP-OFFS</a:t>
            </a:r>
          </a:p>
          <a:p>
            <a:pPr eaLnBrk="1" hangingPunct="1"/>
            <a:endParaRPr lang="en-US" b="1" dirty="0">
              <a:latin typeface="Arial" pitchFamily="34" charset="0"/>
            </a:endParaRPr>
          </a:p>
          <a:p>
            <a:pPr eaLnBrk="1" hangingPunct="1"/>
            <a:r>
              <a:rPr lang="en-US" sz="1200" dirty="0">
                <a:latin typeface="Arial" pitchFamily="34" charset="0"/>
              </a:rPr>
              <a:t>Auto repair rip-offs consistently rank as the number one consumer complaint throughout the nation. </a:t>
            </a:r>
          </a:p>
          <a:p>
            <a:pPr eaLnBrk="1" hangingPunct="1"/>
            <a:endParaRPr lang="en-US" sz="1200" dirty="0">
              <a:latin typeface="Arial" pitchFamily="34" charset="0"/>
            </a:endParaRPr>
          </a:p>
          <a:p>
            <a:pPr eaLnBrk="1" hangingPunct="1"/>
            <a:r>
              <a:rPr lang="en-US" sz="1200" dirty="0">
                <a:latin typeface="Arial" pitchFamily="34" charset="0"/>
              </a:rPr>
              <a:t>Common dishonest practices you may see with auto repair:</a:t>
            </a:r>
          </a:p>
          <a:p>
            <a:pPr marL="171450" indent="-171450" eaLnBrk="1" hangingPunct="1">
              <a:buFont typeface="Arial" panose="020B0604020202020204" pitchFamily="34" charset="0"/>
              <a:buChar char="•"/>
            </a:pPr>
            <a:r>
              <a:rPr lang="en-US" sz="1200" dirty="0">
                <a:latin typeface="Arial" pitchFamily="34" charset="0"/>
              </a:rPr>
              <a:t>Misdiagnosing -- telling you a major repair is needed when only a minor one will do.  </a:t>
            </a:r>
          </a:p>
          <a:p>
            <a:pPr marL="171450" indent="-171450" eaLnBrk="1" hangingPunct="1">
              <a:buFont typeface="Arial" panose="020B0604020202020204" pitchFamily="34" charset="0"/>
              <a:buChar char="•"/>
            </a:pPr>
            <a:r>
              <a:rPr lang="en-US" sz="1200" dirty="0">
                <a:latin typeface="Arial" pitchFamily="34" charset="0"/>
              </a:rPr>
              <a:t>Installation of a lesser quality part than what you were charged for. Request to see your old part.  A "rebuilt" part should look new. A dirty or rusty part may have been "salvaged" from a junkyard for about 10% of the cost of a rebuilt or refurbished part. </a:t>
            </a:r>
          </a:p>
          <a:p>
            <a:pPr eaLnBrk="1" hangingPunct="1"/>
            <a:endParaRPr lang="en-US" sz="1200" dirty="0">
              <a:latin typeface="Arial" pitchFamily="34" charset="0"/>
            </a:endParaRPr>
          </a:p>
          <a:p>
            <a:pPr eaLnBrk="1" hangingPunct="1"/>
            <a:endParaRPr lang="en-US" sz="1200" dirty="0">
              <a:latin typeface="Arial" pitchFamily="34" charset="0"/>
            </a:endParaRPr>
          </a:p>
          <a:p>
            <a:pPr eaLnBrk="1" hangingPunct="1"/>
            <a:r>
              <a:rPr lang="en-US" sz="1200" dirty="0">
                <a:latin typeface="Arial" pitchFamily="34" charset="0"/>
              </a:rPr>
              <a:t>Be aware that most states have laws that require auto repair facilities to give you a written estimate of what their work will cost. If they exceed the written estimate by more than 10% without your permission, you are not required to pay.</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eaLnBrk="1" hangingPunct="1"/>
            <a:r>
              <a:rPr lang="en-US" b="1" dirty="0">
                <a:latin typeface="Arial" pitchFamily="34" charset="0"/>
                <a:cs typeface="Arial" pitchFamily="34" charset="0"/>
              </a:rPr>
              <a:t>SHOW SLIDE 7-9:  </a:t>
            </a:r>
            <a:r>
              <a:rPr lang="en-US" b="1" dirty="0">
                <a:latin typeface="Arial" pitchFamily="34" charset="0"/>
              </a:rPr>
              <a:t>BAIT AND SWITCH  </a:t>
            </a:r>
          </a:p>
          <a:p>
            <a:pPr eaLnBrk="1" hangingPunct="1"/>
            <a:endParaRPr lang="en-US" b="1" dirty="0">
              <a:latin typeface="Arial" pitchFamily="34" charset="0"/>
            </a:endParaRPr>
          </a:p>
          <a:p>
            <a:pPr eaLnBrk="1" hangingPunct="1"/>
            <a:r>
              <a:rPr lang="en-US" sz="1200" dirty="0">
                <a:latin typeface="Arial" pitchFamily="34" charset="0"/>
              </a:rPr>
              <a:t>In this ruse, stores advertise fabulous bargains just to get you in the door, and then try to sell you a more expensive product.</a:t>
            </a:r>
          </a:p>
          <a:p>
            <a:pPr eaLnBrk="1" hangingPunct="1"/>
            <a:endParaRPr lang="en-US" sz="1200" dirty="0">
              <a:latin typeface="Arial" pitchFamily="34" charset="0"/>
            </a:endParaRPr>
          </a:p>
          <a:p>
            <a:pPr eaLnBrk="1" hangingPunct="1"/>
            <a:r>
              <a:rPr lang="en-US" sz="1200" dirty="0">
                <a:latin typeface="Arial" pitchFamily="34" charset="0"/>
              </a:rPr>
              <a:t>Often, the advertised item is not available for several reasons: there aren't any left. . . you can't get delivery for six months, etc. </a:t>
            </a:r>
          </a:p>
          <a:p>
            <a:pPr eaLnBrk="1" hangingPunct="1"/>
            <a:endParaRPr lang="en-US" sz="1200" dirty="0">
              <a:latin typeface="Arial" pitchFamily="34" charset="0"/>
            </a:endParaRPr>
          </a:p>
          <a:p>
            <a:pPr eaLnBrk="1" hangingPunct="1"/>
            <a:r>
              <a:rPr lang="en-US" sz="1200" dirty="0">
                <a:latin typeface="Arial" pitchFamily="34" charset="0"/>
              </a:rPr>
              <a:t>If you encounter a "bait and switch", leave immediately.  </a:t>
            </a:r>
          </a:p>
          <a:p>
            <a:pPr eaLnBrk="1" hangingPunct="1"/>
            <a:endParaRPr lang="en-US" sz="1200" dirty="0">
              <a:latin typeface="Arial" pitchFamily="34" charset="0"/>
            </a:endParaRPr>
          </a:p>
          <a:p>
            <a:pPr algn="ctr" eaLnBrk="1" hangingPunct="1"/>
            <a:r>
              <a:rPr lang="en-US" sz="1200" dirty="0">
                <a:latin typeface="Arial" pitchFamily="34" charset="0"/>
              </a:rPr>
              <a:t>IF IT SEEMS TOO GOOD TO BE TRUE, IT PROBABLY IS.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152814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65368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45038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596750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65559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8/12/2024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244039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8/12/2024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74506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8/12/2024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255644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75697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09501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107938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D8BD707-D9CF-40AE-B4C6-C98DA3205C09}" type="datetimeFigureOut">
              <a:rPr lang="en-US" smtClean="0"/>
              <a:pPr/>
              <a:t>8/12/2024</a:t>
            </a:fld>
            <a:endParaRPr lang="en-US" dirty="0"/>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95356861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1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emf"/><Relationship Id="rId7" Type="http://schemas.openxmlformats.org/officeDocument/2006/relationships/image" Target="../media/image23.emf"/><Relationship Id="rId12"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2.emf"/><Relationship Id="rId11" Type="http://schemas.openxmlformats.org/officeDocument/2006/relationships/image" Target="../media/image27.emf"/><Relationship Id="rId5" Type="http://schemas.openxmlformats.org/officeDocument/2006/relationships/image" Target="../media/image21.emf"/><Relationship Id="rId10" Type="http://schemas.openxmlformats.org/officeDocument/2006/relationships/image" Target="../media/image26.emf"/><Relationship Id="rId4" Type="http://schemas.openxmlformats.org/officeDocument/2006/relationships/image" Target="../media/image20.emf"/><Relationship Id="rId9" Type="http://schemas.openxmlformats.org/officeDocument/2006/relationships/image" Target="../media/image25.em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9.sv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31.sv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Lst>
          </a:blip>
          <a:srcRect t="7891" b="7891"/>
          <a:stretch/>
        </p:blipFill>
        <p:spPr>
          <a:xfrm>
            <a:off x="0" y="0"/>
            <a:ext cx="18288000" cy="10287000"/>
          </a:xfrm>
          <a:prstGeom prst="rect">
            <a:avLst/>
          </a:prstGeom>
        </p:spPr>
      </p:pic>
      <p:grpSp>
        <p:nvGrpSpPr>
          <p:cNvPr id="3" name="Group 3"/>
          <p:cNvGrpSpPr/>
          <p:nvPr/>
        </p:nvGrpSpPr>
        <p:grpSpPr>
          <a:xfrm>
            <a:off x="0" y="1117600"/>
            <a:ext cx="8972550" cy="8051800"/>
            <a:chOff x="0" y="0"/>
            <a:chExt cx="11963400" cy="10735733"/>
          </a:xfrm>
          <a:effectLst>
            <a:outerShdw blurRad="228600" dist="38100" dir="3900000" sx="102000" sy="102000" algn="ctr" rotWithShape="0">
              <a:srgbClr val="000000">
                <a:alpha val="50030"/>
              </a:srgbClr>
            </a:outerShdw>
          </a:effectLst>
        </p:grpSpPr>
        <p:sp>
          <p:nvSpPr>
            <p:cNvPr id="4" name="AutoShape 4"/>
            <p:cNvSpPr/>
            <p:nvPr/>
          </p:nvSpPr>
          <p:spPr>
            <a:xfrm>
              <a:off x="0" y="0"/>
              <a:ext cx="11963400" cy="10735733"/>
            </a:xfrm>
            <a:prstGeom prst="rect">
              <a:avLst/>
            </a:prstGeom>
            <a:solidFill>
              <a:srgbClr val="003300"/>
            </a:solidFill>
          </p:spPr>
          <p:txBody>
            <a:bodyPr/>
            <a:lstStyle/>
            <a:p>
              <a:endParaRPr lang="en-US" dirty="0"/>
            </a:p>
          </p:txBody>
        </p:sp>
        <p:sp>
          <p:nvSpPr>
            <p:cNvPr id="5" name="TextBox 5"/>
            <p:cNvSpPr txBox="1"/>
            <p:nvPr/>
          </p:nvSpPr>
          <p:spPr>
            <a:xfrm>
              <a:off x="922683" y="3843867"/>
              <a:ext cx="10077395" cy="3966897"/>
            </a:xfrm>
            <a:prstGeom prst="rect">
              <a:avLst/>
            </a:prstGeom>
          </p:spPr>
          <p:txBody>
            <a:bodyPr lIns="0" tIns="0" rIns="0" bIns="0" rtlCol="0" anchor="t">
              <a:spAutoFit/>
            </a:bodyPr>
            <a:lstStyle/>
            <a:p>
              <a:pPr algn="ctr">
                <a:lnSpc>
                  <a:spcPts val="11550"/>
                </a:lnSpc>
              </a:pPr>
              <a:r>
                <a:rPr lang="en-US" sz="10500" spc="-210" dirty="0">
                  <a:solidFill>
                    <a:srgbClr val="FFFFFF"/>
                  </a:solidFill>
                  <a:latin typeface="Telegraf Bold"/>
                </a:rPr>
                <a:t>Consumer Awareness</a:t>
              </a:r>
            </a:p>
          </p:txBody>
        </p:sp>
        <p:sp>
          <p:nvSpPr>
            <p:cNvPr id="6" name="TextBox 6"/>
            <p:cNvSpPr txBox="1"/>
            <p:nvPr/>
          </p:nvSpPr>
          <p:spPr>
            <a:xfrm>
              <a:off x="943003" y="2094971"/>
              <a:ext cx="10077395" cy="517525"/>
            </a:xfrm>
            <a:prstGeom prst="rect">
              <a:avLst/>
            </a:prstGeom>
          </p:spPr>
          <p:txBody>
            <a:bodyPr lIns="0" tIns="0" rIns="0" bIns="0" rtlCol="0" anchor="t">
              <a:spAutoFit/>
            </a:bodyPr>
            <a:lstStyle/>
            <a:p>
              <a:pPr algn="ctr">
                <a:lnSpc>
                  <a:spcPts val="3000"/>
                </a:lnSpc>
              </a:pPr>
              <a:r>
                <a:rPr lang="en-US" sz="2500" spc="75" dirty="0">
                  <a:solidFill>
                    <a:srgbClr val="FFFFFF"/>
                  </a:solidFill>
                  <a:latin typeface="Roboto Bold"/>
                </a:rPr>
                <a:t>FINANCIAL READINESS PROGRAM</a:t>
              </a:r>
            </a:p>
          </p:txBody>
        </p:sp>
      </p:grpSp>
      <p:sp>
        <p:nvSpPr>
          <p:cNvPr id="7" name="Freeform 7"/>
          <p:cNvSpPr/>
          <p:nvPr/>
        </p:nvSpPr>
        <p:spPr>
          <a:xfrm>
            <a:off x="14401800" y="252131"/>
            <a:ext cx="3439838" cy="3603350"/>
          </a:xfrm>
          <a:custGeom>
            <a:avLst/>
            <a:gdLst/>
            <a:ahLst/>
            <a:cxnLst/>
            <a:rect l="l" t="t" r="r" b="b"/>
            <a:pathLst>
              <a:path w="5717626" h="5717626">
                <a:moveTo>
                  <a:pt x="0" y="0"/>
                </a:moveTo>
                <a:lnTo>
                  <a:pt x="5717626" y="0"/>
                </a:lnTo>
                <a:lnTo>
                  <a:pt x="5717626" y="5717627"/>
                </a:lnTo>
                <a:lnTo>
                  <a:pt x="0" y="5717627"/>
                </a:lnTo>
                <a:lnTo>
                  <a:pt x="0" y="0"/>
                </a:lnTo>
                <a:close/>
              </a:path>
            </a:pathLst>
          </a:custGeom>
          <a:blipFill>
            <a:blip r:embed="rId4"/>
            <a:stretch>
              <a:fillRect/>
            </a:stretch>
          </a:blipFill>
          <a:effectLst>
            <a:outerShdw blurRad="228600" dist="38100" dir="3900000" sx="102000" sy="102000" algn="ctr" rotWithShape="0">
              <a:srgbClr val="000000">
                <a:alpha val="50101"/>
              </a:srgbClr>
            </a:outerShdw>
          </a:effectLst>
        </p:spPr>
        <p:txBody>
          <a:bodyPr/>
          <a:lstStyle/>
          <a:p>
            <a:endParaRPr lang="en-US" dirty="0"/>
          </a:p>
        </p:txBody>
      </p:sp>
      <p:sp>
        <p:nvSpPr>
          <p:cNvPr id="8" name="Freeform 8"/>
          <p:cNvSpPr/>
          <p:nvPr/>
        </p:nvSpPr>
        <p:spPr>
          <a:xfrm>
            <a:off x="13334999" y="8420100"/>
            <a:ext cx="4680585" cy="1614769"/>
          </a:xfrm>
          <a:custGeom>
            <a:avLst/>
            <a:gdLst/>
            <a:ahLst/>
            <a:cxnLst/>
            <a:rect l="l" t="t" r="r" b="b"/>
            <a:pathLst>
              <a:path w="6446507" h="2375998">
                <a:moveTo>
                  <a:pt x="0" y="0"/>
                </a:moveTo>
                <a:lnTo>
                  <a:pt x="6446506" y="0"/>
                </a:lnTo>
                <a:lnTo>
                  <a:pt x="6446506" y="2375998"/>
                </a:lnTo>
                <a:lnTo>
                  <a:pt x="0" y="2375998"/>
                </a:lnTo>
                <a:lnTo>
                  <a:pt x="0" y="0"/>
                </a:lnTo>
                <a:close/>
              </a:path>
            </a:pathLst>
          </a:custGeom>
          <a:blipFill>
            <a:blip r:embed="rId5"/>
            <a:stretch>
              <a:fillRect/>
            </a:stretch>
          </a:blipFill>
        </p:spPr>
        <p:txBody>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3B31"/>
        </a:solidFill>
        <a:effectLst/>
      </p:bgPr>
    </p:bg>
    <p:spTree>
      <p:nvGrpSpPr>
        <p:cNvPr id="1" name=""/>
        <p:cNvGrpSpPr/>
        <p:nvPr/>
      </p:nvGrpSpPr>
      <p:grpSpPr>
        <a:xfrm>
          <a:off x="0" y="0"/>
          <a:ext cx="0" cy="0"/>
          <a:chOff x="0" y="0"/>
          <a:chExt cx="0" cy="0"/>
        </a:xfrm>
      </p:grpSpPr>
      <p:sp>
        <p:nvSpPr>
          <p:cNvPr id="2" name="TextBox 2"/>
          <p:cNvSpPr txBox="1"/>
          <p:nvPr/>
        </p:nvSpPr>
        <p:spPr>
          <a:xfrm>
            <a:off x="2609850" y="1049290"/>
            <a:ext cx="13068300" cy="1588897"/>
          </a:xfrm>
          <a:prstGeom prst="rect">
            <a:avLst/>
          </a:prstGeom>
        </p:spPr>
        <p:txBody>
          <a:bodyPr wrap="square" lIns="0" tIns="0" rIns="0" bIns="0" rtlCol="0" anchor="t">
            <a:spAutoFit/>
          </a:bodyPr>
          <a:lstStyle/>
          <a:p>
            <a:pPr marL="0" lvl="0" indent="0" algn="ctr">
              <a:lnSpc>
                <a:spcPts val="12999"/>
              </a:lnSpc>
            </a:pPr>
            <a:r>
              <a:rPr lang="en-US" sz="9999" spc="-299" dirty="0">
                <a:solidFill>
                  <a:srgbClr val="FFFFFF"/>
                </a:solidFill>
                <a:latin typeface="Telegraf Bold"/>
              </a:rPr>
              <a:t>Investment Schemes</a:t>
            </a:r>
          </a:p>
        </p:txBody>
      </p:sp>
      <p:sp>
        <p:nvSpPr>
          <p:cNvPr id="7" name="TextBox 6">
            <a:extLst>
              <a:ext uri="{FF2B5EF4-FFF2-40B4-BE49-F238E27FC236}">
                <a16:creationId xmlns:a16="http://schemas.microsoft.com/office/drawing/2014/main" id="{2CF16DA8-E6DD-969E-2966-2FB3527E96EE}"/>
              </a:ext>
            </a:extLst>
          </p:cNvPr>
          <p:cNvSpPr txBox="1"/>
          <p:nvPr/>
        </p:nvSpPr>
        <p:spPr>
          <a:xfrm>
            <a:off x="4572000" y="3014891"/>
            <a:ext cx="9144000" cy="5180905"/>
          </a:xfrm>
          <a:prstGeom prst="rect">
            <a:avLst/>
          </a:prstGeom>
          <a:noFill/>
        </p:spPr>
        <p:txBody>
          <a:bodyPr wrap="square">
            <a:spAutoFit/>
          </a:bodyPr>
          <a:lstStyle/>
          <a:p>
            <a:pPr>
              <a:lnSpc>
                <a:spcPct val="150000"/>
              </a:lnSpc>
            </a:pPr>
            <a:r>
              <a:rPr lang="en-US" sz="3200" dirty="0">
                <a:solidFill>
                  <a:schemeClr val="bg1"/>
                </a:solidFill>
                <a:latin typeface="Roboto" panose="02000000000000000000" pitchFamily="2" charset="0"/>
                <a:ea typeface="Roboto" panose="02000000000000000000" pitchFamily="2" charset="0"/>
                <a:cs typeface="Roboto" panose="02000000000000000000" pitchFamily="2" charset="0"/>
              </a:rPr>
              <a:t>What is a Ponzi Scheme/Pyramid Scheme? </a:t>
            </a:r>
          </a:p>
          <a:p>
            <a:pPr lvl="1">
              <a:lnSpc>
                <a:spcPct val="100000"/>
              </a:lnSpc>
              <a:buFont typeface="Courier New" panose="02070309020205020404" pitchFamily="49" charset="0"/>
              <a:buChar char="o"/>
            </a:pPr>
            <a:r>
              <a:rPr lang="en-US" sz="3200" dirty="0">
                <a:solidFill>
                  <a:schemeClr val="bg1"/>
                </a:solidFill>
                <a:latin typeface="Roboto" panose="02000000000000000000" pitchFamily="2" charset="0"/>
                <a:ea typeface="Roboto" panose="02000000000000000000" pitchFamily="2" charset="0"/>
                <a:cs typeface="Roboto" panose="02000000000000000000" pitchFamily="2" charset="0"/>
              </a:rPr>
              <a:t>It is a fraudulent investment operation where earlier investors ae paid with funds given by subsequent investors.</a:t>
            </a:r>
          </a:p>
          <a:p>
            <a:pPr>
              <a:lnSpc>
                <a:spcPct val="150000"/>
              </a:lnSpc>
            </a:pPr>
            <a:r>
              <a:rPr lang="en-US" sz="3200" dirty="0">
                <a:solidFill>
                  <a:schemeClr val="bg1"/>
                </a:solidFill>
                <a:latin typeface="Roboto" panose="02000000000000000000" pitchFamily="2" charset="0"/>
                <a:ea typeface="Roboto" panose="02000000000000000000" pitchFamily="2" charset="0"/>
                <a:cs typeface="Roboto" panose="02000000000000000000" pitchFamily="2" charset="0"/>
              </a:rPr>
              <a:t>Red Flags: </a:t>
            </a:r>
          </a:p>
          <a:p>
            <a:pPr lvl="1">
              <a:lnSpc>
                <a:spcPct val="150000"/>
              </a:lnSpc>
              <a:buFont typeface="Courier New" panose="02070309020205020404" pitchFamily="49" charset="0"/>
              <a:buChar char="o"/>
            </a:pPr>
            <a:r>
              <a:rPr lang="en-US" sz="3200" dirty="0">
                <a:solidFill>
                  <a:schemeClr val="bg1"/>
                </a:solidFill>
                <a:latin typeface="Roboto" panose="02000000000000000000" pitchFamily="2" charset="0"/>
                <a:ea typeface="Roboto" panose="02000000000000000000" pitchFamily="2" charset="0"/>
                <a:cs typeface="Roboto" panose="02000000000000000000" pitchFamily="2" charset="0"/>
              </a:rPr>
              <a:t>“High Rate of Return, very low risk!” (doesn’t exist)</a:t>
            </a:r>
          </a:p>
          <a:p>
            <a:pPr lvl="1">
              <a:lnSpc>
                <a:spcPct val="150000"/>
              </a:lnSpc>
              <a:buFont typeface="Courier New" panose="02070309020205020404" pitchFamily="49" charset="0"/>
              <a:buChar char="o"/>
            </a:pPr>
            <a:r>
              <a:rPr lang="en-US" sz="3200" dirty="0">
                <a:solidFill>
                  <a:schemeClr val="bg1"/>
                </a:solidFill>
                <a:latin typeface="Roboto" panose="02000000000000000000" pitchFamily="2" charset="0"/>
                <a:ea typeface="Roboto" panose="02000000000000000000" pitchFamily="2" charset="0"/>
                <a:cs typeface="Roboto" panose="02000000000000000000" pitchFamily="2" charset="0"/>
              </a:rPr>
              <a:t>“I’ve got ‘insider info’” (this is illegal)</a:t>
            </a:r>
          </a:p>
        </p:txBody>
      </p:sp>
      <p:sp>
        <p:nvSpPr>
          <p:cNvPr id="8" name="Freeform 26">
            <a:extLst>
              <a:ext uri="{FF2B5EF4-FFF2-40B4-BE49-F238E27FC236}">
                <a16:creationId xmlns:a16="http://schemas.microsoft.com/office/drawing/2014/main" id="{308BACB0-898C-D70B-3CFE-C22F10C4129F}"/>
              </a:ext>
            </a:extLst>
          </p:cNvPr>
          <p:cNvSpPr/>
          <p:nvPr/>
        </p:nvSpPr>
        <p:spPr>
          <a:xfrm>
            <a:off x="381000" y="8671049"/>
            <a:ext cx="3429000" cy="1263832"/>
          </a:xfrm>
          <a:custGeom>
            <a:avLst/>
            <a:gdLst/>
            <a:ahLst/>
            <a:cxnLst/>
            <a:rect l="l" t="t" r="r" b="b"/>
            <a:pathLst>
              <a:path w="4316614" h="1590981">
                <a:moveTo>
                  <a:pt x="0" y="0"/>
                </a:moveTo>
                <a:lnTo>
                  <a:pt x="4316614" y="0"/>
                </a:lnTo>
                <a:lnTo>
                  <a:pt x="4316614" y="1590981"/>
                </a:lnTo>
                <a:lnTo>
                  <a:pt x="0" y="1590981"/>
                </a:lnTo>
                <a:lnTo>
                  <a:pt x="0" y="0"/>
                </a:lnTo>
                <a:close/>
              </a:path>
            </a:pathLst>
          </a:custGeom>
          <a:blipFill>
            <a:blip r:embed="rId3"/>
            <a:stretch>
              <a:fillRect/>
            </a:stretch>
          </a:blipFill>
        </p:spPr>
        <p:txBody>
          <a:bodyPr/>
          <a:lstStyle/>
          <a:p>
            <a:endParaRPr lang="en-US" dirty="0"/>
          </a:p>
        </p:txBody>
      </p:sp>
    </p:spTree>
    <p:extLst>
      <p:ext uri="{BB962C8B-B14F-4D97-AF65-F5344CB8AC3E}">
        <p14:creationId xmlns:p14="http://schemas.microsoft.com/office/powerpoint/2010/main" val="2055813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3B31"/>
        </a:solidFill>
        <a:effectLst/>
      </p:bgPr>
    </p:bg>
    <p:spTree>
      <p:nvGrpSpPr>
        <p:cNvPr id="1" name=""/>
        <p:cNvGrpSpPr/>
        <p:nvPr/>
      </p:nvGrpSpPr>
      <p:grpSpPr>
        <a:xfrm>
          <a:off x="0" y="0"/>
          <a:ext cx="0" cy="0"/>
          <a:chOff x="0" y="0"/>
          <a:chExt cx="0" cy="0"/>
        </a:xfrm>
      </p:grpSpPr>
      <p:sp>
        <p:nvSpPr>
          <p:cNvPr id="2" name="TextBox 2"/>
          <p:cNvSpPr txBox="1"/>
          <p:nvPr/>
        </p:nvSpPr>
        <p:spPr>
          <a:xfrm>
            <a:off x="4876800" y="1866900"/>
            <a:ext cx="8534400" cy="1588897"/>
          </a:xfrm>
          <a:prstGeom prst="rect">
            <a:avLst/>
          </a:prstGeom>
        </p:spPr>
        <p:txBody>
          <a:bodyPr wrap="square" lIns="0" tIns="0" rIns="0" bIns="0" rtlCol="0" anchor="t">
            <a:spAutoFit/>
          </a:bodyPr>
          <a:lstStyle/>
          <a:p>
            <a:pPr marL="0" lvl="0" indent="0" algn="ctr">
              <a:lnSpc>
                <a:spcPts val="12999"/>
              </a:lnSpc>
            </a:pPr>
            <a:r>
              <a:rPr lang="en-US" sz="9999" spc="-299" dirty="0">
                <a:solidFill>
                  <a:srgbClr val="FFFFFF"/>
                </a:solidFill>
                <a:latin typeface="Telegraf Bold"/>
              </a:rPr>
              <a:t>Charity Fraud</a:t>
            </a:r>
          </a:p>
        </p:txBody>
      </p:sp>
      <p:sp>
        <p:nvSpPr>
          <p:cNvPr id="7" name="TextBox 6">
            <a:extLst>
              <a:ext uri="{FF2B5EF4-FFF2-40B4-BE49-F238E27FC236}">
                <a16:creationId xmlns:a16="http://schemas.microsoft.com/office/drawing/2014/main" id="{2CF16DA8-E6DD-969E-2966-2FB3527E96EE}"/>
              </a:ext>
            </a:extLst>
          </p:cNvPr>
          <p:cNvSpPr txBox="1"/>
          <p:nvPr/>
        </p:nvSpPr>
        <p:spPr>
          <a:xfrm>
            <a:off x="5753100" y="3848100"/>
            <a:ext cx="6781800" cy="4278094"/>
          </a:xfrm>
          <a:prstGeom prst="rect">
            <a:avLst/>
          </a:prstGeom>
          <a:noFill/>
        </p:spPr>
        <p:txBody>
          <a:bodyPr wrap="square">
            <a:spAutoFit/>
          </a:bodyPr>
          <a:lstStyle/>
          <a:p>
            <a:pPr marL="0" indent="0">
              <a:lnSpc>
                <a:spcPct val="100000"/>
              </a:lnSpc>
              <a:buNone/>
            </a:pPr>
            <a:r>
              <a:rPr lang="en-US" sz="3200" dirty="0">
                <a:solidFill>
                  <a:schemeClr val="bg1"/>
                </a:solidFill>
                <a:latin typeface="Roboto" panose="02000000000000000000" pitchFamily="2" charset="0"/>
                <a:ea typeface="Roboto" panose="02000000000000000000" pitchFamily="2" charset="0"/>
                <a:cs typeface="Roboto" panose="02000000000000000000" pitchFamily="2" charset="0"/>
              </a:rPr>
              <a:t>Using deception to get money out of people who believe they are donating to charity</a:t>
            </a:r>
          </a:p>
          <a:p>
            <a:pPr marL="0" indent="0">
              <a:lnSpc>
                <a:spcPct val="100000"/>
              </a:lnSpc>
              <a:buNone/>
            </a:pPr>
            <a:endParaRPr lang="en-US" sz="32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a:lnSpc>
                <a:spcPct val="150000"/>
              </a:lnSpc>
            </a:pPr>
            <a:r>
              <a:rPr lang="en-US" sz="3200" dirty="0">
                <a:solidFill>
                  <a:schemeClr val="bg1"/>
                </a:solidFill>
                <a:latin typeface="Roboto" panose="02000000000000000000" pitchFamily="2" charset="0"/>
                <a:ea typeface="Roboto" panose="02000000000000000000" pitchFamily="2" charset="0"/>
                <a:cs typeface="Roboto" panose="02000000000000000000" pitchFamily="2" charset="0"/>
              </a:rPr>
              <a:t>Focuses on emotional appeals</a:t>
            </a:r>
          </a:p>
          <a:p>
            <a:pPr lvl="3">
              <a:buFont typeface="Courier New" panose="02070309020205020404" pitchFamily="49" charset="0"/>
              <a:buChar char="o"/>
            </a:pPr>
            <a:r>
              <a:rPr lang="en-US" sz="3200" dirty="0">
                <a:solidFill>
                  <a:schemeClr val="bg1"/>
                </a:solidFill>
                <a:latin typeface="Roboto" panose="02000000000000000000" pitchFamily="2" charset="0"/>
                <a:ea typeface="Roboto" panose="02000000000000000000" pitchFamily="2" charset="0"/>
                <a:cs typeface="Roboto" panose="02000000000000000000" pitchFamily="2" charset="0"/>
              </a:rPr>
              <a:t>Vets &amp; military families</a:t>
            </a:r>
          </a:p>
          <a:p>
            <a:pPr lvl="3">
              <a:buFont typeface="Courier New" panose="02070309020205020404" pitchFamily="49" charset="0"/>
              <a:buChar char="o"/>
            </a:pPr>
            <a:r>
              <a:rPr lang="en-US" sz="3200" dirty="0">
                <a:solidFill>
                  <a:schemeClr val="bg1"/>
                </a:solidFill>
                <a:latin typeface="Roboto" panose="02000000000000000000" pitchFamily="2" charset="0"/>
                <a:ea typeface="Roboto" panose="02000000000000000000" pitchFamily="2" charset="0"/>
                <a:cs typeface="Roboto" panose="02000000000000000000" pitchFamily="2" charset="0"/>
              </a:rPr>
              <a:t>Police &amp; firefighters</a:t>
            </a:r>
          </a:p>
          <a:p>
            <a:pPr lvl="3">
              <a:buFont typeface="Courier New" panose="02070309020205020404" pitchFamily="49" charset="0"/>
              <a:buChar char="o"/>
            </a:pPr>
            <a:r>
              <a:rPr lang="en-US" sz="3200" dirty="0">
                <a:solidFill>
                  <a:schemeClr val="bg1"/>
                </a:solidFill>
                <a:latin typeface="Roboto" panose="02000000000000000000" pitchFamily="2" charset="0"/>
                <a:ea typeface="Roboto" panose="02000000000000000000" pitchFamily="2" charset="0"/>
                <a:cs typeface="Roboto" panose="02000000000000000000" pitchFamily="2" charset="0"/>
              </a:rPr>
              <a:t>Underprivileged children </a:t>
            </a:r>
          </a:p>
        </p:txBody>
      </p:sp>
      <p:sp>
        <p:nvSpPr>
          <p:cNvPr id="3" name="Freeform 26">
            <a:extLst>
              <a:ext uri="{FF2B5EF4-FFF2-40B4-BE49-F238E27FC236}">
                <a16:creationId xmlns:a16="http://schemas.microsoft.com/office/drawing/2014/main" id="{0C4D6E8F-24F1-505B-24C2-F9B47EC06864}"/>
              </a:ext>
            </a:extLst>
          </p:cNvPr>
          <p:cNvSpPr/>
          <p:nvPr/>
        </p:nvSpPr>
        <p:spPr>
          <a:xfrm>
            <a:off x="381000" y="8671049"/>
            <a:ext cx="3429000" cy="1263832"/>
          </a:xfrm>
          <a:custGeom>
            <a:avLst/>
            <a:gdLst/>
            <a:ahLst/>
            <a:cxnLst/>
            <a:rect l="l" t="t" r="r" b="b"/>
            <a:pathLst>
              <a:path w="4316614" h="1590981">
                <a:moveTo>
                  <a:pt x="0" y="0"/>
                </a:moveTo>
                <a:lnTo>
                  <a:pt x="4316614" y="0"/>
                </a:lnTo>
                <a:lnTo>
                  <a:pt x="4316614" y="1590981"/>
                </a:lnTo>
                <a:lnTo>
                  <a:pt x="0" y="1590981"/>
                </a:lnTo>
                <a:lnTo>
                  <a:pt x="0" y="0"/>
                </a:lnTo>
                <a:close/>
              </a:path>
            </a:pathLst>
          </a:custGeom>
          <a:blipFill>
            <a:blip r:embed="rId3"/>
            <a:stretch>
              <a:fillRect/>
            </a:stretch>
          </a:blipFill>
        </p:spPr>
        <p:txBody>
          <a:bodyPr/>
          <a:lstStyle/>
          <a:p>
            <a:endParaRPr lang="en-US" dirty="0"/>
          </a:p>
        </p:txBody>
      </p:sp>
    </p:spTree>
    <p:extLst>
      <p:ext uri="{BB962C8B-B14F-4D97-AF65-F5344CB8AC3E}">
        <p14:creationId xmlns:p14="http://schemas.microsoft.com/office/powerpoint/2010/main" val="2395797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3B31"/>
        </a:solidFill>
        <a:effectLst/>
      </p:bgPr>
    </p:bg>
    <p:spTree>
      <p:nvGrpSpPr>
        <p:cNvPr id="1" name=""/>
        <p:cNvGrpSpPr/>
        <p:nvPr/>
      </p:nvGrpSpPr>
      <p:grpSpPr>
        <a:xfrm>
          <a:off x="0" y="0"/>
          <a:ext cx="0" cy="0"/>
          <a:chOff x="0" y="0"/>
          <a:chExt cx="0" cy="0"/>
        </a:xfrm>
      </p:grpSpPr>
      <p:sp>
        <p:nvSpPr>
          <p:cNvPr id="2" name="TextBox 2"/>
          <p:cNvSpPr txBox="1"/>
          <p:nvPr/>
        </p:nvSpPr>
        <p:spPr>
          <a:xfrm>
            <a:off x="2019300" y="1866900"/>
            <a:ext cx="14249400" cy="1588897"/>
          </a:xfrm>
          <a:prstGeom prst="rect">
            <a:avLst/>
          </a:prstGeom>
        </p:spPr>
        <p:txBody>
          <a:bodyPr wrap="square" lIns="0" tIns="0" rIns="0" bIns="0" rtlCol="0" anchor="t">
            <a:spAutoFit/>
          </a:bodyPr>
          <a:lstStyle/>
          <a:p>
            <a:pPr marL="0" lvl="0" indent="0" algn="ctr">
              <a:lnSpc>
                <a:spcPts val="12999"/>
              </a:lnSpc>
            </a:pPr>
            <a:r>
              <a:rPr lang="en-US" sz="9999" spc="-299" dirty="0">
                <a:solidFill>
                  <a:srgbClr val="FFFFFF"/>
                </a:solidFill>
                <a:latin typeface="Telegraf Bold"/>
              </a:rPr>
              <a:t>Prize Promotions</a:t>
            </a:r>
          </a:p>
        </p:txBody>
      </p:sp>
      <p:sp>
        <p:nvSpPr>
          <p:cNvPr id="7" name="TextBox 6">
            <a:extLst>
              <a:ext uri="{FF2B5EF4-FFF2-40B4-BE49-F238E27FC236}">
                <a16:creationId xmlns:a16="http://schemas.microsoft.com/office/drawing/2014/main" id="{2CF16DA8-E6DD-969E-2966-2FB3527E96EE}"/>
              </a:ext>
            </a:extLst>
          </p:cNvPr>
          <p:cNvSpPr txBox="1"/>
          <p:nvPr/>
        </p:nvSpPr>
        <p:spPr>
          <a:xfrm>
            <a:off x="5638800" y="3924300"/>
            <a:ext cx="7010400" cy="3662541"/>
          </a:xfrm>
          <a:prstGeom prst="rect">
            <a:avLst/>
          </a:prstGeom>
          <a:noFill/>
        </p:spPr>
        <p:txBody>
          <a:bodyPr wrap="square">
            <a:spAutoFit/>
          </a:bodyPr>
          <a:lstStyle/>
          <a:p>
            <a:pPr>
              <a:lnSpc>
                <a:spcPct val="150000"/>
              </a:lnSpc>
            </a:pPr>
            <a:r>
              <a:rPr lang="en-US" sz="4000" dirty="0">
                <a:solidFill>
                  <a:schemeClr val="bg1"/>
                </a:solidFill>
                <a:latin typeface="Roboto" panose="02000000000000000000" pitchFamily="2" charset="0"/>
                <a:ea typeface="Roboto" panose="02000000000000000000" pitchFamily="2" charset="0"/>
                <a:cs typeface="Roboto" panose="02000000000000000000" pitchFamily="2" charset="0"/>
              </a:rPr>
              <a:t>Electronic certificates</a:t>
            </a:r>
          </a:p>
          <a:p>
            <a:pPr>
              <a:lnSpc>
                <a:spcPct val="100000"/>
              </a:lnSpc>
            </a:pPr>
            <a:r>
              <a:rPr lang="en-US" sz="4000" dirty="0">
                <a:solidFill>
                  <a:schemeClr val="bg1"/>
                </a:solidFill>
                <a:latin typeface="Roboto" panose="02000000000000000000" pitchFamily="2" charset="0"/>
                <a:ea typeface="Roboto" panose="02000000000000000000" pitchFamily="2" charset="0"/>
                <a:cs typeface="Roboto" panose="02000000000000000000" pitchFamily="2" charset="0"/>
              </a:rPr>
              <a:t>Offers look good but are typically clickbait.</a:t>
            </a:r>
          </a:p>
          <a:p>
            <a:pPr>
              <a:lnSpc>
                <a:spcPct val="150000"/>
              </a:lnSpc>
            </a:pPr>
            <a:r>
              <a:rPr lang="en-US" sz="4000" dirty="0">
                <a:solidFill>
                  <a:schemeClr val="bg1"/>
                </a:solidFill>
                <a:latin typeface="Roboto" panose="02000000000000000000" pitchFamily="2" charset="0"/>
                <a:ea typeface="Roboto" panose="02000000000000000000" pitchFamily="2" charset="0"/>
                <a:cs typeface="Roboto" panose="02000000000000000000" pitchFamily="2" charset="0"/>
              </a:rPr>
              <a:t>Usually require additional fees</a:t>
            </a:r>
          </a:p>
          <a:p>
            <a:pPr marL="0" indent="0">
              <a:lnSpc>
                <a:spcPct val="100000"/>
              </a:lnSpc>
              <a:buNone/>
            </a:pPr>
            <a:endParaRPr lang="en-US" sz="3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 name="Freeform 26">
            <a:extLst>
              <a:ext uri="{FF2B5EF4-FFF2-40B4-BE49-F238E27FC236}">
                <a16:creationId xmlns:a16="http://schemas.microsoft.com/office/drawing/2014/main" id="{B7CD719E-5975-8258-E96C-253648B4AFF3}"/>
              </a:ext>
            </a:extLst>
          </p:cNvPr>
          <p:cNvSpPr/>
          <p:nvPr/>
        </p:nvSpPr>
        <p:spPr>
          <a:xfrm>
            <a:off x="381000" y="8671049"/>
            <a:ext cx="3429000" cy="1263832"/>
          </a:xfrm>
          <a:custGeom>
            <a:avLst/>
            <a:gdLst/>
            <a:ahLst/>
            <a:cxnLst/>
            <a:rect l="l" t="t" r="r" b="b"/>
            <a:pathLst>
              <a:path w="4316614" h="1590981">
                <a:moveTo>
                  <a:pt x="0" y="0"/>
                </a:moveTo>
                <a:lnTo>
                  <a:pt x="4316614" y="0"/>
                </a:lnTo>
                <a:lnTo>
                  <a:pt x="4316614" y="1590981"/>
                </a:lnTo>
                <a:lnTo>
                  <a:pt x="0" y="1590981"/>
                </a:lnTo>
                <a:lnTo>
                  <a:pt x="0" y="0"/>
                </a:lnTo>
                <a:close/>
              </a:path>
            </a:pathLst>
          </a:custGeom>
          <a:blipFill>
            <a:blip r:embed="rId3"/>
            <a:stretch>
              <a:fillRect/>
            </a:stretch>
          </a:blipFill>
        </p:spPr>
        <p:txBody>
          <a:bodyPr/>
          <a:lstStyle/>
          <a:p>
            <a:endParaRPr lang="en-US" dirty="0"/>
          </a:p>
        </p:txBody>
      </p:sp>
    </p:spTree>
    <p:extLst>
      <p:ext uri="{BB962C8B-B14F-4D97-AF65-F5344CB8AC3E}">
        <p14:creationId xmlns:p14="http://schemas.microsoft.com/office/powerpoint/2010/main" val="1505886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2607967" cy="10287000"/>
          </a:xfrm>
          <a:prstGeom prst="rect">
            <a:avLst/>
          </a:prstGeom>
          <a:solidFill>
            <a:srgbClr val="003B31"/>
          </a:solidFill>
        </p:spPr>
        <p:txBody>
          <a:bodyPr/>
          <a:lstStyle/>
          <a:p>
            <a:endParaRPr lang="en-US" dirty="0"/>
          </a:p>
        </p:txBody>
      </p:sp>
      <p:graphicFrame>
        <p:nvGraphicFramePr>
          <p:cNvPr id="3" name="Table 3"/>
          <p:cNvGraphicFramePr>
            <a:graphicFrameLocks noGrp="1"/>
          </p:cNvGraphicFramePr>
          <p:nvPr>
            <p:extLst>
              <p:ext uri="{D42A27DB-BD31-4B8C-83A1-F6EECF244321}">
                <p14:modId xmlns:p14="http://schemas.microsoft.com/office/powerpoint/2010/main" val="2196559289"/>
              </p:ext>
            </p:extLst>
          </p:nvPr>
        </p:nvGraphicFramePr>
        <p:xfrm>
          <a:off x="3338719" y="882349"/>
          <a:ext cx="13008429" cy="1022653"/>
        </p:xfrm>
        <a:graphic>
          <a:graphicData uri="http://schemas.openxmlformats.org/drawingml/2006/table">
            <a:tbl>
              <a:tblPr/>
              <a:tblGrid>
                <a:gridCol w="13008429">
                  <a:extLst>
                    <a:ext uri="{9D8B030D-6E8A-4147-A177-3AD203B41FA5}">
                      <a16:colId xmlns:a16="http://schemas.microsoft.com/office/drawing/2014/main" val="20000"/>
                    </a:ext>
                  </a:extLst>
                </a:gridCol>
              </a:tblGrid>
              <a:tr h="1022653">
                <a:tc>
                  <a:txBody>
                    <a:bodyPr/>
                    <a:lstStyle/>
                    <a:p>
                      <a:pPr algn="ctr">
                        <a:lnSpc>
                          <a:spcPts val="6299"/>
                        </a:lnSpc>
                        <a:defRPr/>
                      </a:pPr>
                      <a:r>
                        <a:rPr lang="en-US" sz="6600" dirty="0">
                          <a:solidFill>
                            <a:srgbClr val="003B31"/>
                          </a:solidFill>
                          <a:latin typeface="Telegraf Bold"/>
                        </a:rPr>
                        <a:t>Predatory Lending</a:t>
                      </a:r>
                      <a:endParaRPr lang="en-US" sz="6600" dirty="0"/>
                    </a:p>
                  </a:txBody>
                  <a:tcPr marL="0" marR="0" marT="0" marB="0" anchor="b">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4" name="Freeform 4"/>
          <p:cNvSpPr/>
          <p:nvPr/>
        </p:nvSpPr>
        <p:spPr>
          <a:xfrm>
            <a:off x="5756476" y="2793156"/>
            <a:ext cx="8172918" cy="6465144"/>
          </a:xfrm>
          <a:custGeom>
            <a:avLst/>
            <a:gdLst/>
            <a:ahLst/>
            <a:cxnLst/>
            <a:rect l="l" t="t" r="r" b="b"/>
            <a:pathLst>
              <a:path w="8172918" h="6465144">
                <a:moveTo>
                  <a:pt x="0" y="0"/>
                </a:moveTo>
                <a:lnTo>
                  <a:pt x="8172917" y="0"/>
                </a:lnTo>
                <a:lnTo>
                  <a:pt x="8172917" y="6465144"/>
                </a:lnTo>
                <a:lnTo>
                  <a:pt x="0" y="64651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5" name="TextBox 5"/>
          <p:cNvSpPr txBox="1"/>
          <p:nvPr/>
        </p:nvSpPr>
        <p:spPr>
          <a:xfrm>
            <a:off x="6706228" y="3327470"/>
            <a:ext cx="6273412" cy="535788"/>
          </a:xfrm>
          <a:prstGeom prst="rect">
            <a:avLst/>
          </a:prstGeom>
        </p:spPr>
        <p:txBody>
          <a:bodyPr lIns="0" tIns="0" rIns="0" bIns="0" rtlCol="0" anchor="t">
            <a:spAutoFit/>
          </a:bodyPr>
          <a:lstStyle/>
          <a:p>
            <a:pPr algn="ctr">
              <a:lnSpc>
                <a:spcPts val="4497"/>
              </a:lnSpc>
            </a:pPr>
            <a:r>
              <a:rPr lang="en-US" sz="3212" dirty="0">
                <a:solidFill>
                  <a:srgbClr val="000000"/>
                </a:solidFill>
                <a:latin typeface="Roboto"/>
              </a:rPr>
              <a:t>Payday Loans</a:t>
            </a:r>
          </a:p>
        </p:txBody>
      </p:sp>
      <p:sp>
        <p:nvSpPr>
          <p:cNvPr id="6" name="TextBox 6"/>
          <p:cNvSpPr txBox="1"/>
          <p:nvPr/>
        </p:nvSpPr>
        <p:spPr>
          <a:xfrm>
            <a:off x="6706228" y="5698242"/>
            <a:ext cx="6273412" cy="556580"/>
          </a:xfrm>
          <a:prstGeom prst="rect">
            <a:avLst/>
          </a:prstGeom>
        </p:spPr>
        <p:txBody>
          <a:bodyPr lIns="0" tIns="0" rIns="0" bIns="0" rtlCol="0" anchor="t">
            <a:spAutoFit/>
          </a:bodyPr>
          <a:lstStyle/>
          <a:p>
            <a:pPr algn="ctr">
              <a:lnSpc>
                <a:spcPts val="4497"/>
              </a:lnSpc>
              <a:spcBef>
                <a:spcPct val="0"/>
              </a:spcBef>
            </a:pPr>
            <a:r>
              <a:rPr lang="en-US" sz="3212" dirty="0">
                <a:solidFill>
                  <a:srgbClr val="000000"/>
                </a:solidFill>
                <a:latin typeface="Roboto"/>
              </a:rPr>
              <a:t>Auto Title Loans</a:t>
            </a:r>
          </a:p>
        </p:txBody>
      </p:sp>
      <p:sp>
        <p:nvSpPr>
          <p:cNvPr id="7" name="TextBox 7"/>
          <p:cNvSpPr txBox="1"/>
          <p:nvPr/>
        </p:nvSpPr>
        <p:spPr>
          <a:xfrm>
            <a:off x="6706228" y="8077106"/>
            <a:ext cx="6273412" cy="556580"/>
          </a:xfrm>
          <a:prstGeom prst="rect">
            <a:avLst/>
          </a:prstGeom>
        </p:spPr>
        <p:txBody>
          <a:bodyPr lIns="0" tIns="0" rIns="0" bIns="0" rtlCol="0" anchor="t">
            <a:spAutoFit/>
          </a:bodyPr>
          <a:lstStyle/>
          <a:p>
            <a:pPr algn="ctr">
              <a:lnSpc>
                <a:spcPts val="4497"/>
              </a:lnSpc>
              <a:spcBef>
                <a:spcPct val="0"/>
              </a:spcBef>
            </a:pPr>
            <a:r>
              <a:rPr lang="en-US" sz="3212" dirty="0">
                <a:solidFill>
                  <a:srgbClr val="000000"/>
                </a:solidFill>
                <a:latin typeface="Roboto"/>
              </a:rPr>
              <a:t>Refund Anticipation Loans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3B31"/>
        </a:solidFill>
        <a:effectLst/>
      </p:bgPr>
    </p:bg>
    <p:spTree>
      <p:nvGrpSpPr>
        <p:cNvPr id="1" name=""/>
        <p:cNvGrpSpPr/>
        <p:nvPr/>
      </p:nvGrpSpPr>
      <p:grpSpPr>
        <a:xfrm>
          <a:off x="0" y="0"/>
          <a:ext cx="0" cy="0"/>
          <a:chOff x="0" y="0"/>
          <a:chExt cx="0" cy="0"/>
        </a:xfrm>
      </p:grpSpPr>
      <p:sp>
        <p:nvSpPr>
          <p:cNvPr id="2" name="TextBox 2"/>
          <p:cNvSpPr txBox="1"/>
          <p:nvPr/>
        </p:nvSpPr>
        <p:spPr>
          <a:xfrm>
            <a:off x="2254625" y="2095500"/>
            <a:ext cx="14249400" cy="1588897"/>
          </a:xfrm>
          <a:prstGeom prst="rect">
            <a:avLst/>
          </a:prstGeom>
        </p:spPr>
        <p:txBody>
          <a:bodyPr wrap="square" lIns="0" tIns="0" rIns="0" bIns="0" rtlCol="0" anchor="t">
            <a:spAutoFit/>
          </a:bodyPr>
          <a:lstStyle/>
          <a:p>
            <a:pPr marL="0" lvl="0" indent="0">
              <a:lnSpc>
                <a:spcPts val="12999"/>
              </a:lnSpc>
            </a:pPr>
            <a:r>
              <a:rPr lang="en-US" sz="9999" spc="-299" dirty="0">
                <a:solidFill>
                  <a:srgbClr val="FFFFFF"/>
                </a:solidFill>
                <a:latin typeface="Telegraf Bold"/>
              </a:rPr>
              <a:t>What is a Payday Loan?</a:t>
            </a:r>
          </a:p>
        </p:txBody>
      </p:sp>
      <p:sp>
        <p:nvSpPr>
          <p:cNvPr id="7" name="TextBox 6">
            <a:extLst>
              <a:ext uri="{FF2B5EF4-FFF2-40B4-BE49-F238E27FC236}">
                <a16:creationId xmlns:a16="http://schemas.microsoft.com/office/drawing/2014/main" id="{2CF16DA8-E6DD-969E-2966-2FB3527E96EE}"/>
              </a:ext>
            </a:extLst>
          </p:cNvPr>
          <p:cNvSpPr txBox="1"/>
          <p:nvPr/>
        </p:nvSpPr>
        <p:spPr>
          <a:xfrm>
            <a:off x="4807325" y="4573623"/>
            <a:ext cx="9144000" cy="3170099"/>
          </a:xfrm>
          <a:prstGeom prst="rect">
            <a:avLst/>
          </a:prstGeom>
          <a:noFill/>
        </p:spPr>
        <p:txBody>
          <a:bodyPr wrap="square">
            <a:spAutoFit/>
          </a:bodyPr>
          <a:lstStyle/>
          <a:p>
            <a:pPr marL="0" indent="0">
              <a:lnSpc>
                <a:spcPct val="100000"/>
              </a:lnSpc>
              <a:buNone/>
            </a:pPr>
            <a:r>
              <a:rPr lang="en-US" sz="4000" dirty="0">
                <a:solidFill>
                  <a:schemeClr val="bg1"/>
                </a:solidFill>
                <a:latin typeface="Roboto" panose="02000000000000000000" pitchFamily="2" charset="0"/>
                <a:ea typeface="Roboto" panose="02000000000000000000" pitchFamily="2" charset="0"/>
                <a:cs typeface="Roboto" panose="02000000000000000000" pitchFamily="2" charset="0"/>
              </a:rPr>
              <a:t>Small Loans</a:t>
            </a:r>
          </a:p>
          <a:p>
            <a:pPr marL="0" indent="0">
              <a:lnSpc>
                <a:spcPct val="100000"/>
              </a:lnSpc>
              <a:buNone/>
            </a:pPr>
            <a:r>
              <a:rPr lang="en-US" sz="4000" dirty="0">
                <a:solidFill>
                  <a:schemeClr val="bg1"/>
                </a:solidFill>
                <a:latin typeface="Roboto" panose="02000000000000000000" pitchFamily="2" charset="0"/>
                <a:ea typeface="Roboto" panose="02000000000000000000" pitchFamily="2" charset="0"/>
                <a:cs typeface="Roboto" panose="02000000000000000000" pitchFamily="2" charset="0"/>
              </a:rPr>
              <a:t>Repayment Due on your next pay day</a:t>
            </a:r>
          </a:p>
          <a:p>
            <a:pPr marL="0" indent="0">
              <a:lnSpc>
                <a:spcPct val="100000"/>
              </a:lnSpc>
              <a:buNone/>
            </a:pPr>
            <a:r>
              <a:rPr lang="en-US" sz="4000" dirty="0">
                <a:solidFill>
                  <a:schemeClr val="bg1"/>
                </a:solidFill>
                <a:latin typeface="Roboto" panose="02000000000000000000" pitchFamily="2" charset="0"/>
                <a:ea typeface="Roboto" panose="02000000000000000000" pitchFamily="2" charset="0"/>
                <a:cs typeface="Roboto" panose="02000000000000000000" pitchFamily="2" charset="0"/>
              </a:rPr>
              <a:t>You write a post-dated check</a:t>
            </a:r>
          </a:p>
          <a:p>
            <a:pPr marL="0" indent="0">
              <a:lnSpc>
                <a:spcPct val="100000"/>
              </a:lnSpc>
              <a:buNone/>
            </a:pPr>
            <a:r>
              <a:rPr lang="en-US" sz="4000" dirty="0">
                <a:solidFill>
                  <a:schemeClr val="bg1"/>
                </a:solidFill>
                <a:latin typeface="Roboto" panose="02000000000000000000" pitchFamily="2" charset="0"/>
                <a:ea typeface="Roboto" panose="02000000000000000000" pitchFamily="2" charset="0"/>
                <a:cs typeface="Roboto" panose="02000000000000000000" pitchFamily="2" charset="0"/>
              </a:rPr>
              <a:t>Loan amounts range from $100-$1000</a:t>
            </a:r>
          </a:p>
          <a:p>
            <a:pPr marL="0" indent="0">
              <a:lnSpc>
                <a:spcPct val="100000"/>
              </a:lnSpc>
              <a:buNone/>
            </a:pPr>
            <a:r>
              <a:rPr lang="en-US" sz="4000" dirty="0">
                <a:solidFill>
                  <a:schemeClr val="bg1"/>
                </a:solidFill>
                <a:latin typeface="Roboto" panose="02000000000000000000" pitchFamily="2" charset="0"/>
                <a:ea typeface="Roboto" panose="02000000000000000000" pitchFamily="2" charset="0"/>
                <a:cs typeface="Roboto" panose="02000000000000000000" pitchFamily="2" charset="0"/>
              </a:rPr>
              <a:t>Extremely high interest rates </a:t>
            </a:r>
            <a:r>
              <a:rPr lang="en-US" sz="3200" dirty="0">
                <a:solidFill>
                  <a:schemeClr val="bg1"/>
                </a:solidFill>
                <a:latin typeface="Roboto" panose="02000000000000000000" pitchFamily="2" charset="0"/>
                <a:ea typeface="Roboto" panose="02000000000000000000" pitchFamily="2" charset="0"/>
                <a:cs typeface="Roboto" panose="02000000000000000000" pitchFamily="2" charset="0"/>
              </a:rPr>
              <a:t>(390%-780%)</a:t>
            </a:r>
          </a:p>
        </p:txBody>
      </p:sp>
      <p:sp>
        <p:nvSpPr>
          <p:cNvPr id="3" name="Freeform 26">
            <a:extLst>
              <a:ext uri="{FF2B5EF4-FFF2-40B4-BE49-F238E27FC236}">
                <a16:creationId xmlns:a16="http://schemas.microsoft.com/office/drawing/2014/main" id="{E33402EC-5676-D083-B41A-F042B6FF75CD}"/>
              </a:ext>
            </a:extLst>
          </p:cNvPr>
          <p:cNvSpPr/>
          <p:nvPr/>
        </p:nvSpPr>
        <p:spPr>
          <a:xfrm>
            <a:off x="381000" y="8671049"/>
            <a:ext cx="3429000" cy="1263832"/>
          </a:xfrm>
          <a:custGeom>
            <a:avLst/>
            <a:gdLst/>
            <a:ahLst/>
            <a:cxnLst/>
            <a:rect l="l" t="t" r="r" b="b"/>
            <a:pathLst>
              <a:path w="4316614" h="1590981">
                <a:moveTo>
                  <a:pt x="0" y="0"/>
                </a:moveTo>
                <a:lnTo>
                  <a:pt x="4316614" y="0"/>
                </a:lnTo>
                <a:lnTo>
                  <a:pt x="4316614" y="1590981"/>
                </a:lnTo>
                <a:lnTo>
                  <a:pt x="0" y="1590981"/>
                </a:lnTo>
                <a:lnTo>
                  <a:pt x="0" y="0"/>
                </a:lnTo>
                <a:close/>
              </a:path>
            </a:pathLst>
          </a:custGeom>
          <a:blipFill>
            <a:blip r:embed="rId3"/>
            <a:stretch>
              <a:fillRect/>
            </a:stretch>
          </a:blipFill>
        </p:spPr>
        <p:txBody>
          <a:bodyPr/>
          <a:lstStyle/>
          <a:p>
            <a:endParaRPr lang="en-US" dirty="0"/>
          </a:p>
        </p:txBody>
      </p:sp>
    </p:spTree>
    <p:extLst>
      <p:ext uri="{BB962C8B-B14F-4D97-AF65-F5344CB8AC3E}">
        <p14:creationId xmlns:p14="http://schemas.microsoft.com/office/powerpoint/2010/main" val="3360026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3B31"/>
        </a:solidFill>
        <a:effectLst/>
      </p:bgPr>
    </p:bg>
    <p:spTree>
      <p:nvGrpSpPr>
        <p:cNvPr id="1" name=""/>
        <p:cNvGrpSpPr/>
        <p:nvPr/>
      </p:nvGrpSpPr>
      <p:grpSpPr>
        <a:xfrm>
          <a:off x="0" y="0"/>
          <a:ext cx="0" cy="0"/>
          <a:chOff x="0" y="0"/>
          <a:chExt cx="0" cy="0"/>
        </a:xfrm>
      </p:grpSpPr>
      <p:sp>
        <p:nvSpPr>
          <p:cNvPr id="2" name="TextBox 2"/>
          <p:cNvSpPr txBox="1"/>
          <p:nvPr/>
        </p:nvSpPr>
        <p:spPr>
          <a:xfrm>
            <a:off x="3429000" y="1123533"/>
            <a:ext cx="16033375" cy="1494127"/>
          </a:xfrm>
          <a:prstGeom prst="rect">
            <a:avLst/>
          </a:prstGeom>
        </p:spPr>
        <p:txBody>
          <a:bodyPr wrap="square" lIns="0" tIns="0" rIns="0" bIns="0" rtlCol="0" anchor="t">
            <a:spAutoFit/>
          </a:bodyPr>
          <a:lstStyle/>
          <a:p>
            <a:pPr marL="0" lvl="0" indent="0">
              <a:lnSpc>
                <a:spcPts val="12999"/>
              </a:lnSpc>
            </a:pPr>
            <a:r>
              <a:rPr lang="en-US" sz="7200" spc="-299" dirty="0">
                <a:solidFill>
                  <a:srgbClr val="FFFFFF"/>
                </a:solidFill>
                <a:latin typeface="Telegraf Bold"/>
              </a:rPr>
              <a:t>Facts About Payday Loans</a:t>
            </a:r>
          </a:p>
        </p:txBody>
      </p:sp>
      <p:sp>
        <p:nvSpPr>
          <p:cNvPr id="7" name="TextBox 6">
            <a:extLst>
              <a:ext uri="{FF2B5EF4-FFF2-40B4-BE49-F238E27FC236}">
                <a16:creationId xmlns:a16="http://schemas.microsoft.com/office/drawing/2014/main" id="{2CF16DA8-E6DD-969E-2966-2FB3527E96EE}"/>
              </a:ext>
            </a:extLst>
          </p:cNvPr>
          <p:cNvSpPr txBox="1"/>
          <p:nvPr/>
        </p:nvSpPr>
        <p:spPr>
          <a:xfrm>
            <a:off x="4572000" y="3116656"/>
            <a:ext cx="9144000" cy="6186309"/>
          </a:xfrm>
          <a:prstGeom prst="rect">
            <a:avLst/>
          </a:prstGeom>
          <a:noFill/>
        </p:spPr>
        <p:txBody>
          <a:bodyPr wrap="square">
            <a:spAutoFit/>
          </a:bodyPr>
          <a:lstStyle/>
          <a:p>
            <a:pPr marL="0" indent="0">
              <a:lnSpc>
                <a:spcPct val="100000"/>
              </a:lnSpc>
              <a:buNone/>
            </a:pPr>
            <a:r>
              <a:rPr lang="en-US" sz="3600" dirty="0">
                <a:solidFill>
                  <a:schemeClr val="bg1"/>
                </a:solidFill>
                <a:latin typeface="Roboto" panose="02000000000000000000" pitchFamily="2" charset="0"/>
                <a:ea typeface="Roboto" panose="02000000000000000000" pitchFamily="2" charset="0"/>
                <a:cs typeface="Roboto" panose="02000000000000000000" pitchFamily="2" charset="0"/>
              </a:rPr>
              <a:t>Annual interest rate ranges from 390% to 780%</a:t>
            </a:r>
          </a:p>
          <a:p>
            <a:pPr marL="0" indent="0">
              <a:lnSpc>
                <a:spcPct val="100000"/>
              </a:lnSpc>
              <a:buNone/>
            </a:pPr>
            <a:r>
              <a:rPr lang="en-US" sz="3600" dirty="0">
                <a:solidFill>
                  <a:schemeClr val="bg1"/>
                </a:solidFill>
                <a:latin typeface="Roboto" panose="02000000000000000000" pitchFamily="2" charset="0"/>
                <a:ea typeface="Roboto" panose="02000000000000000000" pitchFamily="2" charset="0"/>
                <a:cs typeface="Roboto" panose="02000000000000000000" pitchFamily="2" charset="0"/>
              </a:rPr>
              <a:t>Over 22,000 locations</a:t>
            </a:r>
          </a:p>
          <a:p>
            <a:pPr marL="0" indent="0">
              <a:lnSpc>
                <a:spcPct val="100000"/>
              </a:lnSpc>
              <a:buNone/>
            </a:pPr>
            <a:r>
              <a:rPr lang="en-US" sz="3600" dirty="0">
                <a:solidFill>
                  <a:schemeClr val="bg1"/>
                </a:solidFill>
                <a:latin typeface="Roboto" panose="02000000000000000000" pitchFamily="2" charset="0"/>
                <a:ea typeface="Roboto" panose="02000000000000000000" pitchFamily="2" charset="0"/>
                <a:cs typeface="Roboto" panose="02000000000000000000" pitchFamily="2" charset="0"/>
              </a:rPr>
              <a:t>$27 billion in annual loan volume</a:t>
            </a:r>
          </a:p>
          <a:p>
            <a:pPr marL="0" indent="0">
              <a:lnSpc>
                <a:spcPct val="100000"/>
              </a:lnSpc>
              <a:buNone/>
            </a:pPr>
            <a:endParaRPr lang="en-US" sz="36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0" indent="0">
              <a:lnSpc>
                <a:spcPct val="100000"/>
              </a:lnSpc>
              <a:buNone/>
            </a:pPr>
            <a:r>
              <a:rPr lang="en-US" sz="3600" dirty="0">
                <a:solidFill>
                  <a:schemeClr val="bg1"/>
                </a:solidFill>
                <a:latin typeface="Roboto" panose="02000000000000000000" pitchFamily="2" charset="0"/>
                <a:ea typeface="Roboto" panose="02000000000000000000" pitchFamily="2" charset="0"/>
                <a:cs typeface="Roboto" panose="02000000000000000000" pitchFamily="2" charset="0"/>
              </a:rPr>
              <a:t>The typical borrow remains in payday loan debt 212 days of the year</a:t>
            </a:r>
          </a:p>
          <a:p>
            <a:pPr marL="0" indent="0">
              <a:lnSpc>
                <a:spcPct val="100000"/>
              </a:lnSpc>
              <a:buNone/>
            </a:pPr>
            <a:r>
              <a:rPr lang="en-US" sz="3600" dirty="0">
                <a:solidFill>
                  <a:schemeClr val="bg1"/>
                </a:solidFill>
                <a:latin typeface="Roboto" panose="02000000000000000000" pitchFamily="2" charset="0"/>
                <a:ea typeface="Roboto" panose="02000000000000000000" pitchFamily="2" charset="0"/>
                <a:cs typeface="Roboto" panose="02000000000000000000" pitchFamily="2" charset="0"/>
              </a:rPr>
              <a:t>The typical borrower is more likely to have credit card delinquency, unpaid medical bills, overdraft fees, and are more likely to declare bankruptcy</a:t>
            </a:r>
          </a:p>
        </p:txBody>
      </p:sp>
      <p:sp>
        <p:nvSpPr>
          <p:cNvPr id="3" name="Freeform 26">
            <a:extLst>
              <a:ext uri="{FF2B5EF4-FFF2-40B4-BE49-F238E27FC236}">
                <a16:creationId xmlns:a16="http://schemas.microsoft.com/office/drawing/2014/main" id="{695DD89F-E5CC-8267-B03E-D7200426188D}"/>
              </a:ext>
            </a:extLst>
          </p:cNvPr>
          <p:cNvSpPr/>
          <p:nvPr/>
        </p:nvSpPr>
        <p:spPr>
          <a:xfrm>
            <a:off x="381000" y="8671049"/>
            <a:ext cx="3429000" cy="1263832"/>
          </a:xfrm>
          <a:custGeom>
            <a:avLst/>
            <a:gdLst/>
            <a:ahLst/>
            <a:cxnLst/>
            <a:rect l="l" t="t" r="r" b="b"/>
            <a:pathLst>
              <a:path w="4316614" h="1590981">
                <a:moveTo>
                  <a:pt x="0" y="0"/>
                </a:moveTo>
                <a:lnTo>
                  <a:pt x="4316614" y="0"/>
                </a:lnTo>
                <a:lnTo>
                  <a:pt x="4316614" y="1590981"/>
                </a:lnTo>
                <a:lnTo>
                  <a:pt x="0" y="1590981"/>
                </a:lnTo>
                <a:lnTo>
                  <a:pt x="0" y="0"/>
                </a:lnTo>
                <a:close/>
              </a:path>
            </a:pathLst>
          </a:custGeom>
          <a:blipFill>
            <a:blip r:embed="rId3"/>
            <a:stretch>
              <a:fillRect/>
            </a:stretch>
          </a:blipFill>
        </p:spPr>
        <p:txBody>
          <a:bodyPr/>
          <a:lstStyle/>
          <a:p>
            <a:endParaRPr lang="en-US" dirty="0"/>
          </a:p>
        </p:txBody>
      </p:sp>
    </p:spTree>
    <p:extLst>
      <p:ext uri="{BB962C8B-B14F-4D97-AF65-F5344CB8AC3E}">
        <p14:creationId xmlns:p14="http://schemas.microsoft.com/office/powerpoint/2010/main" val="1892330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3B31"/>
        </a:solidFill>
        <a:effectLst/>
      </p:bgPr>
    </p:bg>
    <p:spTree>
      <p:nvGrpSpPr>
        <p:cNvPr id="1" name=""/>
        <p:cNvGrpSpPr/>
        <p:nvPr/>
      </p:nvGrpSpPr>
      <p:grpSpPr>
        <a:xfrm>
          <a:off x="0" y="0"/>
          <a:ext cx="0" cy="0"/>
          <a:chOff x="0" y="0"/>
          <a:chExt cx="0" cy="0"/>
        </a:xfrm>
      </p:grpSpPr>
      <p:sp>
        <p:nvSpPr>
          <p:cNvPr id="2" name="TextBox 2"/>
          <p:cNvSpPr txBox="1"/>
          <p:nvPr/>
        </p:nvSpPr>
        <p:spPr>
          <a:xfrm>
            <a:off x="5638800" y="1064906"/>
            <a:ext cx="16033375" cy="1494127"/>
          </a:xfrm>
          <a:prstGeom prst="rect">
            <a:avLst/>
          </a:prstGeom>
        </p:spPr>
        <p:txBody>
          <a:bodyPr wrap="square" lIns="0" tIns="0" rIns="0" bIns="0" rtlCol="0" anchor="t">
            <a:spAutoFit/>
          </a:bodyPr>
          <a:lstStyle/>
          <a:p>
            <a:pPr marL="0" lvl="0" indent="0">
              <a:lnSpc>
                <a:spcPts val="12999"/>
              </a:lnSpc>
            </a:pPr>
            <a:r>
              <a:rPr lang="en-US" sz="7200" spc="-299" dirty="0">
                <a:solidFill>
                  <a:srgbClr val="FFFFFF"/>
                </a:solidFill>
                <a:latin typeface="Telegraf Bold"/>
              </a:rPr>
              <a:t>Title Loan Example</a:t>
            </a:r>
          </a:p>
        </p:txBody>
      </p:sp>
      <p:sp>
        <p:nvSpPr>
          <p:cNvPr id="6" name="TextBox 5">
            <a:extLst>
              <a:ext uri="{FF2B5EF4-FFF2-40B4-BE49-F238E27FC236}">
                <a16:creationId xmlns:a16="http://schemas.microsoft.com/office/drawing/2014/main" id="{B50DF3AE-07E7-8A9F-E485-F94100B0D422}"/>
              </a:ext>
            </a:extLst>
          </p:cNvPr>
          <p:cNvSpPr txBox="1"/>
          <p:nvPr/>
        </p:nvSpPr>
        <p:spPr>
          <a:xfrm>
            <a:off x="4088872" y="3765094"/>
            <a:ext cx="12115800" cy="3785652"/>
          </a:xfrm>
          <a:prstGeom prst="rect">
            <a:avLst/>
          </a:prstGeom>
          <a:noFill/>
        </p:spPr>
        <p:txBody>
          <a:bodyPr wrap="square" rtlCol="0">
            <a:spAutoFit/>
          </a:bodyPr>
          <a:lstStyle/>
          <a:p>
            <a:r>
              <a:rPr lang="en-US" sz="4000" dirty="0">
                <a:solidFill>
                  <a:schemeClr val="bg1"/>
                </a:solidFill>
                <a:latin typeface="Roboto" panose="02000000000000000000" pitchFamily="2" charset="0"/>
                <a:ea typeface="Roboto" panose="02000000000000000000" pitchFamily="2" charset="0"/>
                <a:cs typeface="Roboto" panose="02000000000000000000" pitchFamily="2" charset="0"/>
              </a:rPr>
              <a:t>YOU BORROW:           			$2,500 for 2 years</a:t>
            </a:r>
          </a:p>
          <a:p>
            <a:r>
              <a:rPr lang="en-US" sz="4000" dirty="0">
                <a:solidFill>
                  <a:schemeClr val="bg1"/>
                </a:solidFill>
                <a:latin typeface="Roboto" panose="02000000000000000000" pitchFamily="2" charset="0"/>
                <a:ea typeface="Roboto" panose="02000000000000000000" pitchFamily="2" charset="0"/>
                <a:cs typeface="Roboto" panose="02000000000000000000" pitchFamily="2" charset="0"/>
              </a:rPr>
              <a:t>MONTHLY PAYMENT:        		$627</a:t>
            </a:r>
          </a:p>
          <a:p>
            <a:r>
              <a:rPr lang="en-US" sz="4000" dirty="0">
                <a:solidFill>
                  <a:schemeClr val="bg1"/>
                </a:solidFill>
                <a:latin typeface="Roboto" panose="02000000000000000000" pitchFamily="2" charset="0"/>
                <a:ea typeface="Roboto" panose="02000000000000000000" pitchFamily="2" charset="0"/>
                <a:cs typeface="Roboto" panose="02000000000000000000" pitchFamily="2" charset="0"/>
              </a:rPr>
              <a:t>YOU REPAY:                       	 	$15,071.17</a:t>
            </a:r>
          </a:p>
          <a:p>
            <a:r>
              <a:rPr lang="en-US" sz="4000" u="sng" dirty="0">
                <a:solidFill>
                  <a:schemeClr val="bg1"/>
                </a:solidFill>
                <a:latin typeface="Roboto" panose="02000000000000000000" pitchFamily="2" charset="0"/>
                <a:ea typeface="Roboto" panose="02000000000000000000" pitchFamily="2" charset="0"/>
                <a:cs typeface="Roboto" panose="02000000000000000000" pitchFamily="2" charset="0"/>
              </a:rPr>
              <a:t>Total Interest Paid:		 	$12,571.17</a:t>
            </a:r>
            <a:br>
              <a:rPr lang="en-US" sz="4000" u="sng" dirty="0">
                <a:solidFill>
                  <a:schemeClr val="bg1"/>
                </a:solidFill>
                <a:latin typeface="Roboto" panose="02000000000000000000" pitchFamily="2" charset="0"/>
                <a:ea typeface="Roboto" panose="02000000000000000000" pitchFamily="2" charset="0"/>
                <a:cs typeface="Roboto" panose="02000000000000000000" pitchFamily="2" charset="0"/>
              </a:rPr>
            </a:br>
            <a:endParaRPr lang="en-US" sz="4000" u="sng" dirty="0">
              <a:solidFill>
                <a:schemeClr val="bg1"/>
              </a:solidFill>
              <a:latin typeface="Roboto" panose="02000000000000000000" pitchFamily="2" charset="0"/>
              <a:ea typeface="Roboto" panose="02000000000000000000" pitchFamily="2" charset="0"/>
              <a:cs typeface="Roboto" panose="02000000000000000000" pitchFamily="2" charset="0"/>
            </a:endParaRPr>
          </a:p>
          <a:p>
            <a:pPr algn="ctr">
              <a:buFontTx/>
              <a:buNone/>
            </a:pPr>
            <a:r>
              <a:rPr lang="en-US" sz="4000" dirty="0">
                <a:solidFill>
                  <a:schemeClr val="bg1"/>
                </a:solidFill>
                <a:highlight>
                  <a:srgbClr val="EFB40F"/>
                </a:highlight>
                <a:latin typeface="Roboto" panose="02000000000000000000" pitchFamily="2" charset="0"/>
                <a:ea typeface="Roboto" panose="02000000000000000000" pitchFamily="2" charset="0"/>
                <a:cs typeface="Roboto" panose="02000000000000000000" pitchFamily="2" charset="0"/>
              </a:rPr>
              <a:t>Interest Rate:  300%!!!!</a:t>
            </a:r>
          </a:p>
        </p:txBody>
      </p:sp>
      <p:sp>
        <p:nvSpPr>
          <p:cNvPr id="3" name="Freeform 26">
            <a:extLst>
              <a:ext uri="{FF2B5EF4-FFF2-40B4-BE49-F238E27FC236}">
                <a16:creationId xmlns:a16="http://schemas.microsoft.com/office/drawing/2014/main" id="{E3E3478A-70DF-98A3-8683-EA0354F3020D}"/>
              </a:ext>
            </a:extLst>
          </p:cNvPr>
          <p:cNvSpPr/>
          <p:nvPr/>
        </p:nvSpPr>
        <p:spPr>
          <a:xfrm>
            <a:off x="381000" y="8671049"/>
            <a:ext cx="3429000" cy="1263832"/>
          </a:xfrm>
          <a:custGeom>
            <a:avLst/>
            <a:gdLst/>
            <a:ahLst/>
            <a:cxnLst/>
            <a:rect l="l" t="t" r="r" b="b"/>
            <a:pathLst>
              <a:path w="4316614" h="1590981">
                <a:moveTo>
                  <a:pt x="0" y="0"/>
                </a:moveTo>
                <a:lnTo>
                  <a:pt x="4316614" y="0"/>
                </a:lnTo>
                <a:lnTo>
                  <a:pt x="4316614" y="1590981"/>
                </a:lnTo>
                <a:lnTo>
                  <a:pt x="0" y="1590981"/>
                </a:lnTo>
                <a:lnTo>
                  <a:pt x="0" y="0"/>
                </a:lnTo>
                <a:close/>
              </a:path>
            </a:pathLst>
          </a:custGeom>
          <a:blipFill>
            <a:blip r:embed="rId3"/>
            <a:stretch>
              <a:fillRect/>
            </a:stretch>
          </a:blipFill>
        </p:spPr>
        <p:txBody>
          <a:bodyPr/>
          <a:lstStyle/>
          <a:p>
            <a:endParaRPr lang="en-US" dirty="0"/>
          </a:p>
        </p:txBody>
      </p:sp>
    </p:spTree>
    <p:extLst>
      <p:ext uri="{BB962C8B-B14F-4D97-AF65-F5344CB8AC3E}">
        <p14:creationId xmlns:p14="http://schemas.microsoft.com/office/powerpoint/2010/main" val="1362419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3B31"/>
        </a:solidFill>
        <a:effectLst/>
      </p:bgPr>
    </p:bg>
    <p:spTree>
      <p:nvGrpSpPr>
        <p:cNvPr id="1" name=""/>
        <p:cNvGrpSpPr/>
        <p:nvPr/>
      </p:nvGrpSpPr>
      <p:grpSpPr>
        <a:xfrm>
          <a:off x="0" y="0"/>
          <a:ext cx="0" cy="0"/>
          <a:chOff x="0" y="0"/>
          <a:chExt cx="0" cy="0"/>
        </a:xfrm>
      </p:grpSpPr>
      <p:sp>
        <p:nvSpPr>
          <p:cNvPr id="2" name="TextBox 2"/>
          <p:cNvSpPr txBox="1"/>
          <p:nvPr/>
        </p:nvSpPr>
        <p:spPr>
          <a:xfrm>
            <a:off x="1127313" y="1051127"/>
            <a:ext cx="16033375" cy="1494127"/>
          </a:xfrm>
          <a:prstGeom prst="rect">
            <a:avLst/>
          </a:prstGeom>
        </p:spPr>
        <p:txBody>
          <a:bodyPr wrap="square" lIns="0" tIns="0" rIns="0" bIns="0" rtlCol="0" anchor="t">
            <a:spAutoFit/>
          </a:bodyPr>
          <a:lstStyle/>
          <a:p>
            <a:pPr marL="0" lvl="0" indent="0" algn="ctr">
              <a:lnSpc>
                <a:spcPts val="12999"/>
              </a:lnSpc>
            </a:pPr>
            <a:r>
              <a:rPr lang="en-US" sz="7200" spc="-299" dirty="0">
                <a:solidFill>
                  <a:srgbClr val="FFFFFF"/>
                </a:solidFill>
                <a:latin typeface="Telegraf Bold"/>
              </a:rPr>
              <a:t>(Tax) Refund Anticipation Loans</a:t>
            </a:r>
          </a:p>
        </p:txBody>
      </p:sp>
      <p:pic>
        <p:nvPicPr>
          <p:cNvPr id="3" name="Picture 2" descr="Tax Warning">
            <a:extLst>
              <a:ext uri="{FF2B5EF4-FFF2-40B4-BE49-F238E27FC236}">
                <a16:creationId xmlns:a16="http://schemas.microsoft.com/office/drawing/2014/main" id="{8CDC5D48-3361-0AEE-246B-31BB63AD82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407" y="3387126"/>
            <a:ext cx="7123186" cy="4451991"/>
          </a:xfrm>
          <a:prstGeom prst="rect">
            <a:avLst/>
          </a:prstGeom>
          <a:noFill/>
          <a:effectLst>
            <a:outerShdw blurRad="228600" dist="38100" dir="3900000" sx="102000" sy="1020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pic>
      <p:sp>
        <p:nvSpPr>
          <p:cNvPr id="6" name="Freeform 26">
            <a:extLst>
              <a:ext uri="{FF2B5EF4-FFF2-40B4-BE49-F238E27FC236}">
                <a16:creationId xmlns:a16="http://schemas.microsoft.com/office/drawing/2014/main" id="{69D1561C-718C-5D04-69DA-EB79A0CCA877}"/>
              </a:ext>
            </a:extLst>
          </p:cNvPr>
          <p:cNvSpPr/>
          <p:nvPr/>
        </p:nvSpPr>
        <p:spPr>
          <a:xfrm>
            <a:off x="381000" y="8671049"/>
            <a:ext cx="3429000" cy="1263832"/>
          </a:xfrm>
          <a:custGeom>
            <a:avLst/>
            <a:gdLst/>
            <a:ahLst/>
            <a:cxnLst/>
            <a:rect l="l" t="t" r="r" b="b"/>
            <a:pathLst>
              <a:path w="4316614" h="1590981">
                <a:moveTo>
                  <a:pt x="0" y="0"/>
                </a:moveTo>
                <a:lnTo>
                  <a:pt x="4316614" y="0"/>
                </a:lnTo>
                <a:lnTo>
                  <a:pt x="4316614" y="1590981"/>
                </a:lnTo>
                <a:lnTo>
                  <a:pt x="0" y="1590981"/>
                </a:lnTo>
                <a:lnTo>
                  <a:pt x="0" y="0"/>
                </a:lnTo>
                <a:close/>
              </a:path>
            </a:pathLst>
          </a:custGeom>
          <a:blipFill>
            <a:blip r:embed="rId4"/>
            <a:stretch>
              <a:fillRect/>
            </a:stretch>
          </a:blipFill>
        </p:spPr>
        <p:txBody>
          <a:bodyPr/>
          <a:lstStyle/>
          <a:p>
            <a:endParaRPr lang="en-US" dirty="0"/>
          </a:p>
        </p:txBody>
      </p:sp>
    </p:spTree>
    <p:extLst>
      <p:ext uri="{BB962C8B-B14F-4D97-AF65-F5344CB8AC3E}">
        <p14:creationId xmlns:p14="http://schemas.microsoft.com/office/powerpoint/2010/main" val="3724391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6464062" cy="10287000"/>
          </a:xfrm>
          <a:prstGeom prst="rect">
            <a:avLst/>
          </a:prstGeom>
          <a:solidFill>
            <a:srgbClr val="003B31"/>
          </a:solidFill>
        </p:spPr>
        <p:txBody>
          <a:bodyPr/>
          <a:lstStyle/>
          <a:p>
            <a:endParaRPr lang="en-US" dirty="0"/>
          </a:p>
        </p:txBody>
      </p:sp>
      <p:sp>
        <p:nvSpPr>
          <p:cNvPr id="3" name="TextBox 3"/>
          <p:cNvSpPr txBox="1"/>
          <p:nvPr/>
        </p:nvSpPr>
        <p:spPr>
          <a:xfrm>
            <a:off x="343947" y="3495933"/>
            <a:ext cx="5776168" cy="3295133"/>
          </a:xfrm>
          <a:prstGeom prst="rect">
            <a:avLst/>
          </a:prstGeom>
        </p:spPr>
        <p:txBody>
          <a:bodyPr lIns="0" tIns="0" rIns="0" bIns="0" rtlCol="0" anchor="ctr">
            <a:spAutoFit/>
          </a:bodyPr>
          <a:lstStyle/>
          <a:p>
            <a:pPr algn="ctr">
              <a:lnSpc>
                <a:spcPts val="6500"/>
              </a:lnSpc>
            </a:pPr>
            <a:r>
              <a:rPr lang="en-US" sz="5000" spc="-150" dirty="0">
                <a:solidFill>
                  <a:srgbClr val="FFFFFF"/>
                </a:solidFill>
                <a:latin typeface="Telegraf Bold"/>
              </a:rPr>
              <a:t>Title Loans and Payday Loans for Soldiers</a:t>
            </a:r>
          </a:p>
          <a:p>
            <a:pPr marL="0" lvl="0" indent="0">
              <a:lnSpc>
                <a:spcPts val="6500"/>
              </a:lnSpc>
            </a:pPr>
            <a:endParaRPr lang="en-US" sz="5000" spc="-150" dirty="0">
              <a:solidFill>
                <a:srgbClr val="FFFFFF"/>
              </a:solidFill>
              <a:latin typeface="Telegraf Bold"/>
            </a:endParaRPr>
          </a:p>
        </p:txBody>
      </p:sp>
      <p:graphicFrame>
        <p:nvGraphicFramePr>
          <p:cNvPr id="4" name="Table 4"/>
          <p:cNvGraphicFramePr>
            <a:graphicFrameLocks noGrp="1"/>
          </p:cNvGraphicFramePr>
          <p:nvPr>
            <p:extLst>
              <p:ext uri="{D42A27DB-BD31-4B8C-83A1-F6EECF244321}">
                <p14:modId xmlns:p14="http://schemas.microsoft.com/office/powerpoint/2010/main" val="3484209883"/>
              </p:ext>
            </p:extLst>
          </p:nvPr>
        </p:nvGraphicFramePr>
        <p:xfrm>
          <a:off x="7924800" y="1333500"/>
          <a:ext cx="9272680" cy="6028739"/>
        </p:xfrm>
        <a:graphic>
          <a:graphicData uri="http://schemas.openxmlformats.org/drawingml/2006/table">
            <a:tbl>
              <a:tblPr/>
              <a:tblGrid>
                <a:gridCol w="9272680">
                  <a:extLst>
                    <a:ext uri="{9D8B030D-6E8A-4147-A177-3AD203B41FA5}">
                      <a16:colId xmlns:a16="http://schemas.microsoft.com/office/drawing/2014/main" val="20000"/>
                    </a:ext>
                  </a:extLst>
                </a:gridCol>
              </a:tblGrid>
              <a:tr h="2355628">
                <a:tc>
                  <a:txBody>
                    <a:bodyPr/>
                    <a:lstStyle/>
                    <a:p>
                      <a:pPr algn="l">
                        <a:lnSpc>
                          <a:spcPts val="3499"/>
                        </a:lnSpc>
                        <a:defRPr/>
                      </a:pPr>
                      <a:r>
                        <a:rPr lang="en-US" sz="2499" dirty="0">
                          <a:solidFill>
                            <a:srgbClr val="000000"/>
                          </a:solidFill>
                          <a:latin typeface="Roboto Bold"/>
                        </a:rPr>
                        <a:t>Federal protections under the Military Lending Act (MLA) prohibit lenders from charging more than 36% on any type of loan for Soldiers</a:t>
                      </a:r>
                      <a:endParaRPr lang="en-US" sz="11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58017">
                <a:tc>
                  <a:txBody>
                    <a:bodyPr/>
                    <a:lstStyle/>
                    <a:p>
                      <a:pPr algn="l">
                        <a:lnSpc>
                          <a:spcPts val="3499"/>
                        </a:lnSpc>
                        <a:defRPr/>
                      </a:pPr>
                      <a:r>
                        <a:rPr lang="en-US" sz="2499" dirty="0">
                          <a:solidFill>
                            <a:srgbClr val="000000"/>
                          </a:solidFill>
                          <a:latin typeface="Roboto Bold"/>
                        </a:rPr>
                        <a:t>Lenders are prohibited from taking a check, debit authorization or car title to secure loans</a:t>
                      </a:r>
                      <a:endParaRPr lang="en-US" sz="1100" dirty="0"/>
                    </a:p>
                    <a:p>
                      <a:pPr>
                        <a:lnSpc>
                          <a:spcPts val="3499"/>
                        </a:lnSpc>
                      </a:pPr>
                      <a:endParaRPr lang="en-US" sz="11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15094">
                <a:tc>
                  <a:txBody>
                    <a:bodyPr/>
                    <a:lstStyle/>
                    <a:p>
                      <a:pPr algn="l">
                        <a:lnSpc>
                          <a:spcPts val="3499"/>
                        </a:lnSpc>
                        <a:defRPr/>
                      </a:pPr>
                      <a:r>
                        <a:rPr lang="en-US" sz="2499" dirty="0">
                          <a:solidFill>
                            <a:srgbClr val="000000"/>
                          </a:solidFill>
                          <a:latin typeface="Roboto Bold"/>
                        </a:rPr>
                        <a:t>The DoD prohibits Soldiers from obtaining Title Loans or Payday Loans</a:t>
                      </a:r>
                      <a:endParaRPr lang="en-US" sz="1100" dirty="0"/>
                    </a:p>
                    <a:p>
                      <a:pPr>
                        <a:lnSpc>
                          <a:spcPts val="3499"/>
                        </a:lnSpc>
                      </a:pPr>
                      <a:endParaRPr lang="en-US" sz="11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Freeform 5"/>
          <p:cNvSpPr/>
          <p:nvPr/>
        </p:nvSpPr>
        <p:spPr>
          <a:xfrm>
            <a:off x="1073724" y="7848330"/>
            <a:ext cx="4316614" cy="1590981"/>
          </a:xfrm>
          <a:custGeom>
            <a:avLst/>
            <a:gdLst/>
            <a:ahLst/>
            <a:cxnLst/>
            <a:rect l="l" t="t" r="r" b="b"/>
            <a:pathLst>
              <a:path w="4316614" h="1590981">
                <a:moveTo>
                  <a:pt x="0" y="0"/>
                </a:moveTo>
                <a:lnTo>
                  <a:pt x="4316614" y="0"/>
                </a:lnTo>
                <a:lnTo>
                  <a:pt x="4316614" y="1590980"/>
                </a:lnTo>
                <a:lnTo>
                  <a:pt x="0" y="1590980"/>
                </a:lnTo>
                <a:lnTo>
                  <a:pt x="0" y="0"/>
                </a:lnTo>
                <a:close/>
              </a:path>
            </a:pathLst>
          </a:custGeom>
          <a:blipFill>
            <a:blip r:embed="rId3"/>
            <a:stretch>
              <a:fillRect/>
            </a:stretch>
          </a:blipFill>
        </p:spPr>
        <p:txBody>
          <a:bodyPr/>
          <a:lstStyle/>
          <a:p>
            <a:endParaRPr lang="en-US" dirty="0"/>
          </a:p>
        </p:txBody>
      </p:sp>
      <p:sp>
        <p:nvSpPr>
          <p:cNvPr id="7" name="TextBox 6">
            <a:extLst>
              <a:ext uri="{FF2B5EF4-FFF2-40B4-BE49-F238E27FC236}">
                <a16:creationId xmlns:a16="http://schemas.microsoft.com/office/drawing/2014/main" id="{BC522F94-9836-34D4-F297-DC998BF2AEE6}"/>
              </a:ext>
            </a:extLst>
          </p:cNvPr>
          <p:cNvSpPr txBox="1"/>
          <p:nvPr/>
        </p:nvSpPr>
        <p:spPr>
          <a:xfrm>
            <a:off x="8323214" y="8106909"/>
            <a:ext cx="9144000" cy="646331"/>
          </a:xfrm>
          <a:prstGeom prst="rect">
            <a:avLst/>
          </a:prstGeom>
          <a:noFill/>
        </p:spPr>
        <p:txBody>
          <a:bodyPr wrap="square">
            <a:spAutoFit/>
          </a:bodyPr>
          <a:lstStyle/>
          <a:p>
            <a:pPr marL="0" indent="0">
              <a:buNone/>
            </a:pPr>
            <a:r>
              <a:rPr lang="en-US" sz="3600" b="1" i="1" dirty="0">
                <a:solidFill>
                  <a:srgbClr val="21372B"/>
                </a:solidFill>
                <a:highlight>
                  <a:srgbClr val="EFB40F"/>
                </a:highlight>
                <a:latin typeface="Roboto" panose="02000000000000000000" pitchFamily="2" charset="0"/>
                <a:ea typeface="Roboto" panose="02000000000000000000" pitchFamily="2" charset="0"/>
                <a:cs typeface="Roboto" panose="02000000000000000000" pitchFamily="2" charset="0"/>
              </a:rPr>
              <a:t>Use your Military Benefits! (AER LOANS)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le of money with different denominations&#10;&#10;Description automatically generated with medium confidence">
            <a:extLst>
              <a:ext uri="{FF2B5EF4-FFF2-40B4-BE49-F238E27FC236}">
                <a16:creationId xmlns:a16="http://schemas.microsoft.com/office/drawing/2014/main" id="{205B647D-D5C3-690C-7690-7827E6A8A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34" y="-190500"/>
            <a:ext cx="18634833" cy="12423222"/>
          </a:xfrm>
          <a:prstGeom prst="rect">
            <a:avLst/>
          </a:prstGeom>
        </p:spPr>
      </p:pic>
      <p:grpSp>
        <p:nvGrpSpPr>
          <p:cNvPr id="3" name="Group 3"/>
          <p:cNvGrpSpPr/>
          <p:nvPr/>
        </p:nvGrpSpPr>
        <p:grpSpPr>
          <a:xfrm>
            <a:off x="7600950" y="6550795"/>
            <a:ext cx="10687050" cy="4762218"/>
            <a:chOff x="0" y="0"/>
            <a:chExt cx="14249400" cy="6349624"/>
          </a:xfrm>
          <a:effectLst>
            <a:outerShdw blurRad="228600" dist="38100" dir="3900000" sx="102000" sy="102000" algn="ctr" rotWithShape="0">
              <a:srgbClr val="000000">
                <a:alpha val="50000"/>
              </a:srgbClr>
            </a:outerShdw>
          </a:effectLst>
        </p:grpSpPr>
        <p:grpSp>
          <p:nvGrpSpPr>
            <p:cNvPr id="4" name="Group 4"/>
            <p:cNvGrpSpPr/>
            <p:nvPr/>
          </p:nvGrpSpPr>
          <p:grpSpPr>
            <a:xfrm>
              <a:off x="0" y="0"/>
              <a:ext cx="14249400" cy="6349624"/>
              <a:chOff x="0" y="0"/>
              <a:chExt cx="2814696" cy="1254247"/>
            </a:xfrm>
          </p:grpSpPr>
          <p:sp>
            <p:nvSpPr>
              <p:cNvPr id="5" name="Freeform 5"/>
              <p:cNvSpPr/>
              <p:nvPr/>
            </p:nvSpPr>
            <p:spPr>
              <a:xfrm>
                <a:off x="0" y="0"/>
                <a:ext cx="2814696" cy="1254247"/>
              </a:xfrm>
              <a:custGeom>
                <a:avLst/>
                <a:gdLst/>
                <a:ahLst/>
                <a:cxnLst/>
                <a:rect l="l" t="t" r="r" b="b"/>
                <a:pathLst>
                  <a:path w="2814696" h="1254247">
                    <a:moveTo>
                      <a:pt x="0" y="0"/>
                    </a:moveTo>
                    <a:lnTo>
                      <a:pt x="2814696" y="0"/>
                    </a:lnTo>
                    <a:lnTo>
                      <a:pt x="2814696" y="1254247"/>
                    </a:lnTo>
                    <a:lnTo>
                      <a:pt x="0" y="1254247"/>
                    </a:lnTo>
                    <a:close/>
                  </a:path>
                </a:pathLst>
              </a:custGeom>
              <a:solidFill>
                <a:srgbClr val="003B31"/>
              </a:solidFill>
            </p:spPr>
            <p:txBody>
              <a:bodyPr/>
              <a:lstStyle/>
              <a:p>
                <a:endParaRPr lang="en-US" dirty="0"/>
              </a:p>
            </p:txBody>
          </p:sp>
          <p:sp>
            <p:nvSpPr>
              <p:cNvPr id="6" name="TextBox 6"/>
              <p:cNvSpPr txBox="1"/>
              <p:nvPr/>
            </p:nvSpPr>
            <p:spPr>
              <a:xfrm>
                <a:off x="0" y="-57150"/>
                <a:ext cx="812800" cy="869950"/>
              </a:xfrm>
              <a:prstGeom prst="rect">
                <a:avLst/>
              </a:prstGeom>
            </p:spPr>
            <p:txBody>
              <a:bodyPr lIns="50800" tIns="50800" rIns="50800" bIns="50800" rtlCol="0" anchor="ctr"/>
              <a:lstStyle/>
              <a:p>
                <a:pPr algn="ctr">
                  <a:lnSpc>
                    <a:spcPts val="2800"/>
                  </a:lnSpc>
                </a:pPr>
                <a:endParaRPr dirty="0"/>
              </a:p>
            </p:txBody>
          </p:sp>
        </p:grpSp>
        <p:sp>
          <p:nvSpPr>
            <p:cNvPr id="7" name="TextBox 7"/>
            <p:cNvSpPr txBox="1"/>
            <p:nvPr/>
          </p:nvSpPr>
          <p:spPr>
            <a:xfrm>
              <a:off x="1450224" y="1869291"/>
              <a:ext cx="11348951" cy="2171219"/>
            </a:xfrm>
            <a:prstGeom prst="rect">
              <a:avLst/>
            </a:prstGeom>
          </p:spPr>
          <p:txBody>
            <a:bodyPr lIns="0" tIns="0" rIns="0" bIns="0" rtlCol="0" anchor="t">
              <a:spAutoFit/>
            </a:bodyPr>
            <a:lstStyle/>
            <a:p>
              <a:pPr marL="0" lvl="0" indent="0" algn="ctr">
                <a:lnSpc>
                  <a:spcPts val="9099"/>
                </a:lnSpc>
              </a:pPr>
              <a:r>
                <a:rPr lang="en-US" sz="6999" spc="-209" dirty="0">
                  <a:solidFill>
                    <a:srgbClr val="FFFFFF"/>
                  </a:solidFill>
                  <a:latin typeface="Telegraf Bold"/>
                </a:rPr>
                <a:t>Major Purchases</a:t>
              </a:r>
            </a:p>
          </p:txBody>
        </p:sp>
      </p:grpSp>
      <p:sp>
        <p:nvSpPr>
          <p:cNvPr id="8" name="Freeform 8"/>
          <p:cNvSpPr/>
          <p:nvPr/>
        </p:nvSpPr>
        <p:spPr>
          <a:xfrm>
            <a:off x="449660" y="8210856"/>
            <a:ext cx="4316614" cy="1590981"/>
          </a:xfrm>
          <a:custGeom>
            <a:avLst/>
            <a:gdLst/>
            <a:ahLst/>
            <a:cxnLst/>
            <a:rect l="l" t="t" r="r" b="b"/>
            <a:pathLst>
              <a:path w="4316614" h="1590981">
                <a:moveTo>
                  <a:pt x="0" y="0"/>
                </a:moveTo>
                <a:lnTo>
                  <a:pt x="4316614" y="0"/>
                </a:lnTo>
                <a:lnTo>
                  <a:pt x="4316614" y="1590980"/>
                </a:lnTo>
                <a:lnTo>
                  <a:pt x="0" y="1590980"/>
                </a:lnTo>
                <a:lnTo>
                  <a:pt x="0" y="0"/>
                </a:lnTo>
                <a:close/>
              </a:path>
            </a:pathLst>
          </a:custGeom>
          <a:blipFill>
            <a:blip r:embed="rId4"/>
            <a:stretch>
              <a:fillRect/>
            </a:stretch>
          </a:blipFill>
        </p:spPr>
        <p:txBody>
          <a:bodyPr/>
          <a:lstStyle/>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B31"/>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1451199730"/>
              </p:ext>
            </p:extLst>
          </p:nvPr>
        </p:nvGraphicFramePr>
        <p:xfrm>
          <a:off x="9063131" y="2400300"/>
          <a:ext cx="8818806" cy="6172200"/>
        </p:xfrm>
        <a:graphic>
          <a:graphicData uri="http://schemas.openxmlformats.org/drawingml/2006/table">
            <a:tbl>
              <a:tblPr/>
              <a:tblGrid>
                <a:gridCol w="1901277">
                  <a:extLst>
                    <a:ext uri="{9D8B030D-6E8A-4147-A177-3AD203B41FA5}">
                      <a16:colId xmlns:a16="http://schemas.microsoft.com/office/drawing/2014/main" val="20000"/>
                    </a:ext>
                  </a:extLst>
                </a:gridCol>
                <a:gridCol w="495300">
                  <a:extLst>
                    <a:ext uri="{9D8B030D-6E8A-4147-A177-3AD203B41FA5}">
                      <a16:colId xmlns:a16="http://schemas.microsoft.com/office/drawing/2014/main" val="20001"/>
                    </a:ext>
                  </a:extLst>
                </a:gridCol>
                <a:gridCol w="6422229">
                  <a:extLst>
                    <a:ext uri="{9D8B030D-6E8A-4147-A177-3AD203B41FA5}">
                      <a16:colId xmlns:a16="http://schemas.microsoft.com/office/drawing/2014/main" val="20002"/>
                    </a:ext>
                  </a:extLst>
                </a:gridCol>
              </a:tblGrid>
              <a:tr h="1819216">
                <a:tc>
                  <a:txBody>
                    <a:bodyPr/>
                    <a:lstStyle/>
                    <a:p>
                      <a:pPr algn="r">
                        <a:lnSpc>
                          <a:spcPts val="5599"/>
                        </a:lnSpc>
                        <a:defRPr/>
                      </a:pPr>
                      <a:r>
                        <a:rPr lang="en-US" sz="3999" dirty="0">
                          <a:solidFill>
                            <a:srgbClr val="FFFFFF"/>
                          </a:solidFill>
                          <a:latin typeface="Telegraf Bold"/>
                        </a:rPr>
                        <a:t>01</a:t>
                      </a:r>
                      <a:endParaRPr lang="en-US" sz="11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r">
                        <a:lnSpc>
                          <a:spcPts val="5599"/>
                        </a:lnSpc>
                        <a:defRPr/>
                      </a:pPr>
                      <a:endParaRPr lang="en-US" sz="11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marL="0" marR="0" lvl="0" indent="0" algn="l" defTabSz="914400" rtl="0" eaLnBrk="1" fontAlgn="auto" latinLnBrk="0" hangingPunct="1">
                        <a:lnSpc>
                          <a:spcPts val="3640"/>
                        </a:lnSpc>
                        <a:spcBef>
                          <a:spcPts val="0"/>
                        </a:spcBef>
                        <a:spcAft>
                          <a:spcPts val="0"/>
                        </a:spcAft>
                        <a:buClrTx/>
                        <a:buSzTx/>
                        <a:buFontTx/>
                        <a:buNone/>
                        <a:tabLst/>
                        <a:defRPr/>
                      </a:pPr>
                      <a:r>
                        <a:rPr lang="en-US" sz="3000" dirty="0">
                          <a:solidFill>
                            <a:schemeClr val="bg1"/>
                          </a:solidFill>
                          <a:latin typeface="Roboto" panose="02000000000000000000" pitchFamily="2" charset="0"/>
                          <a:ea typeface="Roboto" panose="02000000000000000000" pitchFamily="2" charset="0"/>
                          <a:cs typeface="Roboto" panose="02000000000000000000" pitchFamily="2" charset="0"/>
                        </a:rPr>
                        <a:t>Recognize and understand how to protect yourself from misleading consumer practices &amp; report complaints.</a:t>
                      </a:r>
                    </a:p>
                    <a:p>
                      <a:pPr algn="l">
                        <a:lnSpc>
                          <a:spcPts val="3640"/>
                        </a:lnSpc>
                        <a:defRPr/>
                      </a:pPr>
                      <a:endParaRPr lang="en-US" sz="30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31965">
                <a:tc>
                  <a:txBody>
                    <a:bodyPr/>
                    <a:lstStyle/>
                    <a:p>
                      <a:pPr algn="r">
                        <a:lnSpc>
                          <a:spcPts val="5599"/>
                        </a:lnSpc>
                        <a:defRPr/>
                      </a:pPr>
                      <a:r>
                        <a:rPr lang="en-US" sz="3999" dirty="0">
                          <a:solidFill>
                            <a:srgbClr val="FFFFFF"/>
                          </a:solidFill>
                          <a:latin typeface="Telegraf Bold"/>
                        </a:rPr>
                        <a:t>02</a:t>
                      </a:r>
                      <a:endParaRPr lang="en-US" sz="11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r">
                        <a:lnSpc>
                          <a:spcPts val="5599"/>
                        </a:lnSpc>
                        <a:defRPr/>
                      </a:pPr>
                      <a:endParaRPr lang="en-US" sz="11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marL="0" marR="0" lvl="0" indent="0" algn="l" defTabSz="914400" rtl="0" eaLnBrk="1" fontAlgn="auto" latinLnBrk="0" hangingPunct="1">
                        <a:lnSpc>
                          <a:spcPts val="3640"/>
                        </a:lnSpc>
                        <a:spcBef>
                          <a:spcPts val="0"/>
                        </a:spcBef>
                        <a:spcAft>
                          <a:spcPts val="0"/>
                        </a:spcAft>
                        <a:buClrTx/>
                        <a:buSzTx/>
                        <a:buFontTx/>
                        <a:buNone/>
                        <a:tabLst/>
                        <a:defRPr/>
                      </a:pPr>
                      <a:r>
                        <a:rPr lang="en-US" sz="3000" dirty="0">
                          <a:solidFill>
                            <a:schemeClr val="bg1"/>
                          </a:solidFill>
                          <a:latin typeface="Roboto" panose="02000000000000000000" pitchFamily="2" charset="0"/>
                          <a:ea typeface="Roboto" panose="02000000000000000000" pitchFamily="2" charset="0"/>
                          <a:cs typeface="Roboto" panose="02000000000000000000" pitchFamily="2" charset="0"/>
                        </a:rPr>
                        <a:t>Know military consumer protection law fundamentals.</a:t>
                      </a:r>
                    </a:p>
                    <a:p>
                      <a:pPr algn="l">
                        <a:lnSpc>
                          <a:spcPts val="3640"/>
                        </a:lnSpc>
                        <a:defRPr/>
                      </a:pPr>
                      <a:endParaRPr lang="en-US" sz="30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239632">
                <a:tc>
                  <a:txBody>
                    <a:bodyPr/>
                    <a:lstStyle/>
                    <a:p>
                      <a:pPr algn="r">
                        <a:lnSpc>
                          <a:spcPts val="5599"/>
                        </a:lnSpc>
                        <a:defRPr/>
                      </a:pPr>
                      <a:r>
                        <a:rPr lang="en-US" sz="3999" dirty="0">
                          <a:solidFill>
                            <a:srgbClr val="FFFFFF"/>
                          </a:solidFill>
                          <a:latin typeface="Telegraf Bold"/>
                        </a:rPr>
                        <a:t>03</a:t>
                      </a:r>
                      <a:endParaRPr lang="en-US" sz="11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r">
                        <a:lnSpc>
                          <a:spcPts val="5599"/>
                        </a:lnSpc>
                        <a:defRPr/>
                      </a:pPr>
                      <a:endParaRPr lang="en-US" sz="11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marL="0" marR="0" lvl="0" indent="0" algn="l" defTabSz="914400" rtl="0" eaLnBrk="1" fontAlgn="auto" latinLnBrk="0" hangingPunct="1">
                        <a:lnSpc>
                          <a:spcPts val="3640"/>
                        </a:lnSpc>
                        <a:spcBef>
                          <a:spcPts val="0"/>
                        </a:spcBef>
                        <a:spcAft>
                          <a:spcPts val="0"/>
                        </a:spcAft>
                        <a:buClrTx/>
                        <a:buSzTx/>
                        <a:buFontTx/>
                        <a:buNone/>
                        <a:tabLst/>
                        <a:defRPr/>
                      </a:pPr>
                      <a:r>
                        <a:rPr lang="en-US" sz="3000" dirty="0">
                          <a:solidFill>
                            <a:schemeClr val="bg1"/>
                          </a:solidFill>
                          <a:latin typeface="Roboto" panose="02000000000000000000" pitchFamily="2" charset="0"/>
                          <a:ea typeface="Roboto" panose="02000000000000000000" pitchFamily="2" charset="0"/>
                          <a:cs typeface="Roboto" panose="02000000000000000000" pitchFamily="2" charset="0"/>
                        </a:rPr>
                        <a:t>Recognize and identify steps to resolve identity theft.</a:t>
                      </a:r>
                    </a:p>
                    <a:p>
                      <a:pPr>
                        <a:lnSpc>
                          <a:spcPts val="3640"/>
                        </a:lnSpc>
                      </a:pPr>
                      <a:endParaRPr lang="en-US" sz="30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Freeform 3"/>
          <p:cNvSpPr/>
          <p:nvPr/>
        </p:nvSpPr>
        <p:spPr>
          <a:xfrm>
            <a:off x="0" y="0"/>
            <a:ext cx="8721023" cy="10287000"/>
          </a:xfrm>
          <a:custGeom>
            <a:avLst/>
            <a:gdLst/>
            <a:ahLst/>
            <a:cxnLst/>
            <a:rect l="l" t="t" r="r" b="b"/>
            <a:pathLst>
              <a:path w="8721023" h="10287000">
                <a:moveTo>
                  <a:pt x="0" y="0"/>
                </a:moveTo>
                <a:lnTo>
                  <a:pt x="8721023" y="0"/>
                </a:lnTo>
                <a:lnTo>
                  <a:pt x="8721023" y="10287000"/>
                </a:lnTo>
                <a:lnTo>
                  <a:pt x="0" y="10287000"/>
                </a:lnTo>
                <a:lnTo>
                  <a:pt x="0" y="0"/>
                </a:lnTo>
                <a:close/>
              </a:path>
            </a:pathLst>
          </a:custGeom>
          <a:blipFill>
            <a:blip r:embed="rId3"/>
            <a:stretch>
              <a:fillRect t="-13582" b="-13582"/>
            </a:stretch>
          </a:blipFill>
        </p:spPr>
        <p:txBody>
          <a:bodyPr/>
          <a:lstStyle/>
          <a:p>
            <a:endParaRPr lang="en-US" dirty="0"/>
          </a:p>
        </p:txBody>
      </p:sp>
      <p:sp>
        <p:nvSpPr>
          <p:cNvPr id="6" name="Rounded Rectangle 5">
            <a:extLst>
              <a:ext uri="{FF2B5EF4-FFF2-40B4-BE49-F238E27FC236}">
                <a16:creationId xmlns:a16="http://schemas.microsoft.com/office/drawing/2014/main" id="{DCEBA53F-BCDB-895B-4A70-49FC82209935}"/>
              </a:ext>
            </a:extLst>
          </p:cNvPr>
          <p:cNvSpPr/>
          <p:nvPr/>
        </p:nvSpPr>
        <p:spPr>
          <a:xfrm>
            <a:off x="1160111" y="336741"/>
            <a:ext cx="6400800" cy="1720850"/>
          </a:xfrm>
          <a:prstGeom prst="roundRect">
            <a:avLst/>
          </a:prstGeom>
          <a:solidFill>
            <a:schemeClr val="bg1"/>
          </a:solidFill>
          <a:ln>
            <a:noFill/>
          </a:ln>
          <a:effectLst>
            <a:softEdge rad="381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4"/>
          <p:cNvSpPr txBox="1"/>
          <p:nvPr/>
        </p:nvSpPr>
        <p:spPr>
          <a:xfrm>
            <a:off x="1043510" y="330582"/>
            <a:ext cx="6517401" cy="1588897"/>
          </a:xfrm>
          <a:prstGeom prst="rect">
            <a:avLst/>
          </a:prstGeom>
          <a:effectLst>
            <a:outerShdw blurRad="50800" dist="50800" dir="5400000" algn="ctr" rotWithShape="0">
              <a:srgbClr val="000000">
                <a:alpha val="0"/>
              </a:srgbClr>
            </a:outerShdw>
          </a:effectLst>
        </p:spPr>
        <p:txBody>
          <a:bodyPr wrap="square" lIns="0" tIns="0" rIns="0" bIns="0" rtlCol="0" anchor="t">
            <a:spAutoFit/>
          </a:bodyPr>
          <a:lstStyle/>
          <a:p>
            <a:pPr marL="0" lvl="0" indent="0">
              <a:lnSpc>
                <a:spcPts val="12999"/>
              </a:lnSpc>
            </a:pPr>
            <a:r>
              <a:rPr lang="en-US" sz="9999" spc="-299" dirty="0">
                <a:solidFill>
                  <a:srgbClr val="000000"/>
                </a:solidFill>
                <a:latin typeface="Telegraf Bold"/>
              </a:rPr>
              <a:t>Objectives</a:t>
            </a:r>
          </a:p>
        </p:txBody>
      </p:sp>
      <p:sp>
        <p:nvSpPr>
          <p:cNvPr id="5" name="Freeform 5"/>
          <p:cNvSpPr/>
          <p:nvPr/>
        </p:nvSpPr>
        <p:spPr>
          <a:xfrm>
            <a:off x="342108" y="8679389"/>
            <a:ext cx="3448098" cy="1270870"/>
          </a:xfrm>
          <a:custGeom>
            <a:avLst/>
            <a:gdLst/>
            <a:ahLst/>
            <a:cxnLst/>
            <a:rect l="l" t="t" r="r" b="b"/>
            <a:pathLst>
              <a:path w="3448098" h="1270870">
                <a:moveTo>
                  <a:pt x="0" y="0"/>
                </a:moveTo>
                <a:lnTo>
                  <a:pt x="3448098" y="0"/>
                </a:lnTo>
                <a:lnTo>
                  <a:pt x="3448098" y="1270871"/>
                </a:lnTo>
                <a:lnTo>
                  <a:pt x="0" y="1270871"/>
                </a:lnTo>
                <a:lnTo>
                  <a:pt x="0" y="0"/>
                </a:lnTo>
                <a:close/>
              </a:path>
            </a:pathLst>
          </a:custGeom>
          <a:blipFill>
            <a:blip r:embed="rId4"/>
            <a:stretch>
              <a:fillRect/>
            </a:stretch>
          </a:blipFill>
        </p:spPr>
        <p:txBody>
          <a:bodyPr/>
          <a:lstStyle/>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2607967" cy="10287000"/>
          </a:xfrm>
          <a:prstGeom prst="rect">
            <a:avLst/>
          </a:prstGeom>
          <a:solidFill>
            <a:srgbClr val="003B31"/>
          </a:solidFill>
        </p:spPr>
        <p:txBody>
          <a:bodyPr/>
          <a:lstStyle/>
          <a:p>
            <a:endParaRPr lang="en-US" dirty="0"/>
          </a:p>
        </p:txBody>
      </p:sp>
      <p:grpSp>
        <p:nvGrpSpPr>
          <p:cNvPr id="3" name="Group 3"/>
          <p:cNvGrpSpPr/>
          <p:nvPr/>
        </p:nvGrpSpPr>
        <p:grpSpPr>
          <a:xfrm>
            <a:off x="3780112" y="3565829"/>
            <a:ext cx="6613309" cy="4415166"/>
            <a:chOff x="0" y="1679764"/>
            <a:chExt cx="8817746" cy="5886888"/>
          </a:xfrm>
        </p:grpSpPr>
        <p:sp>
          <p:nvSpPr>
            <p:cNvPr id="4" name="TextBox 4"/>
            <p:cNvSpPr txBox="1"/>
            <p:nvPr/>
          </p:nvSpPr>
          <p:spPr>
            <a:xfrm>
              <a:off x="114023" y="1679764"/>
              <a:ext cx="8703723" cy="2028248"/>
            </a:xfrm>
            <a:prstGeom prst="rect">
              <a:avLst/>
            </a:prstGeom>
          </p:spPr>
          <p:txBody>
            <a:bodyPr lIns="0" tIns="0" rIns="0" bIns="0" rtlCol="0" anchor="t">
              <a:spAutoFit/>
            </a:bodyPr>
            <a:lstStyle/>
            <a:p>
              <a:pPr marL="0" lvl="0" indent="0">
                <a:lnSpc>
                  <a:spcPts val="12999"/>
                </a:lnSpc>
              </a:pPr>
              <a:r>
                <a:rPr lang="en-US" sz="8000" spc="-299" dirty="0">
                  <a:solidFill>
                    <a:srgbClr val="003B31"/>
                  </a:solidFill>
                  <a:latin typeface="Telegraf Bold"/>
                </a:rPr>
                <a:t>Think First</a:t>
              </a:r>
            </a:p>
          </p:txBody>
        </p:sp>
        <p:sp>
          <p:nvSpPr>
            <p:cNvPr id="5" name="TextBox 5"/>
            <p:cNvSpPr txBox="1"/>
            <p:nvPr/>
          </p:nvSpPr>
          <p:spPr>
            <a:xfrm>
              <a:off x="0" y="7009969"/>
              <a:ext cx="8703723" cy="556683"/>
            </a:xfrm>
            <a:prstGeom prst="rect">
              <a:avLst/>
            </a:prstGeom>
          </p:spPr>
          <p:txBody>
            <a:bodyPr lIns="0" tIns="0" rIns="0" bIns="0" rtlCol="0" anchor="t">
              <a:spAutoFit/>
            </a:bodyPr>
            <a:lstStyle/>
            <a:p>
              <a:pPr>
                <a:lnSpc>
                  <a:spcPts val="3500"/>
                </a:lnSpc>
                <a:spcBef>
                  <a:spcPct val="0"/>
                </a:spcBef>
              </a:pPr>
              <a:endParaRPr dirty="0"/>
            </a:p>
          </p:txBody>
        </p:sp>
      </p:grpSp>
      <p:grpSp>
        <p:nvGrpSpPr>
          <p:cNvPr id="6" name="Group 6"/>
          <p:cNvGrpSpPr/>
          <p:nvPr/>
        </p:nvGrpSpPr>
        <p:grpSpPr>
          <a:xfrm>
            <a:off x="11270958" y="1725004"/>
            <a:ext cx="760248" cy="763656"/>
            <a:chOff x="1813" y="0"/>
            <a:chExt cx="809173"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3B31"/>
            </a:solidFill>
          </p:spPr>
          <p:txBody>
            <a:bodyPr/>
            <a:lstStyle/>
            <a:p>
              <a:endParaRPr lang="en-US" dirty="0"/>
            </a:p>
          </p:txBody>
        </p:sp>
        <p:sp>
          <p:nvSpPr>
            <p:cNvPr id="8" name="TextBox 8"/>
            <p:cNvSpPr txBox="1"/>
            <p:nvPr/>
          </p:nvSpPr>
          <p:spPr>
            <a:xfrm>
              <a:off x="113827" y="47322"/>
              <a:ext cx="660401" cy="708025"/>
            </a:xfrm>
            <a:prstGeom prst="rect">
              <a:avLst/>
            </a:prstGeom>
          </p:spPr>
          <p:txBody>
            <a:bodyPr lIns="50800" tIns="50800" rIns="50800" bIns="50800" rtlCol="0" anchor="ctr"/>
            <a:lstStyle/>
            <a:p>
              <a:pPr algn="ctr">
                <a:lnSpc>
                  <a:spcPts val="3499"/>
                </a:lnSpc>
              </a:pPr>
              <a:r>
                <a:rPr lang="en-US" sz="2499" dirty="0">
                  <a:solidFill>
                    <a:srgbClr val="FFFFFF"/>
                  </a:solidFill>
                  <a:latin typeface="Roboto Bold"/>
                </a:rPr>
                <a:t>01</a:t>
              </a:r>
            </a:p>
          </p:txBody>
        </p:sp>
      </p:grpSp>
      <p:grpSp>
        <p:nvGrpSpPr>
          <p:cNvPr id="9" name="Group 9"/>
          <p:cNvGrpSpPr/>
          <p:nvPr/>
        </p:nvGrpSpPr>
        <p:grpSpPr>
          <a:xfrm>
            <a:off x="11270959" y="3277811"/>
            <a:ext cx="760248" cy="763656"/>
            <a:chOff x="-23839" y="-555781"/>
            <a:chExt cx="809173" cy="812800"/>
          </a:xfrm>
        </p:grpSpPr>
        <p:sp>
          <p:nvSpPr>
            <p:cNvPr id="10" name="Freeform 10"/>
            <p:cNvSpPr/>
            <p:nvPr/>
          </p:nvSpPr>
          <p:spPr>
            <a:xfrm>
              <a:off x="-23839" y="-555781"/>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3B31"/>
            </a:solidFill>
          </p:spPr>
          <p:txBody>
            <a:bodyPr/>
            <a:lstStyle/>
            <a:p>
              <a:endParaRPr lang="en-US" dirty="0"/>
            </a:p>
          </p:txBody>
        </p:sp>
        <p:sp>
          <p:nvSpPr>
            <p:cNvPr id="11" name="TextBox 11"/>
            <p:cNvSpPr txBox="1"/>
            <p:nvPr/>
          </p:nvSpPr>
          <p:spPr>
            <a:xfrm>
              <a:off x="76199" y="-535189"/>
              <a:ext cx="660401" cy="708025"/>
            </a:xfrm>
            <a:prstGeom prst="rect">
              <a:avLst/>
            </a:prstGeom>
          </p:spPr>
          <p:txBody>
            <a:bodyPr lIns="50800" tIns="50800" rIns="50800" bIns="50800" rtlCol="0" anchor="ctr"/>
            <a:lstStyle/>
            <a:p>
              <a:pPr algn="ctr">
                <a:lnSpc>
                  <a:spcPts val="3499"/>
                </a:lnSpc>
              </a:pPr>
              <a:r>
                <a:rPr lang="en-US" sz="2499" dirty="0">
                  <a:solidFill>
                    <a:srgbClr val="FFFFFF"/>
                  </a:solidFill>
                  <a:latin typeface="Roboto Bold"/>
                </a:rPr>
                <a:t>02</a:t>
              </a:r>
            </a:p>
          </p:txBody>
        </p:sp>
      </p:grpSp>
      <p:grpSp>
        <p:nvGrpSpPr>
          <p:cNvPr id="12" name="Group 12"/>
          <p:cNvGrpSpPr/>
          <p:nvPr/>
        </p:nvGrpSpPr>
        <p:grpSpPr>
          <a:xfrm>
            <a:off x="11347879" y="4680673"/>
            <a:ext cx="760248" cy="961862"/>
            <a:chOff x="38850" y="-538072"/>
            <a:chExt cx="809173" cy="1023761"/>
          </a:xfrm>
        </p:grpSpPr>
        <p:sp>
          <p:nvSpPr>
            <p:cNvPr id="13" name="Freeform 13"/>
            <p:cNvSpPr/>
            <p:nvPr/>
          </p:nvSpPr>
          <p:spPr>
            <a:xfrm>
              <a:off x="38850" y="-327111"/>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3B31"/>
            </a:solidFill>
          </p:spPr>
          <p:txBody>
            <a:bodyPr/>
            <a:lstStyle/>
            <a:p>
              <a:endParaRPr lang="en-US" dirty="0"/>
            </a:p>
          </p:txBody>
        </p:sp>
        <p:sp>
          <p:nvSpPr>
            <p:cNvPr id="14" name="TextBox 14"/>
            <p:cNvSpPr txBox="1"/>
            <p:nvPr/>
          </p:nvSpPr>
          <p:spPr>
            <a:xfrm>
              <a:off x="134805" y="-538072"/>
              <a:ext cx="660401" cy="708025"/>
            </a:xfrm>
            <a:prstGeom prst="rect">
              <a:avLst/>
            </a:prstGeom>
          </p:spPr>
          <p:txBody>
            <a:bodyPr lIns="50800" tIns="50800" rIns="50800" bIns="50800" rtlCol="0" anchor="ctr"/>
            <a:lstStyle/>
            <a:p>
              <a:pPr algn="ctr">
                <a:lnSpc>
                  <a:spcPts val="3499"/>
                </a:lnSpc>
              </a:pPr>
              <a:r>
                <a:rPr lang="en-US" sz="2499" dirty="0">
                  <a:solidFill>
                    <a:srgbClr val="FFFFFF"/>
                  </a:solidFill>
                  <a:latin typeface="Roboto Bold"/>
                </a:rPr>
                <a:t>	03</a:t>
              </a:r>
            </a:p>
          </p:txBody>
        </p:sp>
      </p:grpSp>
      <p:grpSp>
        <p:nvGrpSpPr>
          <p:cNvPr id="15" name="Group 15"/>
          <p:cNvGrpSpPr/>
          <p:nvPr/>
        </p:nvGrpSpPr>
        <p:grpSpPr>
          <a:xfrm>
            <a:off x="11355142" y="6549010"/>
            <a:ext cx="760248" cy="763656"/>
            <a:chOff x="1813" y="0"/>
            <a:chExt cx="809173"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3B31"/>
            </a:solidFill>
          </p:spPr>
          <p:txBody>
            <a:bodyPr/>
            <a:lstStyle/>
            <a:p>
              <a:endParaRPr lang="en-US" dirty="0"/>
            </a:p>
          </p:txBody>
        </p:sp>
        <p:sp>
          <p:nvSpPr>
            <p:cNvPr id="17" name="TextBox 17"/>
            <p:cNvSpPr txBox="1"/>
            <p:nvPr/>
          </p:nvSpPr>
          <p:spPr>
            <a:xfrm>
              <a:off x="77187" y="52387"/>
              <a:ext cx="660401" cy="708025"/>
            </a:xfrm>
            <a:prstGeom prst="rect">
              <a:avLst/>
            </a:prstGeom>
          </p:spPr>
          <p:txBody>
            <a:bodyPr lIns="50800" tIns="50800" rIns="50800" bIns="50800" rtlCol="0" anchor="ctr"/>
            <a:lstStyle/>
            <a:p>
              <a:pPr algn="ctr">
                <a:lnSpc>
                  <a:spcPts val="3499"/>
                </a:lnSpc>
              </a:pPr>
              <a:r>
                <a:rPr lang="en-US" sz="2499" dirty="0">
                  <a:solidFill>
                    <a:srgbClr val="FFFFFF"/>
                  </a:solidFill>
                  <a:latin typeface="Roboto Bold"/>
                </a:rPr>
                <a:t>04</a:t>
              </a:r>
            </a:p>
          </p:txBody>
        </p:sp>
      </p:grpSp>
      <p:sp>
        <p:nvSpPr>
          <p:cNvPr id="18" name="TextBox 18"/>
          <p:cNvSpPr txBox="1"/>
          <p:nvPr/>
        </p:nvSpPr>
        <p:spPr>
          <a:xfrm>
            <a:off x="12962070" y="1773865"/>
            <a:ext cx="2519305" cy="865622"/>
          </a:xfrm>
          <a:prstGeom prst="rect">
            <a:avLst/>
          </a:prstGeom>
        </p:spPr>
        <p:txBody>
          <a:bodyPr lIns="0" tIns="0" rIns="0" bIns="0" rtlCol="0" anchor="t">
            <a:spAutoFit/>
          </a:bodyPr>
          <a:lstStyle/>
          <a:p>
            <a:pPr>
              <a:lnSpc>
                <a:spcPts val="3500"/>
              </a:lnSpc>
              <a:spcBef>
                <a:spcPct val="0"/>
              </a:spcBef>
            </a:pPr>
            <a:r>
              <a:rPr lang="en-US" sz="2500" dirty="0">
                <a:solidFill>
                  <a:srgbClr val="000000"/>
                </a:solidFill>
                <a:latin typeface="Roboto"/>
              </a:rPr>
              <a:t>Logic beats emotion</a:t>
            </a:r>
          </a:p>
        </p:txBody>
      </p:sp>
      <p:sp>
        <p:nvSpPr>
          <p:cNvPr id="19" name="TextBox 19"/>
          <p:cNvSpPr txBox="1"/>
          <p:nvPr/>
        </p:nvSpPr>
        <p:spPr>
          <a:xfrm>
            <a:off x="12962070" y="3355354"/>
            <a:ext cx="2519305" cy="865622"/>
          </a:xfrm>
          <a:prstGeom prst="rect">
            <a:avLst/>
          </a:prstGeom>
        </p:spPr>
        <p:txBody>
          <a:bodyPr lIns="0" tIns="0" rIns="0" bIns="0" rtlCol="0" anchor="t">
            <a:spAutoFit/>
          </a:bodyPr>
          <a:lstStyle/>
          <a:p>
            <a:pPr>
              <a:lnSpc>
                <a:spcPts val="3500"/>
              </a:lnSpc>
              <a:spcBef>
                <a:spcPct val="0"/>
              </a:spcBef>
            </a:pPr>
            <a:r>
              <a:rPr lang="en-US" sz="2500" dirty="0">
                <a:solidFill>
                  <a:srgbClr val="000000"/>
                </a:solidFill>
                <a:latin typeface="Roboto"/>
              </a:rPr>
              <a:t>Additional costs matter</a:t>
            </a:r>
          </a:p>
        </p:txBody>
      </p:sp>
      <p:sp>
        <p:nvSpPr>
          <p:cNvPr id="20" name="TextBox 20"/>
          <p:cNvSpPr txBox="1"/>
          <p:nvPr/>
        </p:nvSpPr>
        <p:spPr>
          <a:xfrm>
            <a:off x="12962070" y="4992835"/>
            <a:ext cx="2519305" cy="416781"/>
          </a:xfrm>
          <a:prstGeom prst="rect">
            <a:avLst/>
          </a:prstGeom>
        </p:spPr>
        <p:txBody>
          <a:bodyPr lIns="0" tIns="0" rIns="0" bIns="0" rtlCol="0" anchor="t">
            <a:spAutoFit/>
          </a:bodyPr>
          <a:lstStyle/>
          <a:p>
            <a:pPr>
              <a:lnSpc>
                <a:spcPts val="3500"/>
              </a:lnSpc>
              <a:spcBef>
                <a:spcPct val="0"/>
              </a:spcBef>
            </a:pPr>
            <a:r>
              <a:rPr lang="en-US" sz="2500" dirty="0">
                <a:solidFill>
                  <a:srgbClr val="000000"/>
                </a:solidFill>
                <a:latin typeface="Roboto"/>
              </a:rPr>
              <a:t>Things change</a:t>
            </a:r>
          </a:p>
        </p:txBody>
      </p:sp>
      <p:sp>
        <p:nvSpPr>
          <p:cNvPr id="21" name="TextBox 21"/>
          <p:cNvSpPr txBox="1"/>
          <p:nvPr/>
        </p:nvSpPr>
        <p:spPr>
          <a:xfrm>
            <a:off x="12962070" y="6498027"/>
            <a:ext cx="2519305" cy="865622"/>
          </a:xfrm>
          <a:prstGeom prst="rect">
            <a:avLst/>
          </a:prstGeom>
        </p:spPr>
        <p:txBody>
          <a:bodyPr lIns="0" tIns="0" rIns="0" bIns="0" rtlCol="0" anchor="t">
            <a:spAutoFit/>
          </a:bodyPr>
          <a:lstStyle/>
          <a:p>
            <a:pPr>
              <a:lnSpc>
                <a:spcPts val="3500"/>
              </a:lnSpc>
              <a:spcBef>
                <a:spcPct val="0"/>
              </a:spcBef>
            </a:pPr>
            <a:r>
              <a:rPr lang="en-US" sz="2500" dirty="0">
                <a:solidFill>
                  <a:srgbClr val="000000"/>
                </a:solidFill>
                <a:latin typeface="Roboto"/>
              </a:rPr>
              <a:t>Shopping around is smart</a:t>
            </a:r>
          </a:p>
        </p:txBody>
      </p:sp>
      <p:sp>
        <p:nvSpPr>
          <p:cNvPr id="22" name="AutoShape 22"/>
          <p:cNvSpPr/>
          <p:nvPr/>
        </p:nvSpPr>
        <p:spPr>
          <a:xfrm>
            <a:off x="11244386" y="2919539"/>
            <a:ext cx="1018049" cy="9525"/>
          </a:xfrm>
          <a:prstGeom prst="line">
            <a:avLst/>
          </a:prstGeom>
          <a:ln w="9525" cap="flat">
            <a:solidFill>
              <a:srgbClr val="000000"/>
            </a:solidFill>
            <a:prstDash val="solid"/>
            <a:headEnd type="none" w="sm" len="sm"/>
            <a:tailEnd type="none" w="sm" len="sm"/>
          </a:ln>
        </p:spPr>
        <p:txBody>
          <a:bodyPr/>
          <a:lstStyle/>
          <a:p>
            <a:endParaRPr lang="en-US" dirty="0"/>
          </a:p>
        </p:txBody>
      </p:sp>
      <p:sp>
        <p:nvSpPr>
          <p:cNvPr id="23" name="AutoShape 23"/>
          <p:cNvSpPr/>
          <p:nvPr/>
        </p:nvSpPr>
        <p:spPr>
          <a:xfrm>
            <a:off x="11244386" y="4491735"/>
            <a:ext cx="1015439" cy="9525"/>
          </a:xfrm>
          <a:prstGeom prst="line">
            <a:avLst/>
          </a:prstGeom>
          <a:ln w="9525" cap="flat">
            <a:solidFill>
              <a:srgbClr val="000000"/>
            </a:solidFill>
            <a:prstDash val="solid"/>
            <a:headEnd type="none" w="sm" len="sm"/>
            <a:tailEnd type="none" w="sm" len="sm"/>
          </a:ln>
        </p:spPr>
        <p:txBody>
          <a:bodyPr/>
          <a:lstStyle/>
          <a:p>
            <a:endParaRPr lang="en-US" dirty="0"/>
          </a:p>
        </p:txBody>
      </p:sp>
      <p:sp>
        <p:nvSpPr>
          <p:cNvPr id="24" name="AutoShape 24"/>
          <p:cNvSpPr/>
          <p:nvPr/>
        </p:nvSpPr>
        <p:spPr>
          <a:xfrm>
            <a:off x="11217662" y="6136192"/>
            <a:ext cx="1020683" cy="9525"/>
          </a:xfrm>
          <a:prstGeom prst="line">
            <a:avLst/>
          </a:prstGeom>
          <a:ln w="9525" cap="flat">
            <a:solidFill>
              <a:srgbClr val="000000"/>
            </a:solidFill>
            <a:prstDash val="solid"/>
            <a:headEnd type="none" w="sm" len="sm"/>
            <a:tailEnd type="none" w="sm" len="sm"/>
          </a:ln>
        </p:spPr>
        <p:txBody>
          <a:bodyPr/>
          <a:lstStyle/>
          <a:p>
            <a:endParaRPr lang="en-US" dirty="0"/>
          </a:p>
        </p:txBody>
      </p:sp>
      <p:sp>
        <p:nvSpPr>
          <p:cNvPr id="25" name="AutoShape 25"/>
          <p:cNvSpPr/>
          <p:nvPr/>
        </p:nvSpPr>
        <p:spPr>
          <a:xfrm>
            <a:off x="11244644" y="7762714"/>
            <a:ext cx="1063642" cy="9525"/>
          </a:xfrm>
          <a:prstGeom prst="line">
            <a:avLst/>
          </a:prstGeom>
          <a:ln w="9525" cap="flat">
            <a:solidFill>
              <a:srgbClr val="000000"/>
            </a:solidFill>
            <a:prstDash val="solid"/>
            <a:headEnd type="none" w="sm" len="sm"/>
            <a:tailEnd type="none" w="sm" len="sm"/>
          </a:ln>
        </p:spPr>
        <p:txBody>
          <a:bodyPr/>
          <a:lstStyle/>
          <a:p>
            <a:endParaRPr lang="en-US" dirty="0"/>
          </a:p>
        </p:txBody>
      </p:sp>
      <p:sp>
        <p:nvSpPr>
          <p:cNvPr id="26" name="Freeform 26"/>
          <p:cNvSpPr/>
          <p:nvPr/>
        </p:nvSpPr>
        <p:spPr>
          <a:xfrm>
            <a:off x="3081467" y="8343900"/>
            <a:ext cx="4316614" cy="1590981"/>
          </a:xfrm>
          <a:custGeom>
            <a:avLst/>
            <a:gdLst/>
            <a:ahLst/>
            <a:cxnLst/>
            <a:rect l="l" t="t" r="r" b="b"/>
            <a:pathLst>
              <a:path w="4316614" h="1590981">
                <a:moveTo>
                  <a:pt x="0" y="0"/>
                </a:moveTo>
                <a:lnTo>
                  <a:pt x="4316614" y="0"/>
                </a:lnTo>
                <a:lnTo>
                  <a:pt x="4316614" y="1590981"/>
                </a:lnTo>
                <a:lnTo>
                  <a:pt x="0" y="1590981"/>
                </a:lnTo>
                <a:lnTo>
                  <a:pt x="0" y="0"/>
                </a:lnTo>
                <a:close/>
              </a:path>
            </a:pathLst>
          </a:custGeom>
          <a:blipFill>
            <a:blip r:embed="rId3"/>
            <a:stretch>
              <a:fillRect/>
            </a:stretch>
          </a:blipFill>
        </p:spPr>
        <p:txBody>
          <a:bodyPr/>
          <a:lstStyle/>
          <a:p>
            <a:endParaRPr lang="en-US" dirty="0"/>
          </a:p>
        </p:txBody>
      </p:sp>
      <p:grpSp>
        <p:nvGrpSpPr>
          <p:cNvPr id="27" name="Group 15">
            <a:extLst>
              <a:ext uri="{FF2B5EF4-FFF2-40B4-BE49-F238E27FC236}">
                <a16:creationId xmlns:a16="http://schemas.microsoft.com/office/drawing/2014/main" id="{F8409D97-98B2-2D1F-9314-C334B831BD0E}"/>
              </a:ext>
            </a:extLst>
          </p:cNvPr>
          <p:cNvGrpSpPr/>
          <p:nvPr/>
        </p:nvGrpSpPr>
        <p:grpSpPr>
          <a:xfrm>
            <a:off x="11389940" y="8051059"/>
            <a:ext cx="760248" cy="851975"/>
            <a:chOff x="1813" y="-52560"/>
            <a:chExt cx="809173" cy="906803"/>
          </a:xfrm>
        </p:grpSpPr>
        <p:sp>
          <p:nvSpPr>
            <p:cNvPr id="28" name="Freeform 16">
              <a:extLst>
                <a:ext uri="{FF2B5EF4-FFF2-40B4-BE49-F238E27FC236}">
                  <a16:creationId xmlns:a16="http://schemas.microsoft.com/office/drawing/2014/main" id="{661C9BE0-83CD-B2DC-9994-D3860C67C09B}"/>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3B31"/>
            </a:solidFill>
          </p:spPr>
          <p:txBody>
            <a:bodyPr/>
            <a:lstStyle/>
            <a:p>
              <a:endParaRPr lang="en-US" dirty="0"/>
            </a:p>
          </p:txBody>
        </p:sp>
        <p:sp>
          <p:nvSpPr>
            <p:cNvPr id="29" name="TextBox 17">
              <a:extLst>
                <a:ext uri="{FF2B5EF4-FFF2-40B4-BE49-F238E27FC236}">
                  <a16:creationId xmlns:a16="http://schemas.microsoft.com/office/drawing/2014/main" id="{274B20E7-03CE-6AF3-4949-B62539EF9E58}"/>
                </a:ext>
              </a:extLst>
            </p:cNvPr>
            <p:cNvSpPr txBox="1"/>
            <p:nvPr/>
          </p:nvSpPr>
          <p:spPr>
            <a:xfrm>
              <a:off x="74820" y="-52560"/>
              <a:ext cx="663157" cy="906803"/>
            </a:xfrm>
            <a:prstGeom prst="rect">
              <a:avLst/>
            </a:prstGeom>
          </p:spPr>
          <p:txBody>
            <a:bodyPr lIns="50800" tIns="50800" rIns="50800" bIns="50800" rtlCol="0" anchor="ctr"/>
            <a:lstStyle/>
            <a:p>
              <a:pPr algn="ctr">
                <a:lnSpc>
                  <a:spcPts val="3499"/>
                </a:lnSpc>
              </a:pPr>
              <a:r>
                <a:rPr lang="en-US" sz="2499" dirty="0">
                  <a:solidFill>
                    <a:srgbClr val="FFFFFF"/>
                  </a:solidFill>
                  <a:latin typeface="Roboto Bold"/>
                </a:rPr>
                <a:t>05</a:t>
              </a:r>
            </a:p>
          </p:txBody>
        </p:sp>
      </p:grpSp>
      <p:sp>
        <p:nvSpPr>
          <p:cNvPr id="34" name="TextBox 21">
            <a:extLst>
              <a:ext uri="{FF2B5EF4-FFF2-40B4-BE49-F238E27FC236}">
                <a16:creationId xmlns:a16="http://schemas.microsoft.com/office/drawing/2014/main" id="{9DCBC2F6-805E-6B2C-ECB6-DB3349DA9F11}"/>
              </a:ext>
            </a:extLst>
          </p:cNvPr>
          <p:cNvSpPr txBox="1"/>
          <p:nvPr/>
        </p:nvSpPr>
        <p:spPr>
          <a:xfrm>
            <a:off x="12962070" y="8135508"/>
            <a:ext cx="2519305" cy="416781"/>
          </a:xfrm>
          <a:prstGeom prst="rect">
            <a:avLst/>
          </a:prstGeom>
        </p:spPr>
        <p:txBody>
          <a:bodyPr lIns="0" tIns="0" rIns="0" bIns="0" rtlCol="0" anchor="t">
            <a:spAutoFit/>
          </a:bodyPr>
          <a:lstStyle/>
          <a:p>
            <a:pPr>
              <a:lnSpc>
                <a:spcPts val="3500"/>
              </a:lnSpc>
              <a:spcBef>
                <a:spcPct val="0"/>
              </a:spcBef>
            </a:pPr>
            <a:r>
              <a:rPr lang="en-US" sz="2500" dirty="0">
                <a:solidFill>
                  <a:srgbClr val="000000"/>
                </a:solidFill>
                <a:latin typeface="Roboto"/>
              </a:rPr>
              <a:t>Cash or credit?</a:t>
            </a:r>
          </a:p>
        </p:txBody>
      </p:sp>
    </p:spTree>
    <p:extLst>
      <p:ext uri="{BB962C8B-B14F-4D97-AF65-F5344CB8AC3E}">
        <p14:creationId xmlns:p14="http://schemas.microsoft.com/office/powerpoint/2010/main" val="791572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1495" b="4129"/>
          <a:stretch>
            <a:fillRect/>
          </a:stretch>
        </p:blipFill>
        <p:spPr>
          <a:xfrm>
            <a:off x="0" y="0"/>
            <a:ext cx="18288000" cy="10287000"/>
          </a:xfrm>
          <a:prstGeom prst="rect">
            <a:avLst/>
          </a:prstGeom>
        </p:spPr>
      </p:pic>
      <p:sp>
        <p:nvSpPr>
          <p:cNvPr id="4" name="Freeform 4"/>
          <p:cNvSpPr/>
          <p:nvPr/>
        </p:nvSpPr>
        <p:spPr>
          <a:xfrm>
            <a:off x="15668853" y="7677684"/>
            <a:ext cx="2238147" cy="2238147"/>
          </a:xfrm>
          <a:custGeom>
            <a:avLst/>
            <a:gdLst/>
            <a:ahLst/>
            <a:cxnLst/>
            <a:rect l="l" t="t" r="r" b="b"/>
            <a:pathLst>
              <a:path w="2238147" h="2238147">
                <a:moveTo>
                  <a:pt x="0" y="0"/>
                </a:moveTo>
                <a:lnTo>
                  <a:pt x="2238147" y="0"/>
                </a:lnTo>
                <a:lnTo>
                  <a:pt x="2238147" y="2238147"/>
                </a:lnTo>
                <a:lnTo>
                  <a:pt x="0" y="2238147"/>
                </a:lnTo>
                <a:lnTo>
                  <a:pt x="0" y="0"/>
                </a:lnTo>
                <a:close/>
              </a:path>
            </a:pathLst>
          </a:custGeom>
          <a:blipFill>
            <a:blip r:embed="rId4"/>
            <a:stretch>
              <a:fillRect/>
            </a:stretch>
          </a:blipFill>
          <a:effectLst>
            <a:outerShdw blurRad="228600" dist="38100" dir="3900000" sx="102000" sy="102000" algn="tl" rotWithShape="0">
              <a:prstClr val="black">
                <a:alpha val="50000"/>
              </a:prstClr>
            </a:outerShdw>
          </a:effectLst>
        </p:spPr>
        <p:txBody>
          <a:bodyPr/>
          <a:lstStyle/>
          <a:p>
            <a:endParaRPr lang="en-US" dirty="0"/>
          </a:p>
        </p:txBody>
      </p:sp>
      <p:sp>
        <p:nvSpPr>
          <p:cNvPr id="5" name="TextBox 5"/>
          <p:cNvSpPr txBox="1"/>
          <p:nvPr/>
        </p:nvSpPr>
        <p:spPr>
          <a:xfrm>
            <a:off x="2866345" y="498213"/>
            <a:ext cx="12555311" cy="771525"/>
          </a:xfrm>
          <a:prstGeom prst="rect">
            <a:avLst/>
          </a:prstGeom>
        </p:spPr>
        <p:txBody>
          <a:bodyPr lIns="0" tIns="0" rIns="0" bIns="0" rtlCol="0" anchor="t">
            <a:spAutoFit/>
          </a:bodyPr>
          <a:lstStyle/>
          <a:p>
            <a:pPr marL="0" lvl="0" indent="0" algn="ctr">
              <a:lnSpc>
                <a:spcPts val="6000"/>
              </a:lnSpc>
            </a:pPr>
            <a:r>
              <a:rPr lang="en-US" sz="5000" spc="100" dirty="0">
                <a:solidFill>
                  <a:srgbClr val="FFFFFF"/>
                </a:solidFill>
                <a:latin typeface="Roboto Bold"/>
              </a:rPr>
              <a:t>Do Your Research</a:t>
            </a:r>
          </a:p>
        </p:txBody>
      </p:sp>
      <p:pic>
        <p:nvPicPr>
          <p:cNvPr id="7" name="Picture 6">
            <a:extLst>
              <a:ext uri="{FF2B5EF4-FFF2-40B4-BE49-F238E27FC236}">
                <a16:creationId xmlns:a16="http://schemas.microsoft.com/office/drawing/2014/main" id="{29BD225F-ADEE-4418-5060-17BDE9587485}"/>
              </a:ext>
            </a:extLst>
          </p:cNvPr>
          <p:cNvPicPr>
            <a:picLocks noChangeAspect="1"/>
          </p:cNvPicPr>
          <p:nvPr/>
        </p:nvPicPr>
        <p:blipFill>
          <a:blip r:embed="rId5"/>
          <a:stretch>
            <a:fillRect/>
          </a:stretch>
        </p:blipFill>
        <p:spPr>
          <a:xfrm>
            <a:off x="5029200" y="1787001"/>
            <a:ext cx="8932998" cy="7861824"/>
          </a:xfrm>
          <a:prstGeom prst="rect">
            <a:avLst/>
          </a:prstGeom>
          <a:effectLst>
            <a:outerShdw blurRad="228600" dist="38100" dir="3900000" sx="102000" sy="102000" algn="ctr" rotWithShape="0">
              <a:srgbClr val="000000">
                <a:alpha val="50000"/>
              </a:srgbClr>
            </a:outerShdw>
          </a:effectLst>
        </p:spPr>
      </p:pic>
      <p:sp>
        <p:nvSpPr>
          <p:cNvPr id="3" name="Freeform 26">
            <a:extLst>
              <a:ext uri="{FF2B5EF4-FFF2-40B4-BE49-F238E27FC236}">
                <a16:creationId xmlns:a16="http://schemas.microsoft.com/office/drawing/2014/main" id="{BAF14758-636F-DF3E-3181-2F8E19C6BC31}"/>
              </a:ext>
            </a:extLst>
          </p:cNvPr>
          <p:cNvSpPr/>
          <p:nvPr/>
        </p:nvSpPr>
        <p:spPr>
          <a:xfrm>
            <a:off x="381000" y="8671049"/>
            <a:ext cx="3429000" cy="1263832"/>
          </a:xfrm>
          <a:custGeom>
            <a:avLst/>
            <a:gdLst/>
            <a:ahLst/>
            <a:cxnLst/>
            <a:rect l="l" t="t" r="r" b="b"/>
            <a:pathLst>
              <a:path w="4316614" h="1590981">
                <a:moveTo>
                  <a:pt x="0" y="0"/>
                </a:moveTo>
                <a:lnTo>
                  <a:pt x="4316614" y="0"/>
                </a:lnTo>
                <a:lnTo>
                  <a:pt x="4316614" y="1590981"/>
                </a:lnTo>
                <a:lnTo>
                  <a:pt x="0" y="1590981"/>
                </a:lnTo>
                <a:lnTo>
                  <a:pt x="0" y="0"/>
                </a:lnTo>
                <a:close/>
              </a:path>
            </a:pathLst>
          </a:custGeom>
          <a:blipFill>
            <a:blip r:embed="rId6"/>
            <a:stretch>
              <a:fillRect/>
            </a:stretch>
          </a:blipFill>
        </p:spPr>
        <p:txBody>
          <a:bodyPr/>
          <a:lstStyle/>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3279733" y="0"/>
            <a:ext cx="5008267" cy="10287000"/>
          </a:xfrm>
          <a:prstGeom prst="rect">
            <a:avLst/>
          </a:prstGeom>
          <a:solidFill>
            <a:srgbClr val="EDEDED"/>
          </a:solidFill>
        </p:spPr>
        <p:txBody>
          <a:bodyPr/>
          <a:lstStyle/>
          <a:p>
            <a:endParaRPr lang="en-US" dirty="0"/>
          </a:p>
        </p:txBody>
      </p:sp>
      <p:sp>
        <p:nvSpPr>
          <p:cNvPr id="5" name="TextBox 5"/>
          <p:cNvSpPr txBox="1"/>
          <p:nvPr/>
        </p:nvSpPr>
        <p:spPr>
          <a:xfrm>
            <a:off x="5486400" y="822139"/>
            <a:ext cx="10531329" cy="1112228"/>
          </a:xfrm>
          <a:prstGeom prst="rect">
            <a:avLst/>
          </a:prstGeom>
        </p:spPr>
        <p:txBody>
          <a:bodyPr lIns="0" tIns="0" rIns="0" bIns="0" rtlCol="0" anchor="t">
            <a:spAutoFit/>
          </a:bodyPr>
          <a:lstStyle/>
          <a:p>
            <a:pPr marL="0" lvl="0" indent="0">
              <a:lnSpc>
                <a:spcPts val="9099"/>
              </a:lnSpc>
            </a:pPr>
            <a:r>
              <a:rPr lang="en-US" sz="6999" spc="-209" dirty="0">
                <a:solidFill>
                  <a:srgbClr val="003B31"/>
                </a:solidFill>
                <a:latin typeface="Telegraf Bold"/>
              </a:rPr>
              <a:t>Military Shopping </a:t>
            </a:r>
          </a:p>
        </p:txBody>
      </p:sp>
      <p:pic>
        <p:nvPicPr>
          <p:cNvPr id="6" name="Picture 5">
            <a:extLst>
              <a:ext uri="{FF2B5EF4-FFF2-40B4-BE49-F238E27FC236}">
                <a16:creationId xmlns:a16="http://schemas.microsoft.com/office/drawing/2014/main" id="{7C0E3F3D-E5A8-0B0D-C02D-1AE1A5398B06}"/>
              </a:ext>
            </a:extLst>
          </p:cNvPr>
          <p:cNvPicPr>
            <a:picLocks noChangeAspect="1"/>
          </p:cNvPicPr>
          <p:nvPr/>
        </p:nvPicPr>
        <p:blipFill>
          <a:blip r:embed="rId3"/>
          <a:stretch>
            <a:fillRect/>
          </a:stretch>
        </p:blipFill>
        <p:spPr>
          <a:xfrm>
            <a:off x="1460735" y="2453467"/>
            <a:ext cx="7384142" cy="6905405"/>
          </a:xfrm>
          <a:prstGeom prst="rect">
            <a:avLst/>
          </a:prstGeom>
          <a:effectLst>
            <a:outerShdw blurRad="228600" dist="38100" dir="3900000" sx="102000" sy="102000" algn="ctr" rotWithShape="0">
              <a:srgbClr val="000000">
                <a:alpha val="49933"/>
              </a:srgbClr>
            </a:outerShdw>
          </a:effectLst>
        </p:spPr>
      </p:pic>
      <p:pic>
        <p:nvPicPr>
          <p:cNvPr id="7" name="Picture 6">
            <a:extLst>
              <a:ext uri="{FF2B5EF4-FFF2-40B4-BE49-F238E27FC236}">
                <a16:creationId xmlns:a16="http://schemas.microsoft.com/office/drawing/2014/main" id="{25E2F821-41DB-7205-7649-AC8FF58491E7}"/>
              </a:ext>
            </a:extLst>
          </p:cNvPr>
          <p:cNvPicPr>
            <a:picLocks noChangeAspect="1"/>
          </p:cNvPicPr>
          <p:nvPr/>
        </p:nvPicPr>
        <p:blipFill>
          <a:blip r:embed="rId4"/>
          <a:stretch>
            <a:fillRect/>
          </a:stretch>
        </p:blipFill>
        <p:spPr>
          <a:xfrm>
            <a:off x="9443125" y="2453467"/>
            <a:ext cx="8070642" cy="6905405"/>
          </a:xfrm>
          <a:prstGeom prst="rect">
            <a:avLst/>
          </a:prstGeom>
          <a:effectLst>
            <a:outerShdw blurRad="228600" dist="38100" dir="3900000" sx="102000" sy="102000" algn="ctr" rotWithShape="0">
              <a:srgbClr val="000000">
                <a:alpha val="49933"/>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AutoShape 2"/>
          <p:cNvSpPr/>
          <p:nvPr/>
        </p:nvSpPr>
        <p:spPr>
          <a:xfrm>
            <a:off x="0" y="0"/>
            <a:ext cx="6100380" cy="10287000"/>
          </a:xfrm>
          <a:prstGeom prst="rect">
            <a:avLst/>
          </a:prstGeom>
          <a:solidFill>
            <a:srgbClr val="FFFFFF"/>
          </a:solidFill>
        </p:spPr>
        <p:txBody>
          <a:bodyPr/>
          <a:lstStyle/>
          <a:p>
            <a:endParaRPr lang="en-US" dirty="0"/>
          </a:p>
        </p:txBody>
      </p:sp>
      <p:sp>
        <p:nvSpPr>
          <p:cNvPr id="3" name="TextBox 3"/>
          <p:cNvSpPr txBox="1"/>
          <p:nvPr/>
        </p:nvSpPr>
        <p:spPr>
          <a:xfrm>
            <a:off x="514350" y="3420400"/>
            <a:ext cx="5071680" cy="3446200"/>
          </a:xfrm>
          <a:prstGeom prst="rect">
            <a:avLst/>
          </a:prstGeom>
        </p:spPr>
        <p:txBody>
          <a:bodyPr lIns="0" tIns="0" rIns="0" bIns="0" rtlCol="0" anchor="t">
            <a:spAutoFit/>
          </a:bodyPr>
          <a:lstStyle/>
          <a:p>
            <a:pPr marL="0" lvl="0" indent="0" algn="ctr">
              <a:lnSpc>
                <a:spcPts val="9099"/>
              </a:lnSpc>
            </a:pPr>
            <a:r>
              <a:rPr lang="en-US" sz="6999" spc="-209" dirty="0">
                <a:solidFill>
                  <a:srgbClr val="003B31"/>
                </a:solidFill>
                <a:latin typeface="Telegraf Bold"/>
              </a:rPr>
              <a:t>Tips for Internet Shopping</a:t>
            </a:r>
          </a:p>
        </p:txBody>
      </p:sp>
      <p:graphicFrame>
        <p:nvGraphicFramePr>
          <p:cNvPr id="4" name="Table 4"/>
          <p:cNvGraphicFramePr>
            <a:graphicFrameLocks noGrp="1"/>
          </p:cNvGraphicFramePr>
          <p:nvPr>
            <p:extLst>
              <p:ext uri="{D42A27DB-BD31-4B8C-83A1-F6EECF244321}">
                <p14:modId xmlns:p14="http://schemas.microsoft.com/office/powerpoint/2010/main" val="2472276170"/>
              </p:ext>
            </p:extLst>
          </p:nvPr>
        </p:nvGraphicFramePr>
        <p:xfrm>
          <a:off x="7236030" y="1562100"/>
          <a:ext cx="9903183" cy="8001000"/>
        </p:xfrm>
        <a:graphic>
          <a:graphicData uri="http://schemas.openxmlformats.org/drawingml/2006/table">
            <a:tbl>
              <a:tblPr/>
              <a:tblGrid>
                <a:gridCol w="4754124">
                  <a:extLst>
                    <a:ext uri="{9D8B030D-6E8A-4147-A177-3AD203B41FA5}">
                      <a16:colId xmlns:a16="http://schemas.microsoft.com/office/drawing/2014/main" val="20000"/>
                    </a:ext>
                  </a:extLst>
                </a:gridCol>
                <a:gridCol w="502570">
                  <a:extLst>
                    <a:ext uri="{9D8B030D-6E8A-4147-A177-3AD203B41FA5}">
                      <a16:colId xmlns:a16="http://schemas.microsoft.com/office/drawing/2014/main" val="20001"/>
                    </a:ext>
                  </a:extLst>
                </a:gridCol>
                <a:gridCol w="4646489">
                  <a:extLst>
                    <a:ext uri="{9D8B030D-6E8A-4147-A177-3AD203B41FA5}">
                      <a16:colId xmlns:a16="http://schemas.microsoft.com/office/drawing/2014/main" val="20002"/>
                    </a:ext>
                  </a:extLst>
                </a:gridCol>
              </a:tblGrid>
              <a:tr h="1679439">
                <a:tc>
                  <a:txBody>
                    <a:bodyPr/>
                    <a:lstStyle/>
                    <a:p>
                      <a:pPr algn="l">
                        <a:lnSpc>
                          <a:spcPts val="2800"/>
                        </a:lnSpc>
                        <a:defRPr/>
                      </a:pPr>
                      <a:r>
                        <a:rPr lang="en-US" sz="2800" spc="-60" dirty="0">
                          <a:solidFill>
                            <a:srgbClr val="000000"/>
                          </a:solidFill>
                          <a:latin typeface="Roboto Bold"/>
                        </a:rPr>
                        <a:t>Use familiar websites</a:t>
                      </a:r>
                      <a:endParaRPr lang="en-US" sz="28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l">
                        <a:lnSpc>
                          <a:spcPts val="2800"/>
                        </a:lnSpc>
                        <a:defRPr/>
                      </a:pPr>
                      <a:endParaRPr lang="en-US" sz="11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l">
                        <a:lnSpc>
                          <a:spcPts val="2800"/>
                        </a:lnSpc>
                        <a:defRPr/>
                      </a:pPr>
                      <a:r>
                        <a:rPr lang="en-US" sz="2800" spc="-60" dirty="0">
                          <a:solidFill>
                            <a:schemeClr val="tx1"/>
                          </a:solidFill>
                          <a:latin typeface="Roboto Bold"/>
                        </a:rPr>
                        <a:t>Look for the lock</a:t>
                      </a:r>
                      <a:endParaRPr lang="en-US" sz="2800" dirty="0">
                        <a:solidFill>
                          <a:schemeClr val="tx1"/>
                        </a:solidFill>
                      </a:endParaRP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09500">
                <a:tc>
                  <a:txBody>
                    <a:bodyPr/>
                    <a:lstStyle/>
                    <a:p>
                      <a:pPr algn="l">
                        <a:lnSpc>
                          <a:spcPts val="2799"/>
                        </a:lnSpc>
                        <a:defRPr/>
                      </a:pPr>
                      <a:r>
                        <a:rPr lang="en-US" sz="2800" dirty="0">
                          <a:solidFill>
                            <a:srgbClr val="000000"/>
                          </a:solidFill>
                          <a:latin typeface="Roboto Bold"/>
                        </a:rPr>
                        <a:t>Don’t Tell All</a:t>
                      </a:r>
                      <a:endParaRPr lang="en-US" sz="28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239"/>
                        </a:lnSpc>
                        <a:defRPr/>
                      </a:pPr>
                      <a:endParaRPr lang="en-US" sz="11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l">
                        <a:lnSpc>
                          <a:spcPts val="2799"/>
                        </a:lnSpc>
                        <a:defRPr/>
                      </a:pPr>
                      <a:r>
                        <a:rPr lang="en-US" sz="2800" dirty="0">
                          <a:solidFill>
                            <a:srgbClr val="000000"/>
                          </a:solidFill>
                          <a:latin typeface="Roboto Bold"/>
                        </a:rPr>
                        <a:t>Use your smartphone</a:t>
                      </a:r>
                      <a:endParaRPr lang="en-US" sz="28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90101">
                <a:tc>
                  <a:txBody>
                    <a:bodyPr/>
                    <a:lstStyle/>
                    <a:p>
                      <a:pPr algn="l">
                        <a:lnSpc>
                          <a:spcPts val="2800"/>
                        </a:lnSpc>
                        <a:defRPr/>
                      </a:pPr>
                      <a:r>
                        <a:rPr lang="en-US" sz="2800" spc="-60" dirty="0">
                          <a:solidFill>
                            <a:srgbClr val="000000"/>
                          </a:solidFill>
                          <a:latin typeface="Roboto Bold"/>
                        </a:rPr>
                        <a:t>Check your bank statements</a:t>
                      </a:r>
                      <a:endParaRPr lang="en-US" sz="28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l">
                        <a:lnSpc>
                          <a:spcPts val="2800"/>
                        </a:lnSpc>
                        <a:defRPr/>
                      </a:pPr>
                      <a:endParaRPr lang="en-US" sz="11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l">
                        <a:lnSpc>
                          <a:spcPts val="2800"/>
                        </a:lnSpc>
                        <a:defRPr/>
                      </a:pPr>
                      <a:r>
                        <a:rPr lang="en-US" sz="2800" dirty="0">
                          <a:solidFill>
                            <a:srgbClr val="000000"/>
                          </a:solidFill>
                          <a:latin typeface="Roboto Bold"/>
                        </a:rPr>
                        <a:t>Protect your PC</a:t>
                      </a:r>
                      <a:endParaRPr lang="en-US" sz="28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411352">
                <a:tc>
                  <a:txBody>
                    <a:bodyPr/>
                    <a:lstStyle/>
                    <a:p>
                      <a:pPr algn="l">
                        <a:lnSpc>
                          <a:spcPts val="2799"/>
                        </a:lnSpc>
                        <a:defRPr/>
                      </a:pPr>
                      <a:r>
                        <a:rPr lang="en-US" sz="2800" dirty="0">
                          <a:solidFill>
                            <a:srgbClr val="000000"/>
                          </a:solidFill>
                          <a:latin typeface="Roboto Bold"/>
                        </a:rPr>
                        <a:t>Use strong passwords</a:t>
                      </a:r>
                      <a:endParaRPr lang="en-US" sz="28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239"/>
                        </a:lnSpc>
                        <a:defRPr/>
                      </a:pPr>
                      <a:endParaRPr lang="en-US" sz="11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l">
                        <a:lnSpc>
                          <a:spcPts val="2799"/>
                        </a:lnSpc>
                        <a:defRPr/>
                      </a:pPr>
                      <a:r>
                        <a:rPr lang="en-US" sz="2800" dirty="0">
                          <a:solidFill>
                            <a:srgbClr val="000000"/>
                          </a:solidFill>
                          <a:latin typeface="Roboto Bold"/>
                        </a:rPr>
                        <a:t>Privatize your Wi-fi</a:t>
                      </a:r>
                      <a:endParaRPr lang="en-US" sz="28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35936">
                <a:tc>
                  <a:txBody>
                    <a:bodyPr/>
                    <a:lstStyle/>
                    <a:p>
                      <a:pPr algn="l">
                        <a:lnSpc>
                          <a:spcPts val="2800"/>
                        </a:lnSpc>
                        <a:defRPr/>
                      </a:pPr>
                      <a:r>
                        <a:rPr lang="en-US" sz="2800" b="0" dirty="0">
                          <a:solidFill>
                            <a:srgbClr val="000000"/>
                          </a:solidFill>
                          <a:latin typeface="Roboto Bold"/>
                        </a:rPr>
                        <a:t>Never shop on a public computer</a:t>
                      </a:r>
                      <a:endParaRPr lang="en-US" sz="2800" b="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l">
                        <a:lnSpc>
                          <a:spcPts val="2800"/>
                        </a:lnSpc>
                        <a:defRPr/>
                      </a:pPr>
                      <a:endParaRPr lang="en-US" sz="11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ts val="2800"/>
                        </a:lnSpc>
                        <a:spcBef>
                          <a:spcPts val="0"/>
                        </a:spcBef>
                        <a:spcAft>
                          <a:spcPts val="0"/>
                        </a:spcAft>
                        <a:buClrTx/>
                        <a:buSzTx/>
                        <a:buFontTx/>
                        <a:buNone/>
                        <a:tabLst/>
                        <a:defRPr/>
                      </a:pPr>
                      <a:r>
                        <a:rPr lang="en-US" sz="2800" dirty="0">
                          <a:solidFill>
                            <a:srgbClr val="000000"/>
                          </a:solidFill>
                          <a:latin typeface="Roboto Bold" panose="02000000000000000000" charset="0"/>
                          <a:ea typeface="Roboto Bold" panose="02000000000000000000" charset="0"/>
                        </a:rPr>
                        <a:t>Don’t buy gift cards on eBay or other sites</a:t>
                      </a:r>
                      <a:endParaRPr lang="en-US" sz="2800" dirty="0">
                        <a:latin typeface="Roboto Bold" panose="02000000000000000000" charset="0"/>
                        <a:ea typeface="Roboto Bold" panose="02000000000000000000" charset="0"/>
                      </a:endParaRPr>
                    </a:p>
                    <a:p>
                      <a:pPr algn="l">
                        <a:lnSpc>
                          <a:spcPts val="2800"/>
                        </a:lnSpc>
                        <a:defRPr/>
                      </a:pPr>
                      <a:endParaRPr lang="en-US" sz="11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74672">
                <a:tc>
                  <a:txBody>
                    <a:bodyPr/>
                    <a:lstStyle/>
                    <a:p>
                      <a:pPr algn="l">
                        <a:lnSpc>
                          <a:spcPts val="2800"/>
                        </a:lnSpc>
                        <a:defRPr/>
                      </a:pPr>
                      <a:endParaRPr lang="en-US" sz="28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l">
                        <a:lnSpc>
                          <a:spcPts val="2240"/>
                        </a:lnSpc>
                        <a:defRPr/>
                      </a:pPr>
                      <a:endParaRPr lang="en-US" sz="11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l">
                        <a:lnSpc>
                          <a:spcPts val="2239"/>
                        </a:lnSpc>
                        <a:defRPr/>
                      </a:pPr>
                      <a:endParaRPr lang="en-US" sz="11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 name="Freeform 5"/>
          <p:cNvSpPr/>
          <p:nvPr/>
        </p:nvSpPr>
        <p:spPr>
          <a:xfrm>
            <a:off x="784426" y="7892908"/>
            <a:ext cx="4531528" cy="1670192"/>
          </a:xfrm>
          <a:custGeom>
            <a:avLst/>
            <a:gdLst/>
            <a:ahLst/>
            <a:cxnLst/>
            <a:rect l="l" t="t" r="r" b="b"/>
            <a:pathLst>
              <a:path w="4531528" h="1670192">
                <a:moveTo>
                  <a:pt x="0" y="0"/>
                </a:moveTo>
                <a:lnTo>
                  <a:pt x="4531528" y="0"/>
                </a:lnTo>
                <a:lnTo>
                  <a:pt x="4531528" y="1670192"/>
                </a:lnTo>
                <a:lnTo>
                  <a:pt x="0" y="1670192"/>
                </a:lnTo>
                <a:lnTo>
                  <a:pt x="0" y="0"/>
                </a:lnTo>
                <a:close/>
              </a:path>
            </a:pathLst>
          </a:custGeom>
          <a:blipFill>
            <a:blip r:embed="rId3"/>
            <a:stretch>
              <a:fillRect/>
            </a:stretch>
          </a:blipFill>
        </p:spPr>
        <p:txBody>
          <a:bodyPr/>
          <a:lstStyle/>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3B31"/>
        </a:solidFill>
        <a:effectLst/>
      </p:bgPr>
    </p:bg>
    <p:spTree>
      <p:nvGrpSpPr>
        <p:cNvPr id="1" name=""/>
        <p:cNvGrpSpPr/>
        <p:nvPr/>
      </p:nvGrpSpPr>
      <p:grpSpPr>
        <a:xfrm>
          <a:off x="0" y="0"/>
          <a:ext cx="0" cy="0"/>
          <a:chOff x="0" y="0"/>
          <a:chExt cx="0" cy="0"/>
        </a:xfrm>
      </p:grpSpPr>
      <p:sp>
        <p:nvSpPr>
          <p:cNvPr id="3" name="TextBox 3"/>
          <p:cNvSpPr txBox="1"/>
          <p:nvPr/>
        </p:nvSpPr>
        <p:spPr>
          <a:xfrm>
            <a:off x="2957997" y="825035"/>
            <a:ext cx="12372006" cy="1112228"/>
          </a:xfrm>
          <a:prstGeom prst="rect">
            <a:avLst/>
          </a:prstGeom>
        </p:spPr>
        <p:txBody>
          <a:bodyPr lIns="0" tIns="0" rIns="0" bIns="0" rtlCol="0" anchor="t">
            <a:spAutoFit/>
          </a:bodyPr>
          <a:lstStyle/>
          <a:p>
            <a:pPr marL="0" lvl="0" indent="0" algn="ctr">
              <a:lnSpc>
                <a:spcPts val="9099"/>
              </a:lnSpc>
            </a:pPr>
            <a:r>
              <a:rPr lang="en-US" sz="6999" spc="-209" dirty="0">
                <a:solidFill>
                  <a:srgbClr val="FFFFFF"/>
                </a:solidFill>
                <a:latin typeface="Telegraf Bold"/>
              </a:rPr>
              <a:t>Legal Protections</a:t>
            </a:r>
          </a:p>
        </p:txBody>
      </p:sp>
      <p:sp>
        <p:nvSpPr>
          <p:cNvPr id="5" name="Text Placeholder 3">
            <a:extLst>
              <a:ext uri="{FF2B5EF4-FFF2-40B4-BE49-F238E27FC236}">
                <a16:creationId xmlns:a16="http://schemas.microsoft.com/office/drawing/2014/main" id="{28EC416C-3033-E7DB-3CE1-FA16D6DD4EE1}"/>
              </a:ext>
            </a:extLst>
          </p:cNvPr>
          <p:cNvSpPr txBox="1">
            <a:spLocks/>
          </p:cNvSpPr>
          <p:nvPr/>
        </p:nvSpPr>
        <p:spPr>
          <a:xfrm>
            <a:off x="2057400" y="2864913"/>
            <a:ext cx="4191000" cy="1828800"/>
          </a:xfrm>
          <a:prstGeom prst="rect">
            <a:avLst/>
          </a:prstGeom>
          <a:solidFill>
            <a:srgbClr val="3D6750"/>
          </a:solidFill>
          <a:effectLst>
            <a:outerShdw blurRad="228600" dist="38100" dir="3900000" sx="102000" sy="102000" algn="ctr" rotWithShape="0">
              <a:srgbClr val="000000">
                <a:alpha val="49851"/>
              </a:srgbClr>
            </a:outerShdw>
          </a:effectLst>
        </p:spPr>
        <p:txBody>
          <a:bodyPr vert="horz" lIns="91440" tIns="45720" rIns="91440" bIns="45720" rtlCol="0" anchor="ctr" anchorCtr="0">
            <a:normAutofit/>
          </a:bodyPr>
          <a:lstStyle>
            <a:lvl1pPr marL="0" indent="0" algn="l" defTabSz="914400" rtl="0" eaLnBrk="1" latinLnBrk="0" hangingPunct="1">
              <a:spcBef>
                <a:spcPct val="20000"/>
              </a:spcBef>
              <a:buFontTx/>
              <a:buNone/>
              <a:defRPr sz="2000" b="1" kern="120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en-US" sz="3200" dirty="0">
                <a:latin typeface="Roboto Bold" panose="02000000000000000000" charset="0"/>
                <a:ea typeface="Roboto Bold" panose="02000000000000000000" charset="0"/>
              </a:rPr>
              <a:t>Canceling a Contract</a:t>
            </a:r>
          </a:p>
        </p:txBody>
      </p:sp>
      <p:sp>
        <p:nvSpPr>
          <p:cNvPr id="6" name="Text Placeholder 3">
            <a:extLst>
              <a:ext uri="{FF2B5EF4-FFF2-40B4-BE49-F238E27FC236}">
                <a16:creationId xmlns:a16="http://schemas.microsoft.com/office/drawing/2014/main" id="{7698DACC-8B8A-BE4B-5514-BBEC222AC9B1}"/>
              </a:ext>
            </a:extLst>
          </p:cNvPr>
          <p:cNvSpPr txBox="1">
            <a:spLocks/>
          </p:cNvSpPr>
          <p:nvPr/>
        </p:nvSpPr>
        <p:spPr>
          <a:xfrm>
            <a:off x="6838490" y="2859626"/>
            <a:ext cx="4419600" cy="1828800"/>
          </a:xfrm>
          <a:prstGeom prst="rect">
            <a:avLst/>
          </a:prstGeom>
          <a:solidFill>
            <a:srgbClr val="977B3C"/>
          </a:solidFill>
          <a:effectLst>
            <a:outerShdw blurRad="228600" dist="38100" dir="3900000" sx="102000" sy="102000" algn="ctr" rotWithShape="0">
              <a:srgbClr val="000000">
                <a:alpha val="49851"/>
              </a:srgbClr>
            </a:outerShdw>
          </a:effectLst>
        </p:spPr>
        <p:txBody>
          <a:bodyPr vert="horz" lIns="91440" tIns="45720" rIns="91440" bIns="45720" rtlCol="0" anchor="ctr" anchorCtr="0">
            <a:normAutofit/>
          </a:bodyPr>
          <a:lstStyle>
            <a:lvl1pPr marL="0" marR="0" indent="0" algn="l" defTabSz="914400" rtl="0" eaLnBrk="1" fontAlgn="auto" latinLnBrk="0" hangingPunct="1">
              <a:lnSpc>
                <a:spcPct val="100000"/>
              </a:lnSpc>
              <a:spcBef>
                <a:spcPct val="20000"/>
              </a:spcBef>
              <a:spcAft>
                <a:spcPts val="0"/>
              </a:spcAft>
              <a:buClrTx/>
              <a:buSzTx/>
              <a:buFontTx/>
              <a:buNone/>
              <a:tabLst/>
              <a:defRPr sz="2000" b="1"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Tx/>
              <a:buNone/>
              <a:defRPr sz="12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spcBef>
                <a:spcPct val="20000"/>
              </a:spcBef>
              <a:buFontTx/>
              <a:buNone/>
              <a:defRPr sz="1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spcBef>
                <a:spcPct val="20000"/>
              </a:spcBef>
              <a:buFontTx/>
              <a:buNone/>
              <a:defRPr sz="9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FontTx/>
              <a:buNone/>
              <a:defRPr sz="9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algn="ctr"/>
            <a:r>
              <a:rPr lang="en-US" sz="3200" dirty="0">
                <a:latin typeface="Roboto Bold" panose="02000000000000000000" charset="0"/>
                <a:ea typeface="Roboto Bold" panose="02000000000000000000" charset="0"/>
              </a:rPr>
              <a:t>Cooling-Off Period</a:t>
            </a:r>
          </a:p>
        </p:txBody>
      </p:sp>
      <p:sp>
        <p:nvSpPr>
          <p:cNvPr id="7" name="Text Placeholder 3">
            <a:extLst>
              <a:ext uri="{FF2B5EF4-FFF2-40B4-BE49-F238E27FC236}">
                <a16:creationId xmlns:a16="http://schemas.microsoft.com/office/drawing/2014/main" id="{1AFFA75B-4569-E632-F639-B0EC17003A4B}"/>
              </a:ext>
            </a:extLst>
          </p:cNvPr>
          <p:cNvSpPr txBox="1">
            <a:spLocks/>
          </p:cNvSpPr>
          <p:nvPr/>
        </p:nvSpPr>
        <p:spPr>
          <a:xfrm>
            <a:off x="11811000" y="2859626"/>
            <a:ext cx="4419600" cy="1828800"/>
          </a:xfrm>
          <a:prstGeom prst="rect">
            <a:avLst/>
          </a:prstGeom>
          <a:solidFill>
            <a:srgbClr val="21372B"/>
          </a:solidFill>
          <a:effectLst>
            <a:outerShdw blurRad="228600" dist="38100" dir="3900000" sx="102000" sy="102000" algn="ctr" rotWithShape="0">
              <a:srgbClr val="000000">
                <a:alpha val="49851"/>
              </a:srgbClr>
            </a:outerShdw>
          </a:effectLst>
        </p:spPr>
        <p:txBody>
          <a:bodyPr vert="horz" lIns="91440" tIns="45720" rIns="91440" bIns="45720" rtlCol="0" anchor="ctr" anchorCtr="0">
            <a:normAutofit/>
          </a:bodyPr>
          <a:lstStyle>
            <a:lvl1pPr marL="0" marR="0" indent="0" algn="l" defTabSz="914400" rtl="0" eaLnBrk="1" fontAlgn="auto" latinLnBrk="0" hangingPunct="1">
              <a:lnSpc>
                <a:spcPct val="100000"/>
              </a:lnSpc>
              <a:spcBef>
                <a:spcPct val="20000"/>
              </a:spcBef>
              <a:spcAft>
                <a:spcPts val="0"/>
              </a:spcAft>
              <a:buClrTx/>
              <a:buSzTx/>
              <a:buFontTx/>
              <a:buNone/>
              <a:tabLst/>
              <a:defRPr sz="2000" b="1"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Tx/>
              <a:buNone/>
              <a:defRPr sz="12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spcBef>
                <a:spcPct val="20000"/>
              </a:spcBef>
              <a:buFontTx/>
              <a:buNone/>
              <a:defRPr sz="1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spcBef>
                <a:spcPct val="20000"/>
              </a:spcBef>
              <a:buFontTx/>
              <a:buNone/>
              <a:defRPr sz="9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FontTx/>
              <a:buNone/>
              <a:defRPr sz="9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algn="ctr"/>
            <a:r>
              <a:rPr lang="en-US" sz="3200" dirty="0">
                <a:latin typeface="Roboto Bold" panose="02000000000000000000" charset="0"/>
                <a:ea typeface="Roboto Bold" panose="02000000000000000000" charset="0"/>
              </a:rPr>
              <a:t>Federal and State Laws</a:t>
            </a:r>
          </a:p>
        </p:txBody>
      </p:sp>
      <p:sp>
        <p:nvSpPr>
          <p:cNvPr id="8" name="Text Placeholder 3">
            <a:extLst>
              <a:ext uri="{FF2B5EF4-FFF2-40B4-BE49-F238E27FC236}">
                <a16:creationId xmlns:a16="http://schemas.microsoft.com/office/drawing/2014/main" id="{726E8DAD-375B-73C1-A4D1-3290211A9AC3}"/>
              </a:ext>
            </a:extLst>
          </p:cNvPr>
          <p:cNvSpPr txBox="1">
            <a:spLocks/>
          </p:cNvSpPr>
          <p:nvPr/>
        </p:nvSpPr>
        <p:spPr>
          <a:xfrm>
            <a:off x="2057400" y="4991208"/>
            <a:ext cx="4191000" cy="4267200"/>
          </a:xfrm>
          <a:prstGeom prst="rect">
            <a:avLst/>
          </a:prstGeom>
          <a:solidFill>
            <a:schemeClr val="bg1">
              <a:lumMod val="95000"/>
              <a:alpha val="61000"/>
            </a:schemeClr>
          </a:solidFill>
          <a:effectLst>
            <a:outerShdw blurRad="228600" dist="38100" dir="3900000" sx="102000" sy="102000" algn="ctr" rotWithShape="0">
              <a:srgbClr val="000000">
                <a:alpha val="49851"/>
              </a:srgbClr>
            </a:outerShdw>
          </a:effectLst>
        </p:spPr>
        <p:txBody>
          <a:bodyPr vert="horz" lIns="91440" tIns="182880" rIns="91440" bIns="45720" rtlCol="0" anchor="t" anchorCtr="1">
            <a:normAutofit/>
          </a:bodyPr>
          <a:lstStyle>
            <a:lvl1pPr marL="0" marR="0" indent="0" algn="l" defTabSz="914400" rtl="0" eaLnBrk="1" fontAlgn="auto" latinLnBrk="0" hangingPunct="1">
              <a:lnSpc>
                <a:spcPct val="100000"/>
              </a:lnSpc>
              <a:spcBef>
                <a:spcPct val="20000"/>
              </a:spcBef>
              <a:spcAft>
                <a:spcPts val="0"/>
              </a:spcAft>
              <a:buClrTx/>
              <a:buSzTx/>
              <a:buFontTx/>
              <a:buNone/>
              <a:tabLst/>
              <a:defRPr sz="2000" b="1"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Tx/>
              <a:buNone/>
              <a:defRPr sz="12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spcBef>
                <a:spcPct val="20000"/>
              </a:spcBef>
              <a:buFontTx/>
              <a:buNone/>
              <a:defRPr sz="1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spcBef>
                <a:spcPct val="20000"/>
              </a:spcBef>
              <a:buFontTx/>
              <a:buNone/>
              <a:defRPr sz="9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FontTx/>
              <a:buNone/>
              <a:defRPr sz="9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marL="285750" lvl="0" indent="-285750">
              <a:lnSpc>
                <a:spcPct val="150000"/>
              </a:lnSpc>
              <a:buFont typeface="Arial" panose="020B0604020202020204" pitchFamily="34" charset="0"/>
              <a:buChar char="•"/>
            </a:pPr>
            <a:r>
              <a:rPr lang="en-US" sz="3200" dirty="0">
                <a:solidFill>
                  <a:schemeClr val="tx1"/>
                </a:solidFill>
                <a:latin typeface="Roboto Bold" panose="02000000000000000000" charset="0"/>
                <a:ea typeface="Roboto Bold" panose="02000000000000000000" charset="0"/>
              </a:rPr>
              <a:t>Cancel in writing</a:t>
            </a:r>
          </a:p>
          <a:p>
            <a:pPr marL="285750" lvl="0" indent="-285750">
              <a:buFont typeface="Arial" panose="020B0604020202020204" pitchFamily="34" charset="0"/>
              <a:buChar char="•"/>
            </a:pPr>
            <a:r>
              <a:rPr lang="en-US" sz="3200" dirty="0">
                <a:solidFill>
                  <a:schemeClr val="tx1"/>
                </a:solidFill>
                <a:latin typeface="Roboto Bold" panose="02000000000000000000" charset="0"/>
                <a:ea typeface="Roboto Bold" panose="02000000000000000000" charset="0"/>
              </a:rPr>
              <a:t>Keep copies of letters</a:t>
            </a:r>
          </a:p>
          <a:p>
            <a:pPr marL="285750" lvl="0" indent="-285750">
              <a:lnSpc>
                <a:spcPct val="150000"/>
              </a:lnSpc>
              <a:buFont typeface="Arial" panose="020B0604020202020204" pitchFamily="34" charset="0"/>
              <a:buChar char="•"/>
            </a:pPr>
            <a:r>
              <a:rPr lang="en-US" sz="3200" dirty="0">
                <a:solidFill>
                  <a:schemeClr val="tx1"/>
                </a:solidFill>
                <a:latin typeface="Roboto Bold" panose="02000000000000000000" charset="0"/>
                <a:ea typeface="Roboto Bold" panose="02000000000000000000" charset="0"/>
              </a:rPr>
              <a:t>Use certified mail</a:t>
            </a:r>
          </a:p>
          <a:p>
            <a:pPr marL="285750" lvl="0" indent="-285750">
              <a:lnSpc>
                <a:spcPct val="150000"/>
              </a:lnSpc>
              <a:buFont typeface="Arial" panose="020B0604020202020204" pitchFamily="34" charset="0"/>
              <a:buChar char="•"/>
            </a:pPr>
            <a:r>
              <a:rPr lang="en-US" sz="3200" dirty="0">
                <a:solidFill>
                  <a:schemeClr val="tx1"/>
                </a:solidFill>
                <a:latin typeface="Roboto Bold" panose="02000000000000000000" charset="0"/>
                <a:ea typeface="Roboto Bold" panose="02000000000000000000" charset="0"/>
              </a:rPr>
              <a:t>Keep receipts</a:t>
            </a:r>
          </a:p>
        </p:txBody>
      </p:sp>
      <p:sp>
        <p:nvSpPr>
          <p:cNvPr id="9" name="Text Placeholder 3">
            <a:extLst>
              <a:ext uri="{FF2B5EF4-FFF2-40B4-BE49-F238E27FC236}">
                <a16:creationId xmlns:a16="http://schemas.microsoft.com/office/drawing/2014/main" id="{A86206B3-63BE-FCE2-6AA0-D6028B4EB81C}"/>
              </a:ext>
            </a:extLst>
          </p:cNvPr>
          <p:cNvSpPr txBox="1">
            <a:spLocks/>
          </p:cNvSpPr>
          <p:nvPr/>
        </p:nvSpPr>
        <p:spPr>
          <a:xfrm>
            <a:off x="6875671" y="4991208"/>
            <a:ext cx="4345237" cy="4267200"/>
          </a:xfrm>
          <a:prstGeom prst="rect">
            <a:avLst/>
          </a:prstGeom>
          <a:solidFill>
            <a:schemeClr val="bg1">
              <a:lumMod val="95000"/>
              <a:alpha val="61000"/>
            </a:schemeClr>
          </a:solidFill>
          <a:effectLst>
            <a:outerShdw blurRad="228600" dist="38100" dir="3900000" sx="102000" sy="102000" algn="ctr" rotWithShape="0">
              <a:srgbClr val="000000">
                <a:alpha val="49851"/>
              </a:srgbClr>
            </a:outerShdw>
          </a:effectLst>
        </p:spPr>
        <p:txBody>
          <a:bodyPr vert="horz" lIns="91440" tIns="182880" rIns="91440" bIns="45720" rtlCol="0" anchor="t" anchorCtr="1">
            <a:normAutofit/>
          </a:bodyPr>
          <a:lstStyle>
            <a:lvl1pPr marL="0" marR="0" indent="0" algn="l" defTabSz="914400" rtl="0" eaLnBrk="1" fontAlgn="auto" latinLnBrk="0" hangingPunct="1">
              <a:lnSpc>
                <a:spcPct val="100000"/>
              </a:lnSpc>
              <a:spcBef>
                <a:spcPct val="20000"/>
              </a:spcBef>
              <a:spcAft>
                <a:spcPts val="0"/>
              </a:spcAft>
              <a:buClrTx/>
              <a:buSzTx/>
              <a:buFontTx/>
              <a:buNone/>
              <a:tabLst/>
              <a:defRPr sz="2000" b="1"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Tx/>
              <a:buNone/>
              <a:defRPr sz="12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spcBef>
                <a:spcPct val="20000"/>
              </a:spcBef>
              <a:buFontTx/>
              <a:buNone/>
              <a:defRPr sz="1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spcBef>
                <a:spcPct val="20000"/>
              </a:spcBef>
              <a:buFontTx/>
              <a:buNone/>
              <a:defRPr sz="9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FontTx/>
              <a:buNone/>
              <a:defRPr sz="9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marL="285750" lvl="0" indent="-285750">
              <a:buFont typeface="Arial" panose="020B0604020202020204" pitchFamily="34" charset="0"/>
              <a:buChar char="•"/>
            </a:pPr>
            <a:r>
              <a:rPr lang="en-US" sz="3200" dirty="0">
                <a:solidFill>
                  <a:schemeClr val="tx1"/>
                </a:solidFill>
                <a:latin typeface="Roboto Bold" panose="02000000000000000000" charset="0"/>
                <a:ea typeface="Roboto Bold" panose="02000000000000000000" charset="0"/>
              </a:rPr>
              <a:t>Up to three days on certain purchases</a:t>
            </a:r>
          </a:p>
        </p:txBody>
      </p:sp>
      <p:sp>
        <p:nvSpPr>
          <p:cNvPr id="10" name="Text Placeholder 3">
            <a:extLst>
              <a:ext uri="{FF2B5EF4-FFF2-40B4-BE49-F238E27FC236}">
                <a16:creationId xmlns:a16="http://schemas.microsoft.com/office/drawing/2014/main" id="{A624DBE2-A34C-E0A8-3C6C-2B7CFE1B3F73}"/>
              </a:ext>
            </a:extLst>
          </p:cNvPr>
          <p:cNvSpPr txBox="1">
            <a:spLocks/>
          </p:cNvSpPr>
          <p:nvPr/>
        </p:nvSpPr>
        <p:spPr>
          <a:xfrm>
            <a:off x="11848181" y="4991208"/>
            <a:ext cx="4345237" cy="4267200"/>
          </a:xfrm>
          <a:prstGeom prst="rect">
            <a:avLst/>
          </a:prstGeom>
          <a:solidFill>
            <a:schemeClr val="bg1">
              <a:lumMod val="95000"/>
              <a:alpha val="61000"/>
            </a:schemeClr>
          </a:solidFill>
          <a:effectLst>
            <a:outerShdw blurRad="228600" dist="38100" dir="3900000" sx="102000" sy="102000" algn="ctr" rotWithShape="0">
              <a:srgbClr val="000000">
                <a:alpha val="49851"/>
              </a:srgbClr>
            </a:outerShdw>
          </a:effectLst>
        </p:spPr>
        <p:txBody>
          <a:bodyPr vert="horz" lIns="91440" tIns="182880" rIns="91440" bIns="45720" rtlCol="0" anchor="t" anchorCtr="1">
            <a:normAutofit/>
          </a:bodyPr>
          <a:lstStyle>
            <a:lvl1pPr marL="0" marR="0" indent="0" algn="l" defTabSz="914400" rtl="0" eaLnBrk="1" fontAlgn="auto" latinLnBrk="0" hangingPunct="1">
              <a:lnSpc>
                <a:spcPct val="100000"/>
              </a:lnSpc>
              <a:spcBef>
                <a:spcPct val="20000"/>
              </a:spcBef>
              <a:spcAft>
                <a:spcPts val="0"/>
              </a:spcAft>
              <a:buClrTx/>
              <a:buSzTx/>
              <a:buFontTx/>
              <a:buNone/>
              <a:tabLst/>
              <a:defRPr sz="2000" b="1"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Tx/>
              <a:buNone/>
              <a:defRPr sz="12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spcBef>
                <a:spcPct val="20000"/>
              </a:spcBef>
              <a:buFontTx/>
              <a:buNone/>
              <a:defRPr sz="1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spcBef>
                <a:spcPct val="20000"/>
              </a:spcBef>
              <a:buFontTx/>
              <a:buNone/>
              <a:defRPr sz="9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FontTx/>
              <a:buNone/>
              <a:defRPr sz="9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marL="285750" lvl="0" indent="-285750">
              <a:buFont typeface="Arial" panose="020B0604020202020204" pitchFamily="34" charset="0"/>
              <a:buChar char="•"/>
            </a:pPr>
            <a:r>
              <a:rPr lang="en-US" sz="3200" dirty="0">
                <a:solidFill>
                  <a:schemeClr val="tx1"/>
                </a:solidFill>
                <a:latin typeface="Roboto Bold" panose="02000000000000000000" charset="0"/>
                <a:ea typeface="Roboto Bold" panose="02000000000000000000" charset="0"/>
              </a:rPr>
              <a:t>Servicemembers Civil Relief Act (SCRA)</a:t>
            </a:r>
          </a:p>
          <a:p>
            <a:pPr marL="285750" lvl="0" indent="-285750">
              <a:buFont typeface="Arial" panose="020B0604020202020204" pitchFamily="34" charset="0"/>
              <a:buChar char="•"/>
            </a:pPr>
            <a:r>
              <a:rPr lang="en-US" sz="3200" dirty="0">
                <a:solidFill>
                  <a:schemeClr val="tx1"/>
                </a:solidFill>
                <a:latin typeface="Roboto Bold" panose="02000000000000000000" charset="0"/>
                <a:ea typeface="Roboto Bold" panose="02000000000000000000" charset="0"/>
              </a:rPr>
              <a:t>Military Lending Act</a:t>
            </a:r>
          </a:p>
          <a:p>
            <a:pPr marL="285750" lvl="0" indent="-285750">
              <a:buFont typeface="Arial" panose="020B0604020202020204" pitchFamily="34" charset="0"/>
              <a:buChar char="•"/>
            </a:pPr>
            <a:r>
              <a:rPr lang="en-US" sz="3200" dirty="0">
                <a:solidFill>
                  <a:schemeClr val="tx1"/>
                </a:solidFill>
                <a:latin typeface="Roboto Bold" panose="02000000000000000000" charset="0"/>
                <a:ea typeface="Roboto Bold" panose="02000000000000000000" charset="0"/>
              </a:rPr>
              <a:t>Lemon laws          </a:t>
            </a:r>
          </a:p>
          <a:p>
            <a:pPr marL="285750" lvl="0" indent="-285750">
              <a:buFont typeface="Arial" panose="020B0604020202020204" pitchFamily="34" charset="0"/>
              <a:buChar char="•"/>
            </a:pPr>
            <a:r>
              <a:rPr lang="en-US" sz="3200" dirty="0">
                <a:solidFill>
                  <a:schemeClr val="tx1"/>
                </a:solidFill>
                <a:latin typeface="Roboto Bold" panose="02000000000000000000" charset="0"/>
                <a:ea typeface="Roboto Bold" panose="02000000000000000000" charset="0"/>
              </a:rPr>
              <a:t>Auto repair laws</a:t>
            </a:r>
          </a:p>
          <a:p>
            <a:pPr marL="285750" lvl="0" indent="-285750">
              <a:buFont typeface="Arial" panose="020B0604020202020204" pitchFamily="34" charset="0"/>
              <a:buChar char="•"/>
            </a:pPr>
            <a:r>
              <a:rPr lang="en-US" sz="3200" dirty="0">
                <a:solidFill>
                  <a:schemeClr val="tx1"/>
                </a:solidFill>
                <a:latin typeface="Roboto Bold" panose="02000000000000000000" charset="0"/>
                <a:ea typeface="Roboto Bold" panose="02000000000000000000" charset="0"/>
              </a:rPr>
              <a:t>Usury laws</a:t>
            </a:r>
          </a:p>
        </p:txBody>
      </p:sp>
      <p:sp>
        <p:nvSpPr>
          <p:cNvPr id="2" name="Freeform 4">
            <a:extLst>
              <a:ext uri="{FF2B5EF4-FFF2-40B4-BE49-F238E27FC236}">
                <a16:creationId xmlns:a16="http://schemas.microsoft.com/office/drawing/2014/main" id="{94BDCE1A-757C-9397-845F-B6E0093D77DA}"/>
              </a:ext>
            </a:extLst>
          </p:cNvPr>
          <p:cNvSpPr/>
          <p:nvPr/>
        </p:nvSpPr>
        <p:spPr>
          <a:xfrm>
            <a:off x="15668853" y="262076"/>
            <a:ext cx="2238147" cy="2238147"/>
          </a:xfrm>
          <a:custGeom>
            <a:avLst/>
            <a:gdLst/>
            <a:ahLst/>
            <a:cxnLst/>
            <a:rect l="l" t="t" r="r" b="b"/>
            <a:pathLst>
              <a:path w="2238147" h="2238147">
                <a:moveTo>
                  <a:pt x="0" y="0"/>
                </a:moveTo>
                <a:lnTo>
                  <a:pt x="2238147" y="0"/>
                </a:lnTo>
                <a:lnTo>
                  <a:pt x="2238147" y="2238147"/>
                </a:lnTo>
                <a:lnTo>
                  <a:pt x="0" y="2238147"/>
                </a:lnTo>
                <a:lnTo>
                  <a:pt x="0" y="0"/>
                </a:lnTo>
                <a:close/>
              </a:path>
            </a:pathLst>
          </a:custGeom>
          <a:blipFill>
            <a:blip r:embed="rId3"/>
            <a:stretch>
              <a:fillRect/>
            </a:stretch>
          </a:blipFill>
          <a:effectLst>
            <a:outerShdw blurRad="228600" dist="38100" dir="3900000" sx="102000" sy="102000" algn="tl" rotWithShape="0">
              <a:prstClr val="black">
                <a:alpha val="50000"/>
              </a:prstClr>
            </a:outerShdw>
          </a:effectLst>
        </p:spPr>
        <p:txBody>
          <a:bodyPr/>
          <a:lstStyle/>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lated image">
            <a:extLst>
              <a:ext uri="{FF2B5EF4-FFF2-40B4-BE49-F238E27FC236}">
                <a16:creationId xmlns:a16="http://schemas.microsoft.com/office/drawing/2014/main" id="{4155F856-2DA2-5CDF-D023-66E812E057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1" y="58666"/>
            <a:ext cx="18299673" cy="1029356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3"/>
          <p:cNvGrpSpPr/>
          <p:nvPr/>
        </p:nvGrpSpPr>
        <p:grpSpPr>
          <a:xfrm>
            <a:off x="-25401" y="-53923"/>
            <a:ext cx="11278011" cy="1590981"/>
            <a:chOff x="-6690" y="-7169"/>
            <a:chExt cx="2334872" cy="1049725"/>
          </a:xfrm>
          <a:effectLst>
            <a:outerShdw blurRad="228600" dist="38100" dir="3900000" sx="102000" sy="102000" algn="ctr" rotWithShape="0">
              <a:srgbClr val="000000">
                <a:alpha val="50116"/>
              </a:srgbClr>
            </a:outerShdw>
          </a:effectLst>
        </p:grpSpPr>
        <p:sp>
          <p:nvSpPr>
            <p:cNvPr id="4" name="Freeform 4"/>
            <p:cNvSpPr/>
            <p:nvPr/>
          </p:nvSpPr>
          <p:spPr>
            <a:xfrm>
              <a:off x="-6690" y="-7169"/>
              <a:ext cx="2106223" cy="1049725"/>
            </a:xfrm>
            <a:custGeom>
              <a:avLst/>
              <a:gdLst/>
              <a:ahLst/>
              <a:cxnLst/>
              <a:rect l="l" t="t" r="r" b="b"/>
              <a:pathLst>
                <a:path w="2106223" h="1049725">
                  <a:moveTo>
                    <a:pt x="0" y="0"/>
                  </a:moveTo>
                  <a:lnTo>
                    <a:pt x="2106223" y="0"/>
                  </a:lnTo>
                  <a:lnTo>
                    <a:pt x="2106223" y="1049725"/>
                  </a:lnTo>
                  <a:lnTo>
                    <a:pt x="0" y="1049725"/>
                  </a:lnTo>
                  <a:close/>
                </a:path>
              </a:pathLst>
            </a:custGeom>
            <a:solidFill>
              <a:srgbClr val="003B31"/>
            </a:solidFill>
          </p:spPr>
          <p:txBody>
            <a:bodyPr/>
            <a:lstStyle/>
            <a:p>
              <a:endParaRPr lang="en-US" dirty="0"/>
            </a:p>
          </p:txBody>
        </p:sp>
        <p:sp>
          <p:nvSpPr>
            <p:cNvPr id="5" name="TextBox 5"/>
            <p:cNvSpPr txBox="1"/>
            <p:nvPr/>
          </p:nvSpPr>
          <p:spPr>
            <a:xfrm>
              <a:off x="361407" y="86077"/>
              <a:ext cx="1966775" cy="675378"/>
            </a:xfrm>
            <a:prstGeom prst="rect">
              <a:avLst/>
            </a:prstGeom>
          </p:spPr>
          <p:txBody>
            <a:bodyPr lIns="254000" tIns="254000" rIns="254000" bIns="254000" rtlCol="0" anchor="ctr"/>
            <a:lstStyle/>
            <a:p>
              <a:pPr>
                <a:lnSpc>
                  <a:spcPts val="10800"/>
                </a:lnSpc>
              </a:pPr>
              <a:r>
                <a:rPr lang="en-US" sz="6600" dirty="0">
                  <a:solidFill>
                    <a:srgbClr val="FFFFFF"/>
                  </a:solidFill>
                  <a:latin typeface="Telegraf Bold"/>
                </a:rPr>
                <a:t>Identity Theft</a:t>
              </a:r>
            </a:p>
          </p:txBody>
        </p:sp>
      </p:grpSp>
      <p:sp>
        <p:nvSpPr>
          <p:cNvPr id="2" name="Freeform 4">
            <a:extLst>
              <a:ext uri="{FF2B5EF4-FFF2-40B4-BE49-F238E27FC236}">
                <a16:creationId xmlns:a16="http://schemas.microsoft.com/office/drawing/2014/main" id="{01834816-C763-78CE-1703-29A326FDD35C}"/>
              </a:ext>
            </a:extLst>
          </p:cNvPr>
          <p:cNvSpPr/>
          <p:nvPr/>
        </p:nvSpPr>
        <p:spPr>
          <a:xfrm>
            <a:off x="16078200" y="8087031"/>
            <a:ext cx="1828800" cy="1828800"/>
          </a:xfrm>
          <a:custGeom>
            <a:avLst/>
            <a:gdLst/>
            <a:ahLst/>
            <a:cxnLst/>
            <a:rect l="l" t="t" r="r" b="b"/>
            <a:pathLst>
              <a:path w="2238147" h="2238147">
                <a:moveTo>
                  <a:pt x="0" y="0"/>
                </a:moveTo>
                <a:lnTo>
                  <a:pt x="2238147" y="0"/>
                </a:lnTo>
                <a:lnTo>
                  <a:pt x="2238147" y="2238147"/>
                </a:lnTo>
                <a:lnTo>
                  <a:pt x="0" y="2238147"/>
                </a:lnTo>
                <a:lnTo>
                  <a:pt x="0" y="0"/>
                </a:lnTo>
                <a:close/>
              </a:path>
            </a:pathLst>
          </a:custGeom>
          <a:blipFill>
            <a:blip r:embed="rId4"/>
            <a:stretch>
              <a:fillRect/>
            </a:stretch>
          </a:blipFill>
          <a:effectLst>
            <a:outerShdw blurRad="228600" dist="38100" dir="3900000" sx="102000" sy="102000" algn="tl" rotWithShape="0">
              <a:prstClr val="black">
                <a:alpha val="50000"/>
              </a:prstClr>
            </a:outerShdw>
          </a:effectLst>
        </p:spPr>
        <p:txBody>
          <a:bodyPr/>
          <a:lstStyle/>
          <a:p>
            <a:endParaRPr lang="en-US" dirty="0"/>
          </a:p>
        </p:txBody>
      </p:sp>
      <p:sp>
        <p:nvSpPr>
          <p:cNvPr id="6" name="Freeform 26">
            <a:extLst>
              <a:ext uri="{FF2B5EF4-FFF2-40B4-BE49-F238E27FC236}">
                <a16:creationId xmlns:a16="http://schemas.microsoft.com/office/drawing/2014/main" id="{44A4546E-E22A-F526-B3CC-61206E4A3F8A}"/>
              </a:ext>
            </a:extLst>
          </p:cNvPr>
          <p:cNvSpPr/>
          <p:nvPr/>
        </p:nvSpPr>
        <p:spPr>
          <a:xfrm>
            <a:off x="381000" y="8671049"/>
            <a:ext cx="3429000" cy="1263832"/>
          </a:xfrm>
          <a:custGeom>
            <a:avLst/>
            <a:gdLst/>
            <a:ahLst/>
            <a:cxnLst/>
            <a:rect l="l" t="t" r="r" b="b"/>
            <a:pathLst>
              <a:path w="4316614" h="1590981">
                <a:moveTo>
                  <a:pt x="0" y="0"/>
                </a:moveTo>
                <a:lnTo>
                  <a:pt x="4316614" y="0"/>
                </a:lnTo>
                <a:lnTo>
                  <a:pt x="4316614" y="1590981"/>
                </a:lnTo>
                <a:lnTo>
                  <a:pt x="0" y="1590981"/>
                </a:lnTo>
                <a:lnTo>
                  <a:pt x="0" y="0"/>
                </a:lnTo>
                <a:close/>
              </a:path>
            </a:pathLst>
          </a:custGeom>
          <a:blipFill>
            <a:blip r:embed="rId5"/>
            <a:stretch>
              <a:fillRect/>
            </a:stretch>
          </a:blipFill>
        </p:spPr>
        <p:txBody>
          <a:bodyPr/>
          <a:lstStyle/>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3B31"/>
        </a:solidFill>
        <a:effectLst/>
      </p:bgPr>
    </p:bg>
    <p:spTree>
      <p:nvGrpSpPr>
        <p:cNvPr id="1" name=""/>
        <p:cNvGrpSpPr/>
        <p:nvPr/>
      </p:nvGrpSpPr>
      <p:grpSpPr>
        <a:xfrm>
          <a:off x="0" y="0"/>
          <a:ext cx="0" cy="0"/>
          <a:chOff x="0" y="0"/>
          <a:chExt cx="0" cy="0"/>
        </a:xfrm>
      </p:grpSpPr>
      <p:sp>
        <p:nvSpPr>
          <p:cNvPr id="2" name="Freeform 2"/>
          <p:cNvSpPr/>
          <p:nvPr/>
        </p:nvSpPr>
        <p:spPr>
          <a:xfrm>
            <a:off x="4070891" y="2148273"/>
            <a:ext cx="10146218" cy="7247710"/>
          </a:xfrm>
          <a:custGeom>
            <a:avLst/>
            <a:gdLst/>
            <a:ahLst/>
            <a:cxnLst/>
            <a:rect l="l" t="t" r="r" b="b"/>
            <a:pathLst>
              <a:path w="8709032" h="6314048">
                <a:moveTo>
                  <a:pt x="0" y="0"/>
                </a:moveTo>
                <a:lnTo>
                  <a:pt x="8709032" y="0"/>
                </a:lnTo>
                <a:lnTo>
                  <a:pt x="8709032" y="6314048"/>
                </a:lnTo>
                <a:lnTo>
                  <a:pt x="0" y="6314048"/>
                </a:lnTo>
                <a:lnTo>
                  <a:pt x="0" y="0"/>
                </a:lnTo>
                <a:close/>
              </a:path>
            </a:pathLst>
          </a:custGeom>
          <a:blipFill>
            <a:blip r:embed="rId3">
              <a:extLst>
                <a:ext uri="{96DAC541-7B7A-43D3-8B79-37D633B846F1}">
                  <asvg:svgBlip xmlns:asvg="http://schemas.microsoft.com/office/drawing/2016/SVG/main" r:embed="rId4"/>
                </a:ext>
              </a:extLst>
            </a:blip>
            <a:stretch>
              <a:fillRect/>
            </a:stretch>
          </a:blipFill>
          <a:effectLst>
            <a:outerShdw blurRad="50800" dist="50800" dir="5400000" algn="ctr" rotWithShape="0">
              <a:srgbClr val="000000">
                <a:alpha val="0"/>
              </a:srgbClr>
            </a:outerShdw>
          </a:effectLst>
        </p:spPr>
        <p:txBody>
          <a:bodyPr/>
          <a:lstStyle/>
          <a:p>
            <a:pPr algn="ctr"/>
            <a:endParaRPr lang="en-US" dirty="0"/>
          </a:p>
        </p:txBody>
      </p:sp>
      <p:sp>
        <p:nvSpPr>
          <p:cNvPr id="11" name="Rounded Rectangle 10">
            <a:extLst>
              <a:ext uri="{FF2B5EF4-FFF2-40B4-BE49-F238E27FC236}">
                <a16:creationId xmlns:a16="http://schemas.microsoft.com/office/drawing/2014/main" id="{5375267C-073B-093F-F9B7-086B8F19E70D}"/>
              </a:ext>
            </a:extLst>
          </p:cNvPr>
          <p:cNvSpPr/>
          <p:nvPr/>
        </p:nvSpPr>
        <p:spPr>
          <a:xfrm>
            <a:off x="6128291" y="2107150"/>
            <a:ext cx="8121109" cy="113886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 name="Rounded Rectangle 3">
            <a:extLst>
              <a:ext uri="{FF2B5EF4-FFF2-40B4-BE49-F238E27FC236}">
                <a16:creationId xmlns:a16="http://schemas.microsoft.com/office/drawing/2014/main" id="{4A2F2930-EE41-2C91-9431-0ECE16C2ECE4}"/>
              </a:ext>
            </a:extLst>
          </p:cNvPr>
          <p:cNvSpPr/>
          <p:nvPr/>
        </p:nvSpPr>
        <p:spPr>
          <a:xfrm>
            <a:off x="6128291" y="4157034"/>
            <a:ext cx="8121109" cy="113886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 name="Rounded Rectangle 4">
            <a:extLst>
              <a:ext uri="{FF2B5EF4-FFF2-40B4-BE49-F238E27FC236}">
                <a16:creationId xmlns:a16="http://schemas.microsoft.com/office/drawing/2014/main" id="{C2E866F6-4D36-03C9-7274-0406D64DF72C}"/>
              </a:ext>
            </a:extLst>
          </p:cNvPr>
          <p:cNvSpPr/>
          <p:nvPr/>
        </p:nvSpPr>
        <p:spPr>
          <a:xfrm>
            <a:off x="6128291" y="6207880"/>
            <a:ext cx="8121109" cy="113886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Rounded Rectangle 5">
            <a:extLst>
              <a:ext uri="{FF2B5EF4-FFF2-40B4-BE49-F238E27FC236}">
                <a16:creationId xmlns:a16="http://schemas.microsoft.com/office/drawing/2014/main" id="{48298C01-5E5C-C979-3FDD-6224601DF1AD}"/>
              </a:ext>
            </a:extLst>
          </p:cNvPr>
          <p:cNvSpPr/>
          <p:nvPr/>
        </p:nvSpPr>
        <p:spPr>
          <a:xfrm>
            <a:off x="6128291" y="8257117"/>
            <a:ext cx="8121109" cy="113886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TextBox 3"/>
          <p:cNvSpPr txBox="1"/>
          <p:nvPr/>
        </p:nvSpPr>
        <p:spPr>
          <a:xfrm>
            <a:off x="3352800" y="439127"/>
            <a:ext cx="12857934" cy="1024191"/>
          </a:xfrm>
          <a:prstGeom prst="rect">
            <a:avLst/>
          </a:prstGeom>
        </p:spPr>
        <p:txBody>
          <a:bodyPr lIns="0" tIns="0" rIns="0" bIns="0" rtlCol="0" anchor="t">
            <a:spAutoFit/>
          </a:bodyPr>
          <a:lstStyle/>
          <a:p>
            <a:pPr marL="0" lvl="0" indent="0" algn="ctr">
              <a:lnSpc>
                <a:spcPts val="9101"/>
              </a:lnSpc>
            </a:pPr>
            <a:r>
              <a:rPr lang="en-US" sz="4400" spc="-210" dirty="0">
                <a:solidFill>
                  <a:srgbClr val="FFFFFF"/>
                </a:solidFill>
                <a:latin typeface="Telegraf Bold"/>
              </a:rPr>
              <a:t>Identity Theft of Service Members vs. Civilians</a:t>
            </a:r>
          </a:p>
        </p:txBody>
      </p:sp>
      <p:sp>
        <p:nvSpPr>
          <p:cNvPr id="7" name="TextBox 7"/>
          <p:cNvSpPr txBox="1"/>
          <p:nvPr/>
        </p:nvSpPr>
        <p:spPr>
          <a:xfrm>
            <a:off x="7315200" y="2400300"/>
            <a:ext cx="6172200" cy="641201"/>
          </a:xfrm>
          <a:prstGeom prst="rect">
            <a:avLst/>
          </a:prstGeom>
        </p:spPr>
        <p:txBody>
          <a:bodyPr wrap="square" lIns="0" tIns="0" rIns="0" bIns="0" rtlCol="0" anchor="t">
            <a:spAutoFit/>
          </a:bodyPr>
          <a:lstStyle/>
          <a:p>
            <a:pPr algn="ctr">
              <a:lnSpc>
                <a:spcPts val="2476"/>
              </a:lnSpc>
              <a:spcBef>
                <a:spcPct val="0"/>
              </a:spcBef>
            </a:pPr>
            <a:r>
              <a:rPr lang="en-US" sz="2500" dirty="0">
                <a:solidFill>
                  <a:srgbClr val="000000"/>
                </a:solidFill>
                <a:latin typeface="Roboto Bold"/>
              </a:rPr>
              <a:t>76% more likely to report identity theft on existing account</a:t>
            </a:r>
          </a:p>
        </p:txBody>
      </p:sp>
      <p:sp>
        <p:nvSpPr>
          <p:cNvPr id="8" name="TextBox 8"/>
          <p:cNvSpPr txBox="1"/>
          <p:nvPr/>
        </p:nvSpPr>
        <p:spPr>
          <a:xfrm>
            <a:off x="6278837" y="4289444"/>
            <a:ext cx="7820015" cy="862416"/>
          </a:xfrm>
          <a:prstGeom prst="rect">
            <a:avLst/>
          </a:prstGeom>
        </p:spPr>
        <p:txBody>
          <a:bodyPr wrap="square" lIns="0" tIns="0" rIns="0" bIns="0" rtlCol="0" anchor="t">
            <a:spAutoFit/>
          </a:bodyPr>
          <a:lstStyle/>
          <a:p>
            <a:pPr algn="ctr">
              <a:lnSpc>
                <a:spcPts val="3500"/>
              </a:lnSpc>
            </a:pPr>
            <a:r>
              <a:rPr lang="en-US" sz="2400" dirty="0">
                <a:solidFill>
                  <a:srgbClr val="000000"/>
                </a:solidFill>
                <a:latin typeface="Roboto Bold"/>
              </a:rPr>
              <a:t>Three times more likely to report money taken directly from bank account through debit card/electronic means</a:t>
            </a:r>
          </a:p>
        </p:txBody>
      </p:sp>
      <p:sp>
        <p:nvSpPr>
          <p:cNvPr id="9" name="TextBox 9"/>
          <p:cNvSpPr txBox="1"/>
          <p:nvPr/>
        </p:nvSpPr>
        <p:spPr>
          <a:xfrm>
            <a:off x="6543944" y="6344502"/>
            <a:ext cx="7289800" cy="865622"/>
          </a:xfrm>
          <a:prstGeom prst="rect">
            <a:avLst/>
          </a:prstGeom>
        </p:spPr>
        <p:txBody>
          <a:bodyPr wrap="square" lIns="0" tIns="0" rIns="0" bIns="0" rtlCol="0" anchor="t">
            <a:spAutoFit/>
          </a:bodyPr>
          <a:lstStyle/>
          <a:p>
            <a:pPr algn="ctr">
              <a:lnSpc>
                <a:spcPts val="3500"/>
              </a:lnSpc>
              <a:spcBef>
                <a:spcPct val="0"/>
              </a:spcBef>
            </a:pPr>
            <a:r>
              <a:rPr lang="en-US" sz="2500" dirty="0">
                <a:solidFill>
                  <a:srgbClr val="000000"/>
                </a:solidFill>
                <a:latin typeface="Roboto Bold"/>
              </a:rPr>
              <a:t>22% more likely to have stolen information misused to open a new account</a:t>
            </a:r>
          </a:p>
        </p:txBody>
      </p:sp>
      <p:sp>
        <p:nvSpPr>
          <p:cNvPr id="10" name="TextBox 10"/>
          <p:cNvSpPr txBox="1"/>
          <p:nvPr/>
        </p:nvSpPr>
        <p:spPr>
          <a:xfrm>
            <a:off x="6396842" y="8379981"/>
            <a:ext cx="7584003" cy="1314462"/>
          </a:xfrm>
          <a:prstGeom prst="rect">
            <a:avLst/>
          </a:prstGeom>
        </p:spPr>
        <p:txBody>
          <a:bodyPr wrap="square" lIns="0" tIns="0" rIns="0" bIns="0" rtlCol="0" anchor="t">
            <a:spAutoFit/>
          </a:bodyPr>
          <a:lstStyle/>
          <a:p>
            <a:pPr algn="ctr">
              <a:lnSpc>
                <a:spcPts val="3500"/>
              </a:lnSpc>
            </a:pPr>
            <a:r>
              <a:rPr lang="en-US" sz="2500" dirty="0">
                <a:solidFill>
                  <a:srgbClr val="000000"/>
                </a:solidFill>
                <a:latin typeface="Roboto Bold"/>
              </a:rPr>
              <a:t>14% have a family member or someone they know steal their identity</a:t>
            </a:r>
          </a:p>
          <a:p>
            <a:pPr algn="ctr">
              <a:lnSpc>
                <a:spcPts val="3500"/>
              </a:lnSpc>
              <a:spcBef>
                <a:spcPct val="0"/>
              </a:spcBef>
            </a:pPr>
            <a:endParaRPr lang="en-US" sz="2500" dirty="0">
              <a:solidFill>
                <a:srgbClr val="000000"/>
              </a:solidFill>
              <a:latin typeface="Roboto Bo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6464062" cy="10287000"/>
          </a:xfrm>
          <a:prstGeom prst="rect">
            <a:avLst/>
          </a:prstGeom>
          <a:solidFill>
            <a:srgbClr val="003B31"/>
          </a:solidFill>
        </p:spPr>
        <p:txBody>
          <a:bodyPr/>
          <a:lstStyle/>
          <a:p>
            <a:endParaRPr lang="en-US" dirty="0"/>
          </a:p>
        </p:txBody>
      </p:sp>
      <p:sp>
        <p:nvSpPr>
          <p:cNvPr id="3" name="TextBox 3"/>
          <p:cNvSpPr txBox="1"/>
          <p:nvPr/>
        </p:nvSpPr>
        <p:spPr>
          <a:xfrm>
            <a:off x="343947" y="3912714"/>
            <a:ext cx="5776168" cy="2461571"/>
          </a:xfrm>
          <a:prstGeom prst="rect">
            <a:avLst/>
          </a:prstGeom>
        </p:spPr>
        <p:txBody>
          <a:bodyPr lIns="0" tIns="0" rIns="0" bIns="0" rtlCol="0" anchor="t">
            <a:spAutoFit/>
          </a:bodyPr>
          <a:lstStyle/>
          <a:p>
            <a:pPr algn="ctr">
              <a:lnSpc>
                <a:spcPts val="6500"/>
              </a:lnSpc>
            </a:pPr>
            <a:r>
              <a:rPr lang="en-US" sz="5000" spc="-150" dirty="0">
                <a:solidFill>
                  <a:srgbClr val="FFFFFF"/>
                </a:solidFill>
                <a:latin typeface="Telegraf Bold"/>
              </a:rPr>
              <a:t>Warning Signs of Identity Theft</a:t>
            </a:r>
          </a:p>
          <a:p>
            <a:pPr marL="0" lvl="0" indent="0" algn="ctr">
              <a:lnSpc>
                <a:spcPts val="6500"/>
              </a:lnSpc>
            </a:pPr>
            <a:endParaRPr lang="en-US" sz="5000" spc="-150" dirty="0">
              <a:solidFill>
                <a:srgbClr val="FFFFFF"/>
              </a:solidFill>
              <a:latin typeface="Telegraf Bold"/>
            </a:endParaRPr>
          </a:p>
        </p:txBody>
      </p:sp>
      <p:graphicFrame>
        <p:nvGraphicFramePr>
          <p:cNvPr id="4" name="Table 4"/>
          <p:cNvGraphicFramePr>
            <a:graphicFrameLocks noGrp="1"/>
          </p:cNvGraphicFramePr>
          <p:nvPr>
            <p:extLst>
              <p:ext uri="{D42A27DB-BD31-4B8C-83A1-F6EECF244321}">
                <p14:modId xmlns:p14="http://schemas.microsoft.com/office/powerpoint/2010/main" val="1443734632"/>
              </p:ext>
            </p:extLst>
          </p:nvPr>
        </p:nvGraphicFramePr>
        <p:xfrm>
          <a:off x="7636674" y="2050091"/>
          <a:ext cx="9938032" cy="6616169"/>
        </p:xfrm>
        <a:graphic>
          <a:graphicData uri="http://schemas.openxmlformats.org/drawingml/2006/table">
            <a:tbl>
              <a:tblPr/>
              <a:tblGrid>
                <a:gridCol w="9938032">
                  <a:extLst>
                    <a:ext uri="{9D8B030D-6E8A-4147-A177-3AD203B41FA5}">
                      <a16:colId xmlns:a16="http://schemas.microsoft.com/office/drawing/2014/main" val="20000"/>
                    </a:ext>
                  </a:extLst>
                </a:gridCol>
              </a:tblGrid>
              <a:tr h="2585156">
                <a:tc>
                  <a:txBody>
                    <a:bodyPr/>
                    <a:lstStyle/>
                    <a:p>
                      <a:pPr algn="l">
                        <a:lnSpc>
                          <a:spcPts val="3499"/>
                        </a:lnSpc>
                        <a:defRPr/>
                      </a:pPr>
                      <a:r>
                        <a:rPr lang="en-US" sz="2499" dirty="0">
                          <a:solidFill>
                            <a:srgbClr val="000000"/>
                          </a:solidFill>
                          <a:latin typeface="Roboto Bold"/>
                        </a:rPr>
                        <a:t>Unauthorized withdrawals from bank account</a:t>
                      </a:r>
                    </a:p>
                    <a:p>
                      <a:pPr algn="l">
                        <a:lnSpc>
                          <a:spcPts val="3499"/>
                        </a:lnSpc>
                        <a:defRPr/>
                      </a:pPr>
                      <a:r>
                        <a:rPr lang="en-US" sz="2499" dirty="0">
                          <a:solidFill>
                            <a:srgbClr val="000000"/>
                          </a:solidFill>
                          <a:latin typeface="Roboto Bold"/>
                        </a:rPr>
                        <a:t>Missing bills</a:t>
                      </a:r>
                    </a:p>
                    <a:p>
                      <a:pPr algn="l">
                        <a:lnSpc>
                          <a:spcPts val="3499"/>
                        </a:lnSpc>
                        <a:defRPr/>
                      </a:pPr>
                      <a:r>
                        <a:rPr lang="en-US" sz="2499" dirty="0">
                          <a:solidFill>
                            <a:srgbClr val="000000"/>
                          </a:solidFill>
                          <a:latin typeface="Roboto Bold"/>
                        </a:rPr>
                        <a:t>Debt collection calls in your name</a:t>
                      </a:r>
                      <a:endParaRPr lang="en-US" sz="11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39059">
                <a:tc>
                  <a:txBody>
                    <a:bodyPr/>
                    <a:lstStyle/>
                    <a:p>
                      <a:pPr algn="l">
                        <a:lnSpc>
                          <a:spcPts val="3499"/>
                        </a:lnSpc>
                        <a:defRPr/>
                      </a:pPr>
                      <a:r>
                        <a:rPr lang="en-US" sz="2499" dirty="0">
                          <a:solidFill>
                            <a:srgbClr val="000000"/>
                          </a:solidFill>
                          <a:latin typeface="Roboto Bold"/>
                        </a:rPr>
                        <a:t>Credit denial</a:t>
                      </a:r>
                    </a:p>
                    <a:p>
                      <a:pPr algn="l">
                        <a:lnSpc>
                          <a:spcPts val="3499"/>
                        </a:lnSpc>
                        <a:defRPr/>
                      </a:pPr>
                      <a:r>
                        <a:rPr lang="en-US" sz="2499" dirty="0">
                          <a:solidFill>
                            <a:srgbClr val="000000"/>
                          </a:solidFill>
                          <a:latin typeface="Roboto Bold"/>
                        </a:rPr>
                        <a:t>Bills for services you didn’t receive or use</a:t>
                      </a:r>
                      <a:endParaRPr lang="en-US" sz="1100" dirty="0"/>
                    </a:p>
                    <a:p>
                      <a:pPr>
                        <a:lnSpc>
                          <a:spcPts val="3499"/>
                        </a:lnSpc>
                      </a:pPr>
                      <a:endParaRPr lang="en-US" sz="11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91954">
                <a:tc>
                  <a:txBody>
                    <a:bodyPr/>
                    <a:lstStyle/>
                    <a:p>
                      <a:pPr algn="l">
                        <a:lnSpc>
                          <a:spcPts val="3499"/>
                        </a:lnSpc>
                        <a:defRPr/>
                      </a:pPr>
                      <a:r>
                        <a:rPr lang="en-US" sz="2500" dirty="0">
                          <a:solidFill>
                            <a:srgbClr val="000000"/>
                          </a:solidFill>
                          <a:latin typeface="Roboto Bold" panose="02000000000000000000" charset="0"/>
                          <a:ea typeface="Roboto Bold" panose="02000000000000000000" charset="0"/>
                        </a:rPr>
                        <a:t>IRS notification for more than one tax return in your name</a:t>
                      </a:r>
                    </a:p>
                    <a:p>
                      <a:pPr algn="l">
                        <a:lnSpc>
                          <a:spcPts val="3499"/>
                        </a:lnSpc>
                        <a:defRPr/>
                      </a:pPr>
                      <a:r>
                        <a:rPr lang="en-US" sz="2500" dirty="0">
                          <a:solidFill>
                            <a:srgbClr val="000000"/>
                          </a:solidFill>
                          <a:latin typeface="Roboto Bold" panose="02000000000000000000" charset="0"/>
                          <a:ea typeface="Roboto Bold" panose="02000000000000000000" charset="0"/>
                        </a:rPr>
                        <a:t>Unauthorized accounts on credit reports</a:t>
                      </a:r>
                      <a:endParaRPr lang="en-US" sz="2500" dirty="0">
                        <a:latin typeface="Roboto Bold" panose="02000000000000000000" charset="0"/>
                        <a:ea typeface="Roboto Bold" panose="02000000000000000000" charset="0"/>
                      </a:endParaRPr>
                    </a:p>
                    <a:p>
                      <a:pPr>
                        <a:lnSpc>
                          <a:spcPts val="3499"/>
                        </a:lnSpc>
                      </a:pPr>
                      <a:endParaRPr lang="en-US" sz="2500" dirty="0">
                        <a:latin typeface="Roboto Bold" panose="02000000000000000000" charset="0"/>
                        <a:ea typeface="Roboto Bold" panose="02000000000000000000" charset="0"/>
                      </a:endParaRP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Freeform 5"/>
          <p:cNvSpPr/>
          <p:nvPr/>
        </p:nvSpPr>
        <p:spPr>
          <a:xfrm>
            <a:off x="1073724" y="7870769"/>
            <a:ext cx="4316614" cy="1590981"/>
          </a:xfrm>
          <a:custGeom>
            <a:avLst/>
            <a:gdLst/>
            <a:ahLst/>
            <a:cxnLst/>
            <a:rect l="l" t="t" r="r" b="b"/>
            <a:pathLst>
              <a:path w="4316614" h="1590981">
                <a:moveTo>
                  <a:pt x="0" y="0"/>
                </a:moveTo>
                <a:lnTo>
                  <a:pt x="4316614" y="0"/>
                </a:lnTo>
                <a:lnTo>
                  <a:pt x="4316614" y="1590980"/>
                </a:lnTo>
                <a:lnTo>
                  <a:pt x="0" y="1590980"/>
                </a:lnTo>
                <a:lnTo>
                  <a:pt x="0" y="0"/>
                </a:lnTo>
                <a:close/>
              </a:path>
            </a:pathLst>
          </a:custGeom>
          <a:blipFill>
            <a:blip r:embed="rId3"/>
            <a:stretch>
              <a:fillRect/>
            </a:stretch>
          </a:blipFill>
        </p:spPr>
        <p:txBody>
          <a:bodyPr/>
          <a:lstStyle/>
          <a:p>
            <a:endParaRPr lang="en-US" dirty="0"/>
          </a:p>
        </p:txBody>
      </p:sp>
    </p:spTree>
    <p:extLst>
      <p:ext uri="{BB962C8B-B14F-4D97-AF65-F5344CB8AC3E}">
        <p14:creationId xmlns:p14="http://schemas.microsoft.com/office/powerpoint/2010/main" val="1069417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5776168" cy="10287000"/>
          </a:xfrm>
          <a:prstGeom prst="rect">
            <a:avLst/>
          </a:prstGeom>
          <a:solidFill>
            <a:srgbClr val="003B31"/>
          </a:solidFill>
        </p:spPr>
        <p:txBody>
          <a:bodyPr/>
          <a:lstStyle/>
          <a:p>
            <a:endParaRPr lang="en-US" dirty="0"/>
          </a:p>
        </p:txBody>
      </p:sp>
      <p:sp>
        <p:nvSpPr>
          <p:cNvPr id="3" name="TextBox 3"/>
          <p:cNvSpPr txBox="1"/>
          <p:nvPr/>
        </p:nvSpPr>
        <p:spPr>
          <a:xfrm>
            <a:off x="-152400" y="4639169"/>
            <a:ext cx="5776168" cy="2461571"/>
          </a:xfrm>
          <a:prstGeom prst="rect">
            <a:avLst/>
          </a:prstGeom>
        </p:spPr>
        <p:txBody>
          <a:bodyPr lIns="0" tIns="0" rIns="0" bIns="0" rtlCol="0" anchor="t">
            <a:spAutoFit/>
          </a:bodyPr>
          <a:lstStyle/>
          <a:p>
            <a:pPr algn="ctr">
              <a:lnSpc>
                <a:spcPts val="6500"/>
              </a:lnSpc>
            </a:pPr>
            <a:r>
              <a:rPr lang="en-US" sz="6000" b="1" spc="-150" dirty="0">
                <a:solidFill>
                  <a:srgbClr val="FFFFFF"/>
                </a:solidFill>
                <a:latin typeface="Roboto" panose="02000000000000000000" pitchFamily="2" charset="0"/>
                <a:ea typeface="Roboto" panose="02000000000000000000" pitchFamily="2" charset="0"/>
                <a:cs typeface="Roboto" panose="02000000000000000000" pitchFamily="2" charset="0"/>
              </a:rPr>
              <a:t>Identity Theft-How?</a:t>
            </a:r>
          </a:p>
          <a:p>
            <a:pPr marL="0" lvl="0" indent="0">
              <a:lnSpc>
                <a:spcPts val="6500"/>
              </a:lnSpc>
            </a:pPr>
            <a:endParaRPr lang="en-US" sz="5000" spc="-150" dirty="0">
              <a:solidFill>
                <a:srgbClr val="FFFFFF"/>
              </a:solidFill>
              <a:latin typeface="Telegraf Bold"/>
            </a:endParaRPr>
          </a:p>
        </p:txBody>
      </p:sp>
      <p:graphicFrame>
        <p:nvGraphicFramePr>
          <p:cNvPr id="4" name="Table 4"/>
          <p:cNvGraphicFramePr>
            <a:graphicFrameLocks noGrp="1"/>
          </p:cNvGraphicFramePr>
          <p:nvPr>
            <p:extLst>
              <p:ext uri="{D42A27DB-BD31-4B8C-83A1-F6EECF244321}">
                <p14:modId xmlns:p14="http://schemas.microsoft.com/office/powerpoint/2010/main" val="2057358085"/>
              </p:ext>
            </p:extLst>
          </p:nvPr>
        </p:nvGraphicFramePr>
        <p:xfrm>
          <a:off x="6477000" y="2247900"/>
          <a:ext cx="9938032" cy="7244110"/>
        </p:xfrm>
        <a:graphic>
          <a:graphicData uri="http://schemas.openxmlformats.org/drawingml/2006/table">
            <a:tbl>
              <a:tblPr>
                <a:tableStyleId>{2D5ABB26-0587-4C30-8999-92F81FD0307C}</a:tableStyleId>
              </a:tblPr>
              <a:tblGrid>
                <a:gridCol w="9938032">
                  <a:extLst>
                    <a:ext uri="{9D8B030D-6E8A-4147-A177-3AD203B41FA5}">
                      <a16:colId xmlns:a16="http://schemas.microsoft.com/office/drawing/2014/main" val="20000"/>
                    </a:ext>
                  </a:extLst>
                </a:gridCol>
              </a:tblGrid>
              <a:tr h="2585156">
                <a:tc>
                  <a:txBody>
                    <a:bodyPr/>
                    <a:lstStyle/>
                    <a:p>
                      <a:pPr marL="342900" indent="-342900" algn="l">
                        <a:lnSpc>
                          <a:spcPct val="150000"/>
                        </a:lnSpc>
                        <a:buFont typeface="Arial" panose="020B0604020202020204" pitchFamily="34" charset="0"/>
                        <a:buChar char="•"/>
                        <a:defRPr/>
                      </a:pPr>
                      <a:r>
                        <a:rPr lang="en-US" sz="3000" dirty="0">
                          <a:solidFill>
                            <a:srgbClr val="000000"/>
                          </a:solidFill>
                          <a:latin typeface="Roboto" panose="02000000000000000000" pitchFamily="2" charset="0"/>
                          <a:ea typeface="Roboto" panose="02000000000000000000" pitchFamily="2" charset="0"/>
                          <a:cs typeface="Roboto" panose="02000000000000000000" pitchFamily="2" charset="0"/>
                        </a:rPr>
                        <a:t>Stolen wallet or purse</a:t>
                      </a:r>
                    </a:p>
                    <a:p>
                      <a:pPr marL="342900" indent="-342900" algn="l">
                        <a:lnSpc>
                          <a:spcPct val="150000"/>
                        </a:lnSpc>
                        <a:buFont typeface="Arial" panose="020B0604020202020204" pitchFamily="34" charset="0"/>
                        <a:buChar char="•"/>
                        <a:defRPr/>
                      </a:pPr>
                      <a:r>
                        <a:rPr lang="en-US" sz="3000" dirty="0">
                          <a:solidFill>
                            <a:srgbClr val="000000"/>
                          </a:solidFill>
                          <a:latin typeface="Roboto" panose="02000000000000000000" pitchFamily="2" charset="0"/>
                          <a:ea typeface="Roboto" panose="02000000000000000000" pitchFamily="2" charset="0"/>
                          <a:cs typeface="Roboto" panose="02000000000000000000" pitchFamily="2" charset="0"/>
                        </a:rPr>
                        <a:t>Internet- hacking and fake website links</a:t>
                      </a:r>
                    </a:p>
                    <a:p>
                      <a:pPr marL="342900" indent="-342900" algn="l">
                        <a:lnSpc>
                          <a:spcPct val="150000"/>
                        </a:lnSpc>
                        <a:buFont typeface="Arial" panose="020B0604020202020204" pitchFamily="34" charset="0"/>
                        <a:buChar char="•"/>
                        <a:defRPr/>
                      </a:pPr>
                      <a:r>
                        <a:rPr lang="en-US" sz="3000" dirty="0">
                          <a:solidFill>
                            <a:srgbClr val="000000"/>
                          </a:solidFill>
                          <a:latin typeface="Roboto" panose="02000000000000000000" pitchFamily="2" charset="0"/>
                          <a:ea typeface="Roboto" panose="02000000000000000000" pitchFamily="2" charset="0"/>
                          <a:cs typeface="Roboto" panose="02000000000000000000" pitchFamily="2" charset="0"/>
                        </a:rPr>
                        <a:t>“Inside Sources”</a:t>
                      </a:r>
                      <a:endParaRPr lang="en-US" sz="3000" dirty="0">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0"/>
                  </a:ext>
                </a:extLst>
              </a:tr>
              <a:tr h="2039059">
                <a:tc>
                  <a:txBody>
                    <a:bodyPr/>
                    <a:lstStyle/>
                    <a:p>
                      <a:pPr marL="342900" indent="-342900" algn="l">
                        <a:lnSpc>
                          <a:spcPct val="150000"/>
                        </a:lnSpc>
                        <a:buFont typeface="Arial" panose="020B0604020202020204" pitchFamily="34" charset="0"/>
                        <a:buChar char="•"/>
                        <a:defRPr/>
                      </a:pPr>
                      <a:r>
                        <a:rPr lang="en-US" sz="3000" dirty="0">
                          <a:solidFill>
                            <a:srgbClr val="000000"/>
                          </a:solidFill>
                          <a:latin typeface="Roboto" panose="02000000000000000000" pitchFamily="2" charset="0"/>
                          <a:ea typeface="Roboto" panose="02000000000000000000" pitchFamily="2" charset="0"/>
                          <a:cs typeface="Roboto" panose="02000000000000000000" pitchFamily="2" charset="0"/>
                        </a:rPr>
                        <a:t>Dumpster Diving</a:t>
                      </a:r>
                    </a:p>
                    <a:p>
                      <a:pPr marL="342900" indent="-342900" algn="l">
                        <a:lnSpc>
                          <a:spcPct val="150000"/>
                        </a:lnSpc>
                        <a:buFont typeface="Arial" panose="020B0604020202020204" pitchFamily="34" charset="0"/>
                        <a:buChar char="•"/>
                        <a:defRPr/>
                      </a:pPr>
                      <a:r>
                        <a:rPr lang="en-US" sz="3000" dirty="0">
                          <a:solidFill>
                            <a:srgbClr val="000000"/>
                          </a:solidFill>
                          <a:latin typeface="Roboto" panose="02000000000000000000" pitchFamily="2" charset="0"/>
                          <a:ea typeface="Roboto" panose="02000000000000000000" pitchFamily="2" charset="0"/>
                          <a:cs typeface="Roboto" panose="02000000000000000000" pitchFamily="2" charset="0"/>
                        </a:rPr>
                        <a:t>U.S. Mail</a:t>
                      </a:r>
                    </a:p>
                    <a:p>
                      <a:pPr marL="342900" indent="-342900" algn="l">
                        <a:lnSpc>
                          <a:spcPct val="150000"/>
                        </a:lnSpc>
                        <a:buFont typeface="Arial" panose="020B0604020202020204" pitchFamily="34" charset="0"/>
                        <a:buChar char="•"/>
                        <a:defRPr/>
                      </a:pPr>
                      <a:r>
                        <a:rPr lang="en-US" sz="3000" dirty="0">
                          <a:solidFill>
                            <a:srgbClr val="000000"/>
                          </a:solidFill>
                          <a:latin typeface="Roboto" panose="02000000000000000000" pitchFamily="2" charset="0"/>
                          <a:ea typeface="Roboto" panose="02000000000000000000" pitchFamily="2" charset="0"/>
                          <a:cs typeface="Roboto" panose="02000000000000000000" pitchFamily="2" charset="0"/>
                        </a:rPr>
                        <a:t>Trick you into disclosing personal information</a:t>
                      </a:r>
                    </a:p>
                    <a:p>
                      <a:pPr>
                        <a:lnSpc>
                          <a:spcPct val="150000"/>
                        </a:lnSpc>
                      </a:pPr>
                      <a:endParaRPr lang="en-US" sz="3000" dirty="0">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1"/>
                  </a:ext>
                </a:extLst>
              </a:tr>
              <a:tr h="1991954">
                <a:tc>
                  <a:txBody>
                    <a:bodyPr/>
                    <a:lstStyle/>
                    <a:p>
                      <a:pPr marL="342900" indent="-342900" algn="l">
                        <a:lnSpc>
                          <a:spcPct val="150000"/>
                        </a:lnSpc>
                        <a:buFont typeface="Arial" panose="020B0604020202020204" pitchFamily="34" charset="0"/>
                        <a:buChar char="•"/>
                        <a:defRPr/>
                      </a:pPr>
                      <a:r>
                        <a:rPr lang="en-US" sz="3000" dirty="0">
                          <a:solidFill>
                            <a:srgbClr val="000000"/>
                          </a:solidFill>
                          <a:latin typeface="Roboto" panose="02000000000000000000" pitchFamily="2" charset="0"/>
                          <a:ea typeface="Roboto" panose="02000000000000000000" pitchFamily="2" charset="0"/>
                          <a:cs typeface="Roboto" panose="02000000000000000000" pitchFamily="2" charset="0"/>
                        </a:rPr>
                        <a:t>Data breaches</a:t>
                      </a:r>
                    </a:p>
                    <a:p>
                      <a:pPr marL="342900" indent="-342900" algn="l">
                        <a:lnSpc>
                          <a:spcPct val="150000"/>
                        </a:lnSpc>
                        <a:buFont typeface="Arial" panose="020B0604020202020204" pitchFamily="34" charset="0"/>
                        <a:buChar char="•"/>
                        <a:defRPr/>
                      </a:pPr>
                      <a:r>
                        <a:rPr lang="en-US" sz="3000" dirty="0">
                          <a:solidFill>
                            <a:srgbClr val="000000"/>
                          </a:solidFill>
                          <a:latin typeface="Roboto" panose="02000000000000000000" pitchFamily="2" charset="0"/>
                          <a:ea typeface="Roboto" panose="02000000000000000000" pitchFamily="2" charset="0"/>
                          <a:cs typeface="Roboto" panose="02000000000000000000" pitchFamily="2" charset="0"/>
                        </a:rPr>
                        <a:t>Skimmers &amp; RFID Tags</a:t>
                      </a:r>
                      <a:endParaRPr lang="en-US" sz="3000" dirty="0">
                        <a:latin typeface="Roboto" panose="02000000000000000000" pitchFamily="2" charset="0"/>
                        <a:ea typeface="Roboto" panose="02000000000000000000" pitchFamily="2" charset="0"/>
                        <a:cs typeface="Roboto" panose="02000000000000000000" pitchFamily="2" charset="0"/>
                      </a:endParaRPr>
                    </a:p>
                    <a:p>
                      <a:pPr>
                        <a:lnSpc>
                          <a:spcPct val="150000"/>
                        </a:lnSpc>
                      </a:pPr>
                      <a:endParaRPr lang="en-US" sz="3000" dirty="0">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2"/>
                  </a:ext>
                </a:extLst>
              </a:tr>
            </a:tbl>
          </a:graphicData>
        </a:graphic>
      </p:graphicFrame>
      <p:sp>
        <p:nvSpPr>
          <p:cNvPr id="6" name="Freeform 5">
            <a:extLst>
              <a:ext uri="{FF2B5EF4-FFF2-40B4-BE49-F238E27FC236}">
                <a16:creationId xmlns:a16="http://schemas.microsoft.com/office/drawing/2014/main" id="{C02D8210-1535-D59F-B0C8-8FE4967575E4}"/>
              </a:ext>
            </a:extLst>
          </p:cNvPr>
          <p:cNvSpPr/>
          <p:nvPr/>
        </p:nvSpPr>
        <p:spPr>
          <a:xfrm>
            <a:off x="14478000" y="459111"/>
            <a:ext cx="3478414" cy="1161630"/>
          </a:xfrm>
          <a:custGeom>
            <a:avLst/>
            <a:gdLst/>
            <a:ahLst/>
            <a:cxnLst/>
            <a:rect l="l" t="t" r="r" b="b"/>
            <a:pathLst>
              <a:path w="4316614" h="1590981">
                <a:moveTo>
                  <a:pt x="0" y="0"/>
                </a:moveTo>
                <a:lnTo>
                  <a:pt x="4316614" y="0"/>
                </a:lnTo>
                <a:lnTo>
                  <a:pt x="4316614" y="1590980"/>
                </a:lnTo>
                <a:lnTo>
                  <a:pt x="0" y="1590980"/>
                </a:lnTo>
                <a:lnTo>
                  <a:pt x="0" y="0"/>
                </a:lnTo>
                <a:close/>
              </a:path>
            </a:pathLst>
          </a:custGeom>
          <a:blipFill>
            <a:blip r:embed="rId3"/>
            <a:stretch>
              <a:fillRect/>
            </a:stretch>
          </a:blipFill>
        </p:spPr>
        <p:txBody>
          <a:bodyPr/>
          <a:lstStyle/>
          <a:p>
            <a:endParaRPr lang="en-US" dirty="0"/>
          </a:p>
        </p:txBody>
      </p:sp>
    </p:spTree>
    <p:extLst>
      <p:ext uri="{BB962C8B-B14F-4D97-AF65-F5344CB8AC3E}">
        <p14:creationId xmlns:p14="http://schemas.microsoft.com/office/powerpoint/2010/main" val="30416402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5802517" y="0"/>
            <a:ext cx="2485483" cy="10287000"/>
          </a:xfrm>
          <a:prstGeom prst="rect">
            <a:avLst/>
          </a:prstGeom>
          <a:solidFill>
            <a:srgbClr val="EDEDED"/>
          </a:solidFill>
        </p:spPr>
        <p:txBody>
          <a:bodyPr/>
          <a:lstStyle/>
          <a:p>
            <a:endParaRPr lang="en-US" dirty="0"/>
          </a:p>
        </p:txBody>
      </p:sp>
      <p:sp>
        <p:nvSpPr>
          <p:cNvPr id="7" name="TextBox 7"/>
          <p:cNvSpPr txBox="1"/>
          <p:nvPr/>
        </p:nvSpPr>
        <p:spPr>
          <a:xfrm>
            <a:off x="739504" y="840618"/>
            <a:ext cx="13042892" cy="833562"/>
          </a:xfrm>
          <a:prstGeom prst="rect">
            <a:avLst/>
          </a:prstGeom>
        </p:spPr>
        <p:txBody>
          <a:bodyPr lIns="0" tIns="0" rIns="0" bIns="0" rtlCol="0" anchor="t">
            <a:spAutoFit/>
          </a:bodyPr>
          <a:lstStyle/>
          <a:p>
            <a:pPr marL="0" lvl="0" indent="0">
              <a:lnSpc>
                <a:spcPts val="6500"/>
              </a:lnSpc>
            </a:pPr>
            <a:r>
              <a:rPr lang="en-US" sz="6000" b="1" spc="-150" dirty="0">
                <a:solidFill>
                  <a:srgbClr val="003B31"/>
                </a:solidFill>
                <a:latin typeface="Roboto" panose="02000000000000000000" pitchFamily="2" charset="0"/>
                <a:ea typeface="Roboto" panose="02000000000000000000" pitchFamily="2" charset="0"/>
                <a:cs typeface="Roboto" panose="02000000000000000000" pitchFamily="2" charset="0"/>
              </a:rPr>
              <a:t>What Thieves Do with Your Information</a:t>
            </a:r>
          </a:p>
        </p:txBody>
      </p:sp>
      <p:pic>
        <p:nvPicPr>
          <p:cNvPr id="9" name="Imagen 3">
            <a:extLst>
              <a:ext uri="{FF2B5EF4-FFF2-40B4-BE49-F238E27FC236}">
                <a16:creationId xmlns:a16="http://schemas.microsoft.com/office/drawing/2014/main" id="{A782A2DA-3C33-B771-1AF9-FCDCB3945182}"/>
              </a:ext>
            </a:extLst>
          </p:cNvPr>
          <p:cNvPicPr>
            <a:picLocks noChangeAspect="1"/>
          </p:cNvPicPr>
          <p:nvPr/>
        </p:nvPicPr>
        <p:blipFill>
          <a:blip r:embed="rId3"/>
          <a:stretch>
            <a:fillRect/>
          </a:stretch>
        </p:blipFill>
        <p:spPr>
          <a:xfrm>
            <a:off x="739504" y="2597707"/>
            <a:ext cx="6096468" cy="6112469"/>
          </a:xfrm>
          <a:prstGeom prst="rect">
            <a:avLst/>
          </a:prstGeom>
          <a:effectLst>
            <a:outerShdw blurRad="228600" dist="38100" dir="3900000" sx="102000" sy="102000" algn="ctr" rotWithShape="0">
              <a:srgbClr val="000000">
                <a:alpha val="49939"/>
              </a:srgbClr>
            </a:outerShdw>
          </a:effectLst>
        </p:spPr>
      </p:pic>
      <p:sp>
        <p:nvSpPr>
          <p:cNvPr id="10" name="Marcador de texto 16">
            <a:extLst>
              <a:ext uri="{FF2B5EF4-FFF2-40B4-BE49-F238E27FC236}">
                <a16:creationId xmlns:a16="http://schemas.microsoft.com/office/drawing/2014/main" id="{D3F1C066-B413-DA32-A324-BB83277FC857}"/>
              </a:ext>
            </a:extLst>
          </p:cNvPr>
          <p:cNvSpPr txBox="1">
            <a:spLocks/>
          </p:cNvSpPr>
          <p:nvPr/>
        </p:nvSpPr>
        <p:spPr>
          <a:xfrm>
            <a:off x="9144000" y="2597708"/>
            <a:ext cx="6143083" cy="684867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MX" sz="2300" dirty="0">
                <a:latin typeface="Roboto Bold" panose="02000000000000000000" charset="0"/>
                <a:ea typeface="Roboto Bold" panose="02000000000000000000" charset="0"/>
              </a:rPr>
              <a:t>Use existing credit or debit card</a:t>
            </a:r>
          </a:p>
          <a:p>
            <a:pPr marL="0" indent="0">
              <a:buFont typeface="Arial" pitchFamily="34" charset="0"/>
              <a:buNone/>
            </a:pPr>
            <a:endParaRPr lang="es-MX" sz="2300" dirty="0">
              <a:latin typeface="Roboto Bold" panose="02000000000000000000" charset="0"/>
              <a:ea typeface="Roboto Bold" panose="02000000000000000000" charset="0"/>
            </a:endParaRPr>
          </a:p>
          <a:p>
            <a:pPr marL="0" indent="0">
              <a:buFont typeface="Arial" pitchFamily="34" charset="0"/>
              <a:buNone/>
            </a:pPr>
            <a:r>
              <a:rPr lang="es-MX" sz="2300" dirty="0">
                <a:latin typeface="Roboto Bold" panose="02000000000000000000" charset="0"/>
                <a:ea typeface="Roboto Bold" panose="02000000000000000000" charset="0"/>
              </a:rPr>
              <a:t>Commit fax or employment fraud</a:t>
            </a:r>
          </a:p>
          <a:p>
            <a:pPr marL="0" indent="0">
              <a:buFont typeface="Arial" pitchFamily="34" charset="0"/>
              <a:buNone/>
            </a:pPr>
            <a:endParaRPr lang="es-MX" sz="2300" dirty="0">
              <a:latin typeface="Roboto Bold" panose="02000000000000000000" charset="0"/>
              <a:ea typeface="Roboto Bold" panose="02000000000000000000" charset="0"/>
            </a:endParaRPr>
          </a:p>
          <a:p>
            <a:pPr marL="0" indent="0">
              <a:buFont typeface="Arial" pitchFamily="34" charset="0"/>
              <a:buNone/>
            </a:pPr>
            <a:r>
              <a:rPr lang="es-MX" sz="2300" dirty="0">
                <a:latin typeface="Roboto Bold" panose="02000000000000000000" charset="0"/>
                <a:ea typeface="Roboto Bold" panose="02000000000000000000" charset="0"/>
              </a:rPr>
              <a:t>Obtain new credit card</a:t>
            </a:r>
          </a:p>
          <a:p>
            <a:pPr marL="0" indent="0">
              <a:buFont typeface="Arial" pitchFamily="34" charset="0"/>
              <a:buNone/>
            </a:pPr>
            <a:endParaRPr lang="es-MX" sz="2300" dirty="0">
              <a:latin typeface="Roboto Bold" panose="02000000000000000000" charset="0"/>
              <a:ea typeface="Roboto Bold" panose="02000000000000000000" charset="0"/>
            </a:endParaRPr>
          </a:p>
          <a:p>
            <a:pPr marL="0" indent="0">
              <a:buFont typeface="Arial" pitchFamily="34" charset="0"/>
              <a:buNone/>
            </a:pPr>
            <a:r>
              <a:rPr lang="es-MX" sz="2300" dirty="0">
                <a:latin typeface="Roboto Bold" panose="02000000000000000000" charset="0"/>
                <a:ea typeface="Roboto Bold" panose="02000000000000000000" charset="0"/>
              </a:rPr>
              <a:t>Obtain medical/social Security benefits</a:t>
            </a:r>
          </a:p>
          <a:p>
            <a:pPr marL="0" indent="0">
              <a:buFont typeface="Arial" pitchFamily="34" charset="0"/>
              <a:buNone/>
            </a:pPr>
            <a:endParaRPr lang="es-MX" sz="2300" dirty="0">
              <a:latin typeface="Roboto Bold" panose="02000000000000000000" charset="0"/>
              <a:ea typeface="Roboto Bold" panose="02000000000000000000" charset="0"/>
            </a:endParaRPr>
          </a:p>
          <a:p>
            <a:pPr marL="0" indent="0">
              <a:buFont typeface="Arial" pitchFamily="34" charset="0"/>
              <a:buNone/>
            </a:pPr>
            <a:r>
              <a:rPr lang="es-MX" sz="2300" dirty="0">
                <a:latin typeface="Roboto Bold" panose="02000000000000000000" charset="0"/>
                <a:ea typeface="Roboto Bold" panose="02000000000000000000" charset="0"/>
              </a:rPr>
              <a:t>Utilities (Including buying, reselling phones)</a:t>
            </a:r>
          </a:p>
          <a:p>
            <a:pPr marL="0" indent="0">
              <a:buFont typeface="Arial" pitchFamily="34" charset="0"/>
              <a:buNone/>
            </a:pPr>
            <a:endParaRPr lang="es-MX" sz="2300" dirty="0">
              <a:latin typeface="Roboto Bold" panose="02000000000000000000" charset="0"/>
              <a:ea typeface="Roboto Bold" panose="02000000000000000000" charset="0"/>
            </a:endParaRPr>
          </a:p>
          <a:p>
            <a:pPr marL="0" indent="0">
              <a:buFont typeface="Arial" pitchFamily="34" charset="0"/>
              <a:buNone/>
            </a:pPr>
            <a:r>
              <a:rPr lang="es-MX" sz="2300" dirty="0">
                <a:latin typeface="Roboto Bold" panose="02000000000000000000" charset="0"/>
                <a:ea typeface="Roboto Bold" panose="02000000000000000000" charset="0"/>
              </a:rPr>
              <a:t>Open a new bank account, line of credit</a:t>
            </a:r>
          </a:p>
          <a:p>
            <a:pPr marL="0" indent="0">
              <a:buFont typeface="Arial" pitchFamily="34" charset="0"/>
              <a:buNone/>
            </a:pPr>
            <a:endParaRPr lang="es-MX" sz="2300" dirty="0">
              <a:latin typeface="Roboto Bold" panose="02000000000000000000" charset="0"/>
              <a:ea typeface="Roboto Bold" panose="02000000000000000000" charset="0"/>
            </a:endParaRPr>
          </a:p>
          <a:p>
            <a:pPr marL="0" indent="0">
              <a:buFont typeface="Arial" pitchFamily="34" charset="0"/>
              <a:buNone/>
            </a:pPr>
            <a:r>
              <a:rPr lang="es-MX" sz="2300" dirty="0">
                <a:latin typeface="Roboto Bold" panose="02000000000000000000" charset="0"/>
                <a:ea typeface="Roboto Bold" panose="02000000000000000000" charset="0"/>
              </a:rPr>
              <a:t>Get a car loan</a:t>
            </a:r>
          </a:p>
          <a:p>
            <a:pPr marL="0" indent="0">
              <a:buFont typeface="Arial" pitchFamily="34" charset="0"/>
              <a:buNone/>
            </a:pPr>
            <a:endParaRPr lang="es-MX" sz="2300" dirty="0">
              <a:latin typeface="Roboto Bold" panose="02000000000000000000" charset="0"/>
              <a:ea typeface="Roboto Bold" panose="02000000000000000000" charset="0"/>
            </a:endParaRPr>
          </a:p>
          <a:p>
            <a:pPr marL="0" indent="0">
              <a:buFont typeface="Arial" pitchFamily="34" charset="0"/>
              <a:buNone/>
            </a:pPr>
            <a:r>
              <a:rPr lang="es-MX" sz="2300" dirty="0">
                <a:latin typeface="Roboto Bold" panose="02000000000000000000" charset="0"/>
                <a:ea typeface="Roboto Bold" panose="02000000000000000000" charset="0"/>
              </a:rPr>
              <a:t>Other </a:t>
            </a:r>
          </a:p>
        </p:txBody>
      </p:sp>
      <p:pic>
        <p:nvPicPr>
          <p:cNvPr id="11" name="Imagen 14">
            <a:extLst>
              <a:ext uri="{FF2B5EF4-FFF2-40B4-BE49-F238E27FC236}">
                <a16:creationId xmlns:a16="http://schemas.microsoft.com/office/drawing/2014/main" id="{58A4A638-D7B8-EE39-12F8-03E9EA95FE6C}"/>
              </a:ext>
            </a:extLst>
          </p:cNvPr>
          <p:cNvPicPr>
            <a:picLocks noChangeAspect="1"/>
          </p:cNvPicPr>
          <p:nvPr/>
        </p:nvPicPr>
        <p:blipFill>
          <a:blip r:embed="rId4"/>
          <a:stretch>
            <a:fillRect/>
          </a:stretch>
        </p:blipFill>
        <p:spPr>
          <a:xfrm>
            <a:off x="7925369" y="2597707"/>
            <a:ext cx="342900" cy="342900"/>
          </a:xfrm>
          <a:prstGeom prst="rect">
            <a:avLst/>
          </a:prstGeom>
        </p:spPr>
      </p:pic>
      <p:pic>
        <p:nvPicPr>
          <p:cNvPr id="12" name="Imagen 17">
            <a:extLst>
              <a:ext uri="{FF2B5EF4-FFF2-40B4-BE49-F238E27FC236}">
                <a16:creationId xmlns:a16="http://schemas.microsoft.com/office/drawing/2014/main" id="{7DE714AD-023E-25F2-3930-1AB714D98BCA}"/>
              </a:ext>
            </a:extLst>
          </p:cNvPr>
          <p:cNvPicPr>
            <a:picLocks noChangeAspect="1"/>
          </p:cNvPicPr>
          <p:nvPr/>
        </p:nvPicPr>
        <p:blipFill>
          <a:blip r:embed="rId5"/>
          <a:stretch>
            <a:fillRect/>
          </a:stretch>
        </p:blipFill>
        <p:spPr>
          <a:xfrm>
            <a:off x="7954485" y="3573164"/>
            <a:ext cx="342900" cy="342900"/>
          </a:xfrm>
          <a:prstGeom prst="rect">
            <a:avLst/>
          </a:prstGeom>
        </p:spPr>
      </p:pic>
      <p:pic>
        <p:nvPicPr>
          <p:cNvPr id="13" name="Imagen 18">
            <a:extLst>
              <a:ext uri="{FF2B5EF4-FFF2-40B4-BE49-F238E27FC236}">
                <a16:creationId xmlns:a16="http://schemas.microsoft.com/office/drawing/2014/main" id="{0BDC851A-1B9C-A085-B7DC-8488F291A428}"/>
              </a:ext>
            </a:extLst>
          </p:cNvPr>
          <p:cNvPicPr>
            <a:picLocks noChangeAspect="1"/>
          </p:cNvPicPr>
          <p:nvPr/>
        </p:nvPicPr>
        <p:blipFill>
          <a:blip r:embed="rId6"/>
          <a:stretch>
            <a:fillRect/>
          </a:stretch>
        </p:blipFill>
        <p:spPr>
          <a:xfrm>
            <a:off x="7964552" y="4316114"/>
            <a:ext cx="342900" cy="342900"/>
          </a:xfrm>
          <a:prstGeom prst="rect">
            <a:avLst/>
          </a:prstGeom>
        </p:spPr>
      </p:pic>
      <p:pic>
        <p:nvPicPr>
          <p:cNvPr id="14" name="Imagen 19">
            <a:extLst>
              <a:ext uri="{FF2B5EF4-FFF2-40B4-BE49-F238E27FC236}">
                <a16:creationId xmlns:a16="http://schemas.microsoft.com/office/drawing/2014/main" id="{E7120E07-4D3E-DF5B-5499-EE5CAFCDD5E0}"/>
              </a:ext>
            </a:extLst>
          </p:cNvPr>
          <p:cNvPicPr>
            <a:picLocks noChangeAspect="1"/>
          </p:cNvPicPr>
          <p:nvPr/>
        </p:nvPicPr>
        <p:blipFill>
          <a:blip r:embed="rId7"/>
          <a:stretch>
            <a:fillRect/>
          </a:stretch>
        </p:blipFill>
        <p:spPr>
          <a:xfrm>
            <a:off x="7964552" y="5238094"/>
            <a:ext cx="342900" cy="342900"/>
          </a:xfrm>
          <a:prstGeom prst="rect">
            <a:avLst/>
          </a:prstGeom>
        </p:spPr>
      </p:pic>
      <p:pic>
        <p:nvPicPr>
          <p:cNvPr id="16" name="Imagen 20">
            <a:extLst>
              <a:ext uri="{FF2B5EF4-FFF2-40B4-BE49-F238E27FC236}">
                <a16:creationId xmlns:a16="http://schemas.microsoft.com/office/drawing/2014/main" id="{90BCDFA5-9FD1-772D-AA71-25BB5FE7F51B}"/>
              </a:ext>
            </a:extLst>
          </p:cNvPr>
          <p:cNvPicPr>
            <a:picLocks noChangeAspect="1"/>
          </p:cNvPicPr>
          <p:nvPr/>
        </p:nvPicPr>
        <p:blipFill>
          <a:blip r:embed="rId8"/>
          <a:stretch>
            <a:fillRect/>
          </a:stretch>
        </p:blipFill>
        <p:spPr>
          <a:xfrm>
            <a:off x="7964552" y="6058474"/>
            <a:ext cx="342900" cy="342900"/>
          </a:xfrm>
          <a:prstGeom prst="rect">
            <a:avLst/>
          </a:prstGeom>
        </p:spPr>
      </p:pic>
      <p:pic>
        <p:nvPicPr>
          <p:cNvPr id="17" name="Imagen 21">
            <a:extLst>
              <a:ext uri="{FF2B5EF4-FFF2-40B4-BE49-F238E27FC236}">
                <a16:creationId xmlns:a16="http://schemas.microsoft.com/office/drawing/2014/main" id="{3290E16D-0C72-5E8C-1161-A33A4CA3BD0F}"/>
              </a:ext>
            </a:extLst>
          </p:cNvPr>
          <p:cNvPicPr>
            <a:picLocks noChangeAspect="1"/>
          </p:cNvPicPr>
          <p:nvPr/>
        </p:nvPicPr>
        <p:blipFill>
          <a:blip r:embed="rId9"/>
          <a:stretch>
            <a:fillRect/>
          </a:stretch>
        </p:blipFill>
        <p:spPr>
          <a:xfrm>
            <a:off x="7964552" y="6878854"/>
            <a:ext cx="342900" cy="342900"/>
          </a:xfrm>
          <a:prstGeom prst="rect">
            <a:avLst/>
          </a:prstGeom>
        </p:spPr>
      </p:pic>
      <p:pic>
        <p:nvPicPr>
          <p:cNvPr id="18" name="Imagen 22">
            <a:extLst>
              <a:ext uri="{FF2B5EF4-FFF2-40B4-BE49-F238E27FC236}">
                <a16:creationId xmlns:a16="http://schemas.microsoft.com/office/drawing/2014/main" id="{E12868D5-C03B-B267-B4DB-6442730FD4F1}"/>
              </a:ext>
            </a:extLst>
          </p:cNvPr>
          <p:cNvPicPr>
            <a:picLocks noChangeAspect="1"/>
          </p:cNvPicPr>
          <p:nvPr/>
        </p:nvPicPr>
        <p:blipFill>
          <a:blip r:embed="rId10"/>
          <a:stretch>
            <a:fillRect/>
          </a:stretch>
        </p:blipFill>
        <p:spPr>
          <a:xfrm>
            <a:off x="7964552" y="7802300"/>
            <a:ext cx="342900" cy="342900"/>
          </a:xfrm>
          <a:prstGeom prst="rect">
            <a:avLst/>
          </a:prstGeom>
        </p:spPr>
      </p:pic>
      <p:pic>
        <p:nvPicPr>
          <p:cNvPr id="19" name="Imagen 23">
            <a:extLst>
              <a:ext uri="{FF2B5EF4-FFF2-40B4-BE49-F238E27FC236}">
                <a16:creationId xmlns:a16="http://schemas.microsoft.com/office/drawing/2014/main" id="{0376AB67-2941-FD2D-541D-DEF3E9EB91DC}"/>
              </a:ext>
            </a:extLst>
          </p:cNvPr>
          <p:cNvPicPr>
            <a:picLocks noChangeAspect="1"/>
          </p:cNvPicPr>
          <p:nvPr/>
        </p:nvPicPr>
        <p:blipFill>
          <a:blip r:embed="rId11"/>
          <a:stretch>
            <a:fillRect/>
          </a:stretch>
        </p:blipFill>
        <p:spPr>
          <a:xfrm>
            <a:off x="7977266" y="8535210"/>
            <a:ext cx="342900" cy="342900"/>
          </a:xfrm>
          <a:prstGeom prst="rect">
            <a:avLst/>
          </a:prstGeom>
        </p:spPr>
      </p:pic>
      <p:sp>
        <p:nvSpPr>
          <p:cNvPr id="21" name="TextBox 20">
            <a:extLst>
              <a:ext uri="{FF2B5EF4-FFF2-40B4-BE49-F238E27FC236}">
                <a16:creationId xmlns:a16="http://schemas.microsoft.com/office/drawing/2014/main" id="{68826FAF-A863-6691-2F43-C39C6B1E3D1E}"/>
              </a:ext>
            </a:extLst>
          </p:cNvPr>
          <p:cNvSpPr txBox="1"/>
          <p:nvPr/>
        </p:nvSpPr>
        <p:spPr>
          <a:xfrm>
            <a:off x="4453122" y="4770480"/>
            <a:ext cx="1867416" cy="646331"/>
          </a:xfrm>
          <a:prstGeom prst="rect">
            <a:avLst/>
          </a:prstGeom>
          <a:noFill/>
        </p:spPr>
        <p:txBody>
          <a:bodyPr wrap="square">
            <a:spAutoFit/>
          </a:bodyPr>
          <a:lstStyle/>
          <a:p>
            <a:pPr algn="ctr"/>
            <a:r>
              <a:rPr lang="en-US" sz="3600" dirty="0">
                <a:solidFill>
                  <a:schemeClr val="bg1"/>
                </a:solidFill>
                <a:latin typeface="Roboto Bold" panose="02000000000000000000" charset="0"/>
                <a:ea typeface="Roboto Bold" panose="02000000000000000000" charset="0"/>
              </a:rPr>
              <a:t>36%</a:t>
            </a:r>
            <a:endParaRPr lang="es-MX" sz="3600" dirty="0">
              <a:solidFill>
                <a:schemeClr val="bg1"/>
              </a:solidFill>
              <a:latin typeface="Roboto Bold" panose="02000000000000000000" charset="0"/>
              <a:ea typeface="Roboto Bold" panose="02000000000000000000" charset="0"/>
            </a:endParaRPr>
          </a:p>
        </p:txBody>
      </p:sp>
      <p:sp>
        <p:nvSpPr>
          <p:cNvPr id="22" name="TextBox 21">
            <a:extLst>
              <a:ext uri="{FF2B5EF4-FFF2-40B4-BE49-F238E27FC236}">
                <a16:creationId xmlns:a16="http://schemas.microsoft.com/office/drawing/2014/main" id="{F622A6D3-F8FA-FEB7-2439-DFB559178656}"/>
              </a:ext>
            </a:extLst>
          </p:cNvPr>
          <p:cNvSpPr txBox="1"/>
          <p:nvPr/>
        </p:nvSpPr>
        <p:spPr>
          <a:xfrm>
            <a:off x="3317698" y="6943253"/>
            <a:ext cx="1867416" cy="646331"/>
          </a:xfrm>
          <a:prstGeom prst="rect">
            <a:avLst/>
          </a:prstGeom>
          <a:noFill/>
        </p:spPr>
        <p:txBody>
          <a:bodyPr wrap="square">
            <a:spAutoFit/>
          </a:bodyPr>
          <a:lstStyle/>
          <a:p>
            <a:pPr algn="ctr"/>
            <a:r>
              <a:rPr lang="en-US" sz="3600" dirty="0">
                <a:solidFill>
                  <a:schemeClr val="bg1"/>
                </a:solidFill>
                <a:latin typeface="Roboto Bold" panose="02000000000000000000" charset="0"/>
                <a:ea typeface="Roboto Bold" panose="02000000000000000000" charset="0"/>
              </a:rPr>
              <a:t>21%</a:t>
            </a:r>
            <a:endParaRPr lang="es-MX" sz="3600" dirty="0">
              <a:solidFill>
                <a:schemeClr val="bg1"/>
              </a:solidFill>
              <a:latin typeface="Roboto Bold" panose="02000000000000000000" charset="0"/>
              <a:ea typeface="Roboto Bold" panose="02000000000000000000" charset="0"/>
            </a:endParaRPr>
          </a:p>
        </p:txBody>
      </p:sp>
      <p:sp>
        <p:nvSpPr>
          <p:cNvPr id="23" name="TextBox 22">
            <a:extLst>
              <a:ext uri="{FF2B5EF4-FFF2-40B4-BE49-F238E27FC236}">
                <a16:creationId xmlns:a16="http://schemas.microsoft.com/office/drawing/2014/main" id="{02AB7C7F-0459-938F-2238-69AC6AD84034}"/>
              </a:ext>
            </a:extLst>
          </p:cNvPr>
          <p:cNvSpPr txBox="1"/>
          <p:nvPr/>
        </p:nvSpPr>
        <p:spPr>
          <a:xfrm>
            <a:off x="1449942" y="6576340"/>
            <a:ext cx="1867416" cy="646331"/>
          </a:xfrm>
          <a:prstGeom prst="rect">
            <a:avLst/>
          </a:prstGeom>
          <a:noFill/>
        </p:spPr>
        <p:txBody>
          <a:bodyPr wrap="square">
            <a:spAutoFit/>
          </a:bodyPr>
          <a:lstStyle/>
          <a:p>
            <a:pPr algn="ctr"/>
            <a:r>
              <a:rPr lang="en-US" sz="3600" dirty="0">
                <a:solidFill>
                  <a:schemeClr val="bg1"/>
                </a:solidFill>
                <a:latin typeface="Roboto Bold" panose="02000000000000000000" charset="0"/>
                <a:ea typeface="Roboto Bold" panose="02000000000000000000" charset="0"/>
              </a:rPr>
              <a:t>13%</a:t>
            </a:r>
            <a:endParaRPr lang="es-MX" sz="3600" dirty="0">
              <a:solidFill>
                <a:schemeClr val="bg1"/>
              </a:solidFill>
              <a:latin typeface="Roboto Bold" panose="02000000000000000000" charset="0"/>
              <a:ea typeface="Roboto Bold" panose="02000000000000000000" charset="0"/>
            </a:endParaRPr>
          </a:p>
        </p:txBody>
      </p:sp>
      <p:sp>
        <p:nvSpPr>
          <p:cNvPr id="24" name="TextBox 23">
            <a:extLst>
              <a:ext uri="{FF2B5EF4-FFF2-40B4-BE49-F238E27FC236}">
                <a16:creationId xmlns:a16="http://schemas.microsoft.com/office/drawing/2014/main" id="{400EA3F3-DD22-3908-9A69-EAB838E883F8}"/>
              </a:ext>
            </a:extLst>
          </p:cNvPr>
          <p:cNvSpPr txBox="1"/>
          <p:nvPr/>
        </p:nvSpPr>
        <p:spPr>
          <a:xfrm>
            <a:off x="593327" y="5670907"/>
            <a:ext cx="1867416" cy="646331"/>
          </a:xfrm>
          <a:prstGeom prst="rect">
            <a:avLst/>
          </a:prstGeom>
          <a:noFill/>
        </p:spPr>
        <p:txBody>
          <a:bodyPr wrap="square">
            <a:spAutoFit/>
          </a:bodyPr>
          <a:lstStyle/>
          <a:p>
            <a:pPr algn="ctr"/>
            <a:r>
              <a:rPr lang="en-US" sz="3600" dirty="0">
                <a:solidFill>
                  <a:schemeClr val="bg1"/>
                </a:solidFill>
                <a:latin typeface="Roboto Bold" panose="02000000000000000000" charset="0"/>
                <a:ea typeface="Roboto Bold" panose="02000000000000000000" charset="0"/>
              </a:rPr>
              <a:t>6%</a:t>
            </a:r>
            <a:endParaRPr lang="es-MX" sz="3600" dirty="0">
              <a:solidFill>
                <a:schemeClr val="bg1"/>
              </a:solidFill>
              <a:latin typeface="Roboto Bold" panose="02000000000000000000" charset="0"/>
              <a:ea typeface="Roboto Bold" panose="02000000000000000000" charset="0"/>
            </a:endParaRPr>
          </a:p>
        </p:txBody>
      </p:sp>
      <p:sp>
        <p:nvSpPr>
          <p:cNvPr id="25" name="TextBox 24">
            <a:extLst>
              <a:ext uri="{FF2B5EF4-FFF2-40B4-BE49-F238E27FC236}">
                <a16:creationId xmlns:a16="http://schemas.microsoft.com/office/drawing/2014/main" id="{4C824B77-165B-7A83-DD57-B11CEF6E58ED}"/>
              </a:ext>
            </a:extLst>
          </p:cNvPr>
          <p:cNvSpPr txBox="1"/>
          <p:nvPr/>
        </p:nvSpPr>
        <p:spPr>
          <a:xfrm>
            <a:off x="615759" y="4907659"/>
            <a:ext cx="1867416" cy="646331"/>
          </a:xfrm>
          <a:prstGeom prst="rect">
            <a:avLst/>
          </a:prstGeom>
          <a:noFill/>
        </p:spPr>
        <p:txBody>
          <a:bodyPr wrap="square">
            <a:spAutoFit/>
          </a:bodyPr>
          <a:lstStyle/>
          <a:p>
            <a:pPr algn="ctr"/>
            <a:r>
              <a:rPr lang="en-US" sz="3600" dirty="0">
                <a:solidFill>
                  <a:schemeClr val="bg1"/>
                </a:solidFill>
                <a:latin typeface="Roboto Bold" panose="02000000000000000000" charset="0"/>
                <a:ea typeface="Roboto Bold" panose="02000000000000000000" charset="0"/>
              </a:rPr>
              <a:t>4%</a:t>
            </a:r>
            <a:endParaRPr lang="es-MX" sz="3600" dirty="0">
              <a:solidFill>
                <a:schemeClr val="bg1"/>
              </a:solidFill>
              <a:latin typeface="Roboto Bold" panose="02000000000000000000" charset="0"/>
              <a:ea typeface="Roboto Bold" panose="02000000000000000000" charset="0"/>
            </a:endParaRPr>
          </a:p>
        </p:txBody>
      </p:sp>
      <p:sp>
        <p:nvSpPr>
          <p:cNvPr id="26" name="TextBox 25">
            <a:extLst>
              <a:ext uri="{FF2B5EF4-FFF2-40B4-BE49-F238E27FC236}">
                <a16:creationId xmlns:a16="http://schemas.microsoft.com/office/drawing/2014/main" id="{3EF309C8-1E86-58D4-6A3C-0D4332549E3B}"/>
              </a:ext>
            </a:extLst>
          </p:cNvPr>
          <p:cNvSpPr txBox="1"/>
          <p:nvPr/>
        </p:nvSpPr>
        <p:spPr>
          <a:xfrm>
            <a:off x="667024" y="4282244"/>
            <a:ext cx="1867416" cy="646331"/>
          </a:xfrm>
          <a:prstGeom prst="rect">
            <a:avLst/>
          </a:prstGeom>
          <a:noFill/>
        </p:spPr>
        <p:txBody>
          <a:bodyPr wrap="square">
            <a:spAutoFit/>
          </a:bodyPr>
          <a:lstStyle/>
          <a:p>
            <a:pPr algn="ctr"/>
            <a:r>
              <a:rPr lang="en-US" sz="3600" dirty="0">
                <a:solidFill>
                  <a:schemeClr val="bg1"/>
                </a:solidFill>
                <a:latin typeface="Roboto Bold" panose="02000000000000000000" charset="0"/>
                <a:ea typeface="Roboto Bold" panose="02000000000000000000" charset="0"/>
              </a:rPr>
              <a:t>3%</a:t>
            </a:r>
            <a:endParaRPr lang="es-MX" sz="3600" dirty="0">
              <a:solidFill>
                <a:schemeClr val="bg1"/>
              </a:solidFill>
              <a:latin typeface="Roboto Bold" panose="02000000000000000000" charset="0"/>
              <a:ea typeface="Roboto Bold" panose="02000000000000000000" charset="0"/>
            </a:endParaRPr>
          </a:p>
        </p:txBody>
      </p:sp>
      <p:sp>
        <p:nvSpPr>
          <p:cNvPr id="27" name="TextBox 26">
            <a:extLst>
              <a:ext uri="{FF2B5EF4-FFF2-40B4-BE49-F238E27FC236}">
                <a16:creationId xmlns:a16="http://schemas.microsoft.com/office/drawing/2014/main" id="{6EB3EA5D-8025-7DD0-B228-79FE699FFFE3}"/>
              </a:ext>
            </a:extLst>
          </p:cNvPr>
          <p:cNvSpPr txBox="1"/>
          <p:nvPr/>
        </p:nvSpPr>
        <p:spPr>
          <a:xfrm>
            <a:off x="1175505" y="3975221"/>
            <a:ext cx="1867416" cy="646331"/>
          </a:xfrm>
          <a:prstGeom prst="rect">
            <a:avLst/>
          </a:prstGeom>
          <a:noFill/>
        </p:spPr>
        <p:txBody>
          <a:bodyPr wrap="square">
            <a:spAutoFit/>
          </a:bodyPr>
          <a:lstStyle/>
          <a:p>
            <a:pPr algn="ctr"/>
            <a:r>
              <a:rPr lang="en-US" sz="3600" dirty="0">
                <a:solidFill>
                  <a:schemeClr val="bg1"/>
                </a:solidFill>
                <a:latin typeface="Roboto Bold" panose="02000000000000000000" charset="0"/>
                <a:ea typeface="Roboto Bold" panose="02000000000000000000" charset="0"/>
              </a:rPr>
              <a:t>3%</a:t>
            </a:r>
            <a:endParaRPr lang="es-MX" sz="3600" dirty="0">
              <a:solidFill>
                <a:schemeClr val="bg1"/>
              </a:solidFill>
              <a:latin typeface="Roboto Bold" panose="02000000000000000000" charset="0"/>
              <a:ea typeface="Roboto Bold" panose="02000000000000000000" charset="0"/>
            </a:endParaRPr>
          </a:p>
        </p:txBody>
      </p:sp>
      <p:sp>
        <p:nvSpPr>
          <p:cNvPr id="28" name="TextBox 27">
            <a:extLst>
              <a:ext uri="{FF2B5EF4-FFF2-40B4-BE49-F238E27FC236}">
                <a16:creationId xmlns:a16="http://schemas.microsoft.com/office/drawing/2014/main" id="{D2F28F3C-FEF6-BDF2-81E0-52AA2ED31F29}"/>
              </a:ext>
            </a:extLst>
          </p:cNvPr>
          <p:cNvSpPr txBox="1"/>
          <p:nvPr/>
        </p:nvSpPr>
        <p:spPr>
          <a:xfrm>
            <a:off x="2194212" y="3652056"/>
            <a:ext cx="1867416" cy="646331"/>
          </a:xfrm>
          <a:prstGeom prst="rect">
            <a:avLst/>
          </a:prstGeom>
          <a:noFill/>
        </p:spPr>
        <p:txBody>
          <a:bodyPr wrap="square">
            <a:spAutoFit/>
          </a:bodyPr>
          <a:lstStyle/>
          <a:p>
            <a:pPr algn="ctr"/>
            <a:r>
              <a:rPr lang="en-US" sz="3600" dirty="0">
                <a:solidFill>
                  <a:schemeClr val="bg1"/>
                </a:solidFill>
                <a:latin typeface="Roboto Bold" panose="02000000000000000000" charset="0"/>
                <a:ea typeface="Roboto Bold" panose="02000000000000000000" charset="0"/>
              </a:rPr>
              <a:t>14%</a:t>
            </a:r>
            <a:endParaRPr lang="es-MX" sz="3600" dirty="0">
              <a:solidFill>
                <a:schemeClr val="bg1"/>
              </a:solidFill>
              <a:latin typeface="Roboto Bold" panose="02000000000000000000" charset="0"/>
              <a:ea typeface="Roboto Bold" panose="02000000000000000000" charset="0"/>
            </a:endParaRPr>
          </a:p>
        </p:txBody>
      </p:sp>
      <p:sp>
        <p:nvSpPr>
          <p:cNvPr id="3" name="Freeform 4">
            <a:extLst>
              <a:ext uri="{FF2B5EF4-FFF2-40B4-BE49-F238E27FC236}">
                <a16:creationId xmlns:a16="http://schemas.microsoft.com/office/drawing/2014/main" id="{475C581F-56C4-1446-AC00-E655765D39D7}"/>
              </a:ext>
            </a:extLst>
          </p:cNvPr>
          <p:cNvSpPr/>
          <p:nvPr/>
        </p:nvSpPr>
        <p:spPr>
          <a:xfrm>
            <a:off x="15993016" y="190500"/>
            <a:ext cx="2104483" cy="1833424"/>
          </a:xfrm>
          <a:custGeom>
            <a:avLst/>
            <a:gdLst/>
            <a:ahLst/>
            <a:cxnLst/>
            <a:rect l="l" t="t" r="r" b="b"/>
            <a:pathLst>
              <a:path w="2238147" h="2238147">
                <a:moveTo>
                  <a:pt x="0" y="0"/>
                </a:moveTo>
                <a:lnTo>
                  <a:pt x="2238147" y="0"/>
                </a:lnTo>
                <a:lnTo>
                  <a:pt x="2238147" y="2238147"/>
                </a:lnTo>
                <a:lnTo>
                  <a:pt x="0" y="2238147"/>
                </a:lnTo>
                <a:lnTo>
                  <a:pt x="0" y="0"/>
                </a:lnTo>
                <a:close/>
              </a:path>
            </a:pathLst>
          </a:custGeom>
          <a:blipFill>
            <a:blip r:embed="rId12"/>
            <a:stretch>
              <a:fillRect/>
            </a:stretch>
          </a:blipFill>
          <a:effectLst>
            <a:outerShdw blurRad="228600" dist="38100" dir="3900000" sx="102000" sy="102000" algn="tl" rotWithShape="0">
              <a:prstClr val="black">
                <a:alpha val="50000"/>
              </a:prstClr>
            </a:outerShdw>
          </a:effectLst>
        </p:spPr>
        <p:txBody>
          <a:bodyPr/>
          <a:lstStyle/>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0"/>
            <a:ext cx="6629400" cy="10287000"/>
          </a:xfrm>
          <a:prstGeom prst="rect">
            <a:avLst/>
          </a:prstGeom>
          <a:solidFill>
            <a:srgbClr val="EDEDED"/>
          </a:solidFill>
        </p:spPr>
        <p:txBody>
          <a:bodyPr/>
          <a:lstStyle/>
          <a:p>
            <a:endParaRPr lang="en-US" dirty="0"/>
          </a:p>
        </p:txBody>
      </p:sp>
      <p:sp>
        <p:nvSpPr>
          <p:cNvPr id="4" name="Freeform 4"/>
          <p:cNvSpPr/>
          <p:nvPr/>
        </p:nvSpPr>
        <p:spPr>
          <a:xfrm>
            <a:off x="1139244" y="1880315"/>
            <a:ext cx="4350913" cy="6526370"/>
          </a:xfrm>
          <a:custGeom>
            <a:avLst/>
            <a:gdLst/>
            <a:ahLst/>
            <a:cxnLst/>
            <a:rect l="l" t="t" r="r" b="b"/>
            <a:pathLst>
              <a:path w="4350913" h="6526370">
                <a:moveTo>
                  <a:pt x="0" y="0"/>
                </a:moveTo>
                <a:lnTo>
                  <a:pt x="4350913" y="0"/>
                </a:lnTo>
                <a:lnTo>
                  <a:pt x="4350913" y="6526370"/>
                </a:lnTo>
                <a:lnTo>
                  <a:pt x="0" y="6526370"/>
                </a:lnTo>
                <a:lnTo>
                  <a:pt x="0" y="0"/>
                </a:lnTo>
                <a:close/>
              </a:path>
            </a:pathLst>
          </a:custGeom>
          <a:blipFill>
            <a:blip r:embed="rId3"/>
            <a:stretch>
              <a:fillRect/>
            </a:stretch>
          </a:blipFill>
          <a:effectLst>
            <a:outerShdw blurRad="228600" dir="3900000" sx="102000" sy="102000" algn="ctr" rotWithShape="0">
              <a:srgbClr val="000000">
                <a:alpha val="50000"/>
              </a:srgbClr>
            </a:outerShdw>
          </a:effectLst>
        </p:spPr>
        <p:txBody>
          <a:bodyPr/>
          <a:lstStyle/>
          <a:p>
            <a:endParaRPr lang="en-US" dirty="0"/>
          </a:p>
        </p:txBody>
      </p:sp>
      <p:grpSp>
        <p:nvGrpSpPr>
          <p:cNvPr id="5" name="Group 5"/>
          <p:cNvGrpSpPr/>
          <p:nvPr/>
        </p:nvGrpSpPr>
        <p:grpSpPr>
          <a:xfrm>
            <a:off x="8495992" y="-7144"/>
            <a:ext cx="7588317" cy="1824404"/>
            <a:chOff x="0" y="-9525"/>
            <a:chExt cx="10117756" cy="2432538"/>
          </a:xfrm>
        </p:grpSpPr>
        <p:sp>
          <p:nvSpPr>
            <p:cNvPr id="6" name="TextBox 6"/>
            <p:cNvSpPr txBox="1"/>
            <p:nvPr/>
          </p:nvSpPr>
          <p:spPr>
            <a:xfrm>
              <a:off x="0" y="1363749"/>
              <a:ext cx="10117756" cy="1059264"/>
            </a:xfrm>
            <a:prstGeom prst="rect">
              <a:avLst/>
            </a:prstGeom>
          </p:spPr>
          <p:txBody>
            <a:bodyPr lIns="0" tIns="0" rIns="0" bIns="0" rtlCol="0" anchor="t">
              <a:spAutoFit/>
            </a:bodyPr>
            <a:lstStyle/>
            <a:p>
              <a:pPr marL="0" lvl="0" indent="0">
                <a:lnSpc>
                  <a:spcPts val="6500"/>
                </a:lnSpc>
              </a:pPr>
              <a:r>
                <a:rPr lang="en-US" sz="5000" spc="-150" dirty="0">
                  <a:solidFill>
                    <a:srgbClr val="003B31"/>
                  </a:solidFill>
                  <a:latin typeface="Telegraf Bold"/>
                </a:rPr>
                <a:t>Why Does This Matter?</a:t>
              </a:r>
            </a:p>
          </p:txBody>
        </p:sp>
        <p:sp>
          <p:nvSpPr>
            <p:cNvPr id="7" name="TextBox 7"/>
            <p:cNvSpPr txBox="1"/>
            <p:nvPr/>
          </p:nvSpPr>
          <p:spPr>
            <a:xfrm>
              <a:off x="0" y="-9525"/>
              <a:ext cx="10117756" cy="517525"/>
            </a:xfrm>
            <a:prstGeom prst="rect">
              <a:avLst/>
            </a:prstGeom>
          </p:spPr>
          <p:txBody>
            <a:bodyPr lIns="0" tIns="0" rIns="0" bIns="0" rtlCol="0" anchor="t">
              <a:spAutoFit/>
            </a:bodyPr>
            <a:lstStyle/>
            <a:p>
              <a:pPr marL="0" lvl="0" indent="0">
                <a:lnSpc>
                  <a:spcPts val="3000"/>
                </a:lnSpc>
              </a:pPr>
              <a:endParaRPr dirty="0"/>
            </a:p>
          </p:txBody>
        </p:sp>
      </p:grpSp>
      <p:sp>
        <p:nvSpPr>
          <p:cNvPr id="8" name="Freeform 8"/>
          <p:cNvSpPr/>
          <p:nvPr/>
        </p:nvSpPr>
        <p:spPr>
          <a:xfrm>
            <a:off x="342108" y="8729690"/>
            <a:ext cx="3448098" cy="1270870"/>
          </a:xfrm>
          <a:custGeom>
            <a:avLst/>
            <a:gdLst/>
            <a:ahLst/>
            <a:cxnLst/>
            <a:rect l="l" t="t" r="r" b="b"/>
            <a:pathLst>
              <a:path w="3448098" h="1270870">
                <a:moveTo>
                  <a:pt x="0" y="0"/>
                </a:moveTo>
                <a:lnTo>
                  <a:pt x="3448098" y="0"/>
                </a:lnTo>
                <a:lnTo>
                  <a:pt x="3448098" y="1270870"/>
                </a:lnTo>
                <a:lnTo>
                  <a:pt x="0" y="1270870"/>
                </a:lnTo>
                <a:lnTo>
                  <a:pt x="0" y="0"/>
                </a:lnTo>
                <a:close/>
              </a:path>
            </a:pathLst>
          </a:custGeom>
          <a:blipFill>
            <a:blip r:embed="rId4"/>
            <a:stretch>
              <a:fillRect/>
            </a:stretch>
          </a:blipFill>
        </p:spPr>
        <p:txBody>
          <a:bodyPr/>
          <a:lstStyle/>
          <a:p>
            <a:endParaRPr lang="en-US" dirty="0"/>
          </a:p>
        </p:txBody>
      </p:sp>
      <p:pic>
        <p:nvPicPr>
          <p:cNvPr id="9" name="Picture 8">
            <a:extLst>
              <a:ext uri="{FF2B5EF4-FFF2-40B4-BE49-F238E27FC236}">
                <a16:creationId xmlns:a16="http://schemas.microsoft.com/office/drawing/2014/main" id="{F7C86B3D-E969-A58B-A1C9-93B9596E6151}"/>
              </a:ext>
            </a:extLst>
          </p:cNvPr>
          <p:cNvPicPr>
            <a:picLocks noChangeAspect="1"/>
          </p:cNvPicPr>
          <p:nvPr/>
        </p:nvPicPr>
        <p:blipFill>
          <a:blip r:embed="rId5"/>
          <a:stretch>
            <a:fillRect/>
          </a:stretch>
        </p:blipFill>
        <p:spPr>
          <a:xfrm>
            <a:off x="7239000" y="1880315"/>
            <a:ext cx="10390974" cy="793654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1732471462"/>
              </p:ext>
            </p:extLst>
          </p:nvPr>
        </p:nvGraphicFramePr>
        <p:xfrm>
          <a:off x="7086600" y="679335"/>
          <a:ext cx="10821216" cy="8928328"/>
        </p:xfrm>
        <a:graphic>
          <a:graphicData uri="http://schemas.openxmlformats.org/drawingml/2006/table">
            <a:tbl>
              <a:tblPr>
                <a:tableStyleId>{2D5ABB26-0587-4C30-8999-92F81FD0307C}</a:tableStyleId>
              </a:tblPr>
              <a:tblGrid>
                <a:gridCol w="5410608">
                  <a:extLst>
                    <a:ext uri="{9D8B030D-6E8A-4147-A177-3AD203B41FA5}">
                      <a16:colId xmlns:a16="http://schemas.microsoft.com/office/drawing/2014/main" val="20000"/>
                    </a:ext>
                  </a:extLst>
                </a:gridCol>
                <a:gridCol w="5410608">
                  <a:extLst>
                    <a:ext uri="{9D8B030D-6E8A-4147-A177-3AD203B41FA5}">
                      <a16:colId xmlns:a16="http://schemas.microsoft.com/office/drawing/2014/main" val="20001"/>
                    </a:ext>
                  </a:extLst>
                </a:gridCol>
              </a:tblGrid>
              <a:tr h="1609464">
                <a:tc>
                  <a:txBody>
                    <a:bodyPr/>
                    <a:lstStyle/>
                    <a:p>
                      <a:pPr marL="457200" indent="-457200" algn="ctr">
                        <a:lnSpc>
                          <a:spcPts val="4200"/>
                        </a:lnSpc>
                        <a:buFont typeface="Arial" panose="020B0604020202020204" pitchFamily="34" charset="0"/>
                        <a:buChar char="•"/>
                        <a:defRPr/>
                      </a:pPr>
                      <a:r>
                        <a:rPr lang="en-US" sz="28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Roboto" panose="02000000000000000000" pitchFamily="2" charset="0"/>
                          <a:ea typeface="Roboto" panose="02000000000000000000" pitchFamily="2" charset="0"/>
                          <a:cs typeface="Roboto" panose="02000000000000000000" pitchFamily="2" charset="0"/>
                        </a:rPr>
                        <a:t>Handle mail carefully </a:t>
                      </a:r>
                    </a:p>
                  </a:txBody>
                  <a:tcPr marL="190500" marR="190500" marT="190500" marB="190500" anchor="ctr"/>
                </a:tc>
                <a:tc>
                  <a:txBody>
                    <a:bodyPr/>
                    <a:lstStyle/>
                    <a:p>
                      <a:pPr algn="ctr">
                        <a:lnSpc>
                          <a:spcPts val="4200"/>
                        </a:lnSpc>
                        <a:defRPr/>
                      </a:pPr>
                      <a:endParaRPr lang="en-US" sz="28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Roboto" panose="02000000000000000000" pitchFamily="2" charset="0"/>
                        <a:ea typeface="Roboto" panose="02000000000000000000" pitchFamily="2" charset="0"/>
                        <a:cs typeface="Roboto" panose="02000000000000000000" pitchFamily="2" charset="0"/>
                      </a:endParaRPr>
                    </a:p>
                    <a:p>
                      <a:pPr marL="457200" indent="-457200" algn="ctr">
                        <a:lnSpc>
                          <a:spcPts val="4200"/>
                        </a:lnSpc>
                        <a:buFont typeface="Arial" panose="020B0604020202020204" pitchFamily="34" charset="0"/>
                        <a:buChar char="•"/>
                      </a:pPr>
                      <a:r>
                        <a:rPr lang="en-US" sz="28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Roboto" panose="02000000000000000000" pitchFamily="2" charset="0"/>
                          <a:ea typeface="Roboto" panose="02000000000000000000" pitchFamily="2" charset="0"/>
                          <a:cs typeface="Roboto" panose="02000000000000000000" pitchFamily="2" charset="0"/>
                        </a:rPr>
                        <a:t>Safeguard wallet</a:t>
                      </a:r>
                    </a:p>
                    <a:p>
                      <a:pPr algn="ctr">
                        <a:lnSpc>
                          <a:spcPts val="4200"/>
                        </a:lnSpc>
                      </a:pPr>
                      <a:endParaRPr lang="en-US" sz="28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Roboto" panose="02000000000000000000" pitchFamily="2" charset="0"/>
                        <a:ea typeface="Roboto" panose="02000000000000000000" pitchFamily="2" charset="0"/>
                        <a:cs typeface="Roboto" panose="02000000000000000000" pitchFamily="2" charset="0"/>
                      </a:endParaRPr>
                    </a:p>
                  </a:txBody>
                  <a:tcPr marL="190500" marR="190500" marT="190500" marB="190500" anchor="ctr"/>
                </a:tc>
                <a:extLst>
                  <a:ext uri="{0D108BD9-81ED-4DB2-BD59-A6C34878D82A}">
                    <a16:rowId xmlns:a16="http://schemas.microsoft.com/office/drawing/2014/main" val="10000"/>
                  </a:ext>
                </a:extLst>
              </a:tr>
              <a:tr h="2051278">
                <a:tc>
                  <a:txBody>
                    <a:bodyPr/>
                    <a:lstStyle/>
                    <a:p>
                      <a:pPr marL="457200" indent="-457200" algn="ctr">
                        <a:lnSpc>
                          <a:spcPts val="4200"/>
                        </a:lnSpc>
                        <a:buFont typeface="Arial" panose="020B0604020202020204" pitchFamily="34" charset="0"/>
                        <a:buChar char="•"/>
                        <a:defRPr/>
                      </a:pPr>
                      <a:r>
                        <a:rPr lang="en-US" sz="28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Roboto" panose="02000000000000000000" pitchFamily="2" charset="0"/>
                          <a:ea typeface="Roboto" panose="02000000000000000000" pitchFamily="2" charset="0"/>
                          <a:cs typeface="Roboto" panose="02000000000000000000" pitchFamily="2" charset="0"/>
                        </a:rPr>
                        <a:t>Keep receipts</a:t>
                      </a:r>
                    </a:p>
                  </a:txBody>
                  <a:tcPr marL="190500" marR="190500" marT="190500" marB="190500" anchor="ctr"/>
                </a:tc>
                <a:tc>
                  <a:txBody>
                    <a:bodyPr/>
                    <a:lstStyle/>
                    <a:p>
                      <a:pPr marL="457200" indent="-457200" algn="ctr">
                        <a:lnSpc>
                          <a:spcPts val="4200"/>
                        </a:lnSpc>
                        <a:buFont typeface="Arial" panose="020B0604020202020204" pitchFamily="34" charset="0"/>
                        <a:buChar char="•"/>
                        <a:defRPr/>
                      </a:pPr>
                      <a:endParaRPr lang="en-US" sz="28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Roboto" panose="02000000000000000000" pitchFamily="2" charset="0"/>
                        <a:ea typeface="Roboto" panose="02000000000000000000" pitchFamily="2" charset="0"/>
                        <a:cs typeface="Roboto" panose="02000000000000000000" pitchFamily="2" charset="0"/>
                      </a:endParaRPr>
                    </a:p>
                    <a:p>
                      <a:pPr marL="457200" indent="-457200" algn="ctr">
                        <a:lnSpc>
                          <a:spcPts val="4200"/>
                        </a:lnSpc>
                        <a:buFont typeface="Arial" panose="020B0604020202020204" pitchFamily="34" charset="0"/>
                        <a:buChar char="•"/>
                      </a:pPr>
                      <a:r>
                        <a:rPr lang="en-US" sz="28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Roboto" panose="02000000000000000000" pitchFamily="2" charset="0"/>
                          <a:ea typeface="Roboto" panose="02000000000000000000" pitchFamily="2" charset="0"/>
                          <a:cs typeface="Roboto" panose="02000000000000000000" pitchFamily="2" charset="0"/>
                        </a:rPr>
                        <a:t>Minimize what you carry on your person</a:t>
                      </a:r>
                    </a:p>
                    <a:p>
                      <a:pPr marL="457200" indent="-457200" algn="ctr">
                        <a:lnSpc>
                          <a:spcPts val="4200"/>
                        </a:lnSpc>
                        <a:buFont typeface="Arial" panose="020B0604020202020204" pitchFamily="34" charset="0"/>
                        <a:buChar char="•"/>
                      </a:pPr>
                      <a:endParaRPr lang="en-US" sz="28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Roboto" panose="02000000000000000000" pitchFamily="2" charset="0"/>
                        <a:ea typeface="Roboto" panose="02000000000000000000" pitchFamily="2" charset="0"/>
                        <a:cs typeface="Roboto" panose="02000000000000000000" pitchFamily="2" charset="0"/>
                      </a:endParaRPr>
                    </a:p>
                  </a:txBody>
                  <a:tcPr marL="190500" marR="190500" marT="190500" marB="190500" anchor="ctr"/>
                </a:tc>
                <a:extLst>
                  <a:ext uri="{0D108BD9-81ED-4DB2-BD59-A6C34878D82A}">
                    <a16:rowId xmlns:a16="http://schemas.microsoft.com/office/drawing/2014/main" val="10001"/>
                  </a:ext>
                </a:extLst>
              </a:tr>
              <a:tr h="2051278">
                <a:tc>
                  <a:txBody>
                    <a:bodyPr/>
                    <a:lstStyle/>
                    <a:p>
                      <a:pPr marL="457200" indent="-457200" algn="ctr">
                        <a:lnSpc>
                          <a:spcPts val="4200"/>
                        </a:lnSpc>
                        <a:buFont typeface="Arial" panose="020B0604020202020204" pitchFamily="34" charset="0"/>
                        <a:buChar char="•"/>
                        <a:defRPr/>
                      </a:pPr>
                      <a:endParaRPr lang="en-US" sz="28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Roboto" panose="02000000000000000000" pitchFamily="2" charset="0"/>
                        <a:ea typeface="Roboto" panose="02000000000000000000" pitchFamily="2" charset="0"/>
                        <a:cs typeface="Roboto" panose="02000000000000000000" pitchFamily="2" charset="0"/>
                      </a:endParaRPr>
                    </a:p>
                    <a:p>
                      <a:pPr marL="457200" indent="-457200" algn="ctr">
                        <a:lnSpc>
                          <a:spcPts val="4200"/>
                        </a:lnSpc>
                        <a:buFont typeface="Arial" panose="020B0604020202020204" pitchFamily="34" charset="0"/>
                        <a:buChar char="•"/>
                      </a:pPr>
                      <a:r>
                        <a:rPr lang="en-US" sz="28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Roboto" panose="02000000000000000000" pitchFamily="2" charset="0"/>
                          <a:ea typeface="Roboto" panose="02000000000000000000" pitchFamily="2" charset="0"/>
                          <a:cs typeface="Roboto" panose="02000000000000000000" pitchFamily="2" charset="0"/>
                        </a:rPr>
                        <a:t>Place active-duty alert during deployments</a:t>
                      </a:r>
                    </a:p>
                    <a:p>
                      <a:pPr marL="457200" indent="-457200" algn="ctr">
                        <a:lnSpc>
                          <a:spcPts val="4200"/>
                        </a:lnSpc>
                        <a:buFont typeface="Arial" panose="020B0604020202020204" pitchFamily="34" charset="0"/>
                        <a:buChar char="•"/>
                      </a:pPr>
                      <a:endParaRPr lang="en-US" sz="28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Roboto" panose="02000000000000000000" pitchFamily="2" charset="0"/>
                        <a:ea typeface="Roboto" panose="02000000000000000000" pitchFamily="2" charset="0"/>
                        <a:cs typeface="Roboto" panose="02000000000000000000" pitchFamily="2" charset="0"/>
                      </a:endParaRPr>
                    </a:p>
                  </a:txBody>
                  <a:tcPr marL="190500" marR="190500" marT="190500" marB="190500" anchor="ctr"/>
                </a:tc>
                <a:tc>
                  <a:txBody>
                    <a:bodyPr/>
                    <a:lstStyle/>
                    <a:p>
                      <a:pPr marL="457200" indent="-457200" algn="ctr">
                        <a:lnSpc>
                          <a:spcPts val="4200"/>
                        </a:lnSpc>
                        <a:buFont typeface="Arial" panose="020B0604020202020204" pitchFamily="34" charset="0"/>
                        <a:buChar char="•"/>
                        <a:defRPr/>
                      </a:pPr>
                      <a:r>
                        <a:rPr lang="en-US" sz="28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Roboto" panose="02000000000000000000" pitchFamily="2" charset="0"/>
                          <a:ea typeface="Roboto" panose="02000000000000000000" pitchFamily="2" charset="0"/>
                          <a:cs typeface="Roboto" panose="02000000000000000000" pitchFamily="2" charset="0"/>
                        </a:rPr>
                        <a:t>Check credit reports</a:t>
                      </a:r>
                    </a:p>
                  </a:txBody>
                  <a:tcPr marL="190500" marR="190500" marT="190500" marB="190500" anchor="ctr"/>
                </a:tc>
                <a:extLst>
                  <a:ext uri="{0D108BD9-81ED-4DB2-BD59-A6C34878D82A}">
                    <a16:rowId xmlns:a16="http://schemas.microsoft.com/office/drawing/2014/main" val="10002"/>
                  </a:ext>
                </a:extLst>
              </a:tr>
              <a:tr h="2051278">
                <a:tc>
                  <a:txBody>
                    <a:bodyPr/>
                    <a:lstStyle/>
                    <a:p>
                      <a:pPr marL="457200" indent="-457200" algn="ctr">
                        <a:lnSpc>
                          <a:spcPts val="4200"/>
                        </a:lnSpc>
                        <a:buFont typeface="Arial" panose="020B0604020202020204" pitchFamily="34" charset="0"/>
                        <a:buChar char="•"/>
                        <a:defRPr/>
                      </a:pPr>
                      <a:endParaRPr lang="en-US" sz="28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Roboto" panose="02000000000000000000" pitchFamily="2" charset="0"/>
                        <a:ea typeface="Roboto" panose="02000000000000000000" pitchFamily="2" charset="0"/>
                        <a:cs typeface="Roboto" panose="02000000000000000000" pitchFamily="2" charset="0"/>
                      </a:endParaRPr>
                    </a:p>
                    <a:p>
                      <a:pPr marL="457200" indent="-457200" algn="ctr">
                        <a:lnSpc>
                          <a:spcPts val="4200"/>
                        </a:lnSpc>
                        <a:buFont typeface="Arial" panose="020B0604020202020204" pitchFamily="34" charset="0"/>
                        <a:buChar char="•"/>
                      </a:pPr>
                      <a:r>
                        <a:rPr lang="en-US" sz="28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Roboto" panose="02000000000000000000" pitchFamily="2" charset="0"/>
                          <a:ea typeface="Roboto" panose="02000000000000000000" pitchFamily="2" charset="0"/>
                          <a:cs typeface="Roboto" panose="02000000000000000000" pitchFamily="2" charset="0"/>
                        </a:rPr>
                        <a:t>Close tampered accounts</a:t>
                      </a:r>
                    </a:p>
                    <a:p>
                      <a:pPr marL="457200" indent="-457200" algn="ctr">
                        <a:lnSpc>
                          <a:spcPts val="4200"/>
                        </a:lnSpc>
                        <a:buFont typeface="Arial" panose="020B0604020202020204" pitchFamily="34" charset="0"/>
                        <a:buChar char="•"/>
                      </a:pPr>
                      <a:endParaRPr lang="en-US" sz="28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Roboto" panose="02000000000000000000" pitchFamily="2" charset="0"/>
                        <a:ea typeface="Roboto" panose="02000000000000000000" pitchFamily="2" charset="0"/>
                        <a:cs typeface="Roboto" panose="02000000000000000000" pitchFamily="2" charset="0"/>
                      </a:endParaRPr>
                    </a:p>
                  </a:txBody>
                  <a:tcPr marL="190500" marR="190500" marT="190500" marB="190500" anchor="ctr"/>
                </a:tc>
                <a:tc>
                  <a:txBody>
                    <a:bodyPr/>
                    <a:lstStyle/>
                    <a:p>
                      <a:pPr marL="457200" indent="-457200" algn="ctr">
                        <a:lnSpc>
                          <a:spcPts val="4200"/>
                        </a:lnSpc>
                        <a:buFont typeface="Arial" panose="020B0604020202020204" pitchFamily="34" charset="0"/>
                        <a:buChar char="•"/>
                        <a:defRPr/>
                      </a:pPr>
                      <a:endParaRPr lang="en-US" sz="28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Roboto" panose="02000000000000000000" pitchFamily="2" charset="0"/>
                        <a:ea typeface="Roboto" panose="02000000000000000000" pitchFamily="2" charset="0"/>
                        <a:cs typeface="Roboto" panose="02000000000000000000" pitchFamily="2" charset="0"/>
                      </a:endParaRPr>
                    </a:p>
                    <a:p>
                      <a:pPr marL="457200" indent="-457200" algn="ctr">
                        <a:lnSpc>
                          <a:spcPts val="4200"/>
                        </a:lnSpc>
                        <a:buFont typeface="Arial" panose="020B0604020202020204" pitchFamily="34" charset="0"/>
                        <a:buChar char="•"/>
                      </a:pPr>
                      <a:r>
                        <a:rPr lang="en-US" sz="28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Roboto" panose="02000000000000000000" pitchFamily="2" charset="0"/>
                          <a:ea typeface="Roboto" panose="02000000000000000000" pitchFamily="2" charset="0"/>
                          <a:cs typeface="Roboto" panose="02000000000000000000" pitchFamily="2" charset="0"/>
                        </a:rPr>
                        <a:t>Use strong passwords</a:t>
                      </a:r>
                    </a:p>
                    <a:p>
                      <a:pPr marL="457200" indent="-457200" algn="ctr">
                        <a:lnSpc>
                          <a:spcPts val="4200"/>
                        </a:lnSpc>
                        <a:buFont typeface="Arial" panose="020B0604020202020204" pitchFamily="34" charset="0"/>
                        <a:buChar char="•"/>
                      </a:pPr>
                      <a:endParaRPr lang="en-US" sz="28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Roboto" panose="02000000000000000000" pitchFamily="2" charset="0"/>
                        <a:ea typeface="Roboto" panose="02000000000000000000" pitchFamily="2" charset="0"/>
                        <a:cs typeface="Roboto" panose="02000000000000000000" pitchFamily="2" charset="0"/>
                      </a:endParaRPr>
                    </a:p>
                  </a:txBody>
                  <a:tcPr marL="190500" marR="190500" marT="190500" marB="190500" anchor="ctr"/>
                </a:tc>
                <a:extLst>
                  <a:ext uri="{0D108BD9-81ED-4DB2-BD59-A6C34878D82A}">
                    <a16:rowId xmlns:a16="http://schemas.microsoft.com/office/drawing/2014/main" val="10003"/>
                  </a:ext>
                </a:extLst>
              </a:tr>
            </a:tbl>
          </a:graphicData>
        </a:graphic>
      </p:graphicFrame>
      <p:sp>
        <p:nvSpPr>
          <p:cNvPr id="3" name="AutoShape 3"/>
          <p:cNvSpPr/>
          <p:nvPr/>
        </p:nvSpPr>
        <p:spPr>
          <a:xfrm>
            <a:off x="0" y="0"/>
            <a:ext cx="6464062" cy="10287000"/>
          </a:xfrm>
          <a:prstGeom prst="rect">
            <a:avLst/>
          </a:prstGeom>
          <a:solidFill>
            <a:srgbClr val="003300"/>
          </a:solidFill>
        </p:spPr>
        <p:txBody>
          <a:bodyPr/>
          <a:lstStyle/>
          <a:p>
            <a:endParaRPr lang="en-US" dirty="0"/>
          </a:p>
        </p:txBody>
      </p:sp>
      <p:sp>
        <p:nvSpPr>
          <p:cNvPr id="4" name="TextBox 4"/>
          <p:cNvSpPr txBox="1"/>
          <p:nvPr/>
        </p:nvSpPr>
        <p:spPr>
          <a:xfrm>
            <a:off x="1002723" y="3893157"/>
            <a:ext cx="4458616" cy="2500685"/>
          </a:xfrm>
          <a:prstGeom prst="rect">
            <a:avLst/>
          </a:prstGeom>
        </p:spPr>
        <p:txBody>
          <a:bodyPr lIns="0" tIns="0" rIns="0" bIns="0" rtlCol="0" anchor="t">
            <a:spAutoFit/>
          </a:bodyPr>
          <a:lstStyle/>
          <a:p>
            <a:pPr marL="0" lvl="0" indent="0" algn="ctr">
              <a:lnSpc>
                <a:spcPts val="6500"/>
              </a:lnSpc>
            </a:pPr>
            <a:r>
              <a:rPr lang="en-US" sz="6000" b="1" spc="-150" dirty="0">
                <a:solidFill>
                  <a:srgbClr val="FFFFFF"/>
                </a:solidFill>
                <a:latin typeface="Roboto" panose="02000000000000000000" pitchFamily="2" charset="0"/>
                <a:ea typeface="Roboto" panose="02000000000000000000" pitchFamily="2" charset="0"/>
                <a:cs typeface="Roboto" panose="02000000000000000000" pitchFamily="2" charset="0"/>
              </a:rPr>
              <a:t>Defending Against Identity Theft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6464062" cy="10287000"/>
          </a:xfrm>
          <a:prstGeom prst="rect">
            <a:avLst/>
          </a:prstGeom>
          <a:solidFill>
            <a:srgbClr val="003300"/>
          </a:solidFill>
        </p:spPr>
        <p:txBody>
          <a:bodyPr/>
          <a:lstStyle/>
          <a:p>
            <a:endParaRPr lang="en-US" dirty="0"/>
          </a:p>
        </p:txBody>
      </p:sp>
      <p:sp>
        <p:nvSpPr>
          <p:cNvPr id="3" name="TextBox 3"/>
          <p:cNvSpPr txBox="1"/>
          <p:nvPr/>
        </p:nvSpPr>
        <p:spPr>
          <a:xfrm>
            <a:off x="343947" y="4000500"/>
            <a:ext cx="5776168" cy="2500685"/>
          </a:xfrm>
          <a:prstGeom prst="rect">
            <a:avLst/>
          </a:prstGeom>
        </p:spPr>
        <p:txBody>
          <a:bodyPr lIns="0" tIns="0" rIns="0" bIns="0" rtlCol="0" anchor="t">
            <a:spAutoFit/>
          </a:bodyPr>
          <a:lstStyle/>
          <a:p>
            <a:pPr marL="0" lvl="0" indent="0" algn="ctr">
              <a:lnSpc>
                <a:spcPts val="6500"/>
              </a:lnSpc>
            </a:pPr>
            <a:r>
              <a:rPr lang="en-US" sz="6000" b="1" spc="-150" dirty="0">
                <a:solidFill>
                  <a:srgbClr val="FFFFFF"/>
                </a:solidFill>
                <a:latin typeface="Roboto" panose="02000000000000000000" pitchFamily="2" charset="0"/>
                <a:ea typeface="Roboto" panose="02000000000000000000" pitchFamily="2" charset="0"/>
                <a:cs typeface="Roboto" panose="02000000000000000000" pitchFamily="2" charset="0"/>
              </a:rPr>
              <a:t>What to Do If Your Identity Is Stolen</a:t>
            </a:r>
          </a:p>
        </p:txBody>
      </p:sp>
      <p:graphicFrame>
        <p:nvGraphicFramePr>
          <p:cNvPr id="4" name="Table 4"/>
          <p:cNvGraphicFramePr>
            <a:graphicFrameLocks noGrp="1"/>
          </p:cNvGraphicFramePr>
          <p:nvPr>
            <p:extLst>
              <p:ext uri="{D42A27DB-BD31-4B8C-83A1-F6EECF244321}">
                <p14:modId xmlns:p14="http://schemas.microsoft.com/office/powerpoint/2010/main" val="3429532344"/>
              </p:ext>
            </p:extLst>
          </p:nvPr>
        </p:nvGraphicFramePr>
        <p:xfrm>
          <a:off x="8305800" y="2419551"/>
          <a:ext cx="8350932" cy="7036898"/>
        </p:xfrm>
        <a:graphic>
          <a:graphicData uri="http://schemas.openxmlformats.org/drawingml/2006/table">
            <a:tbl>
              <a:tblPr>
                <a:tableStyleId>{9D7B26C5-4107-4FEC-AEDC-1716B250A1EF}</a:tableStyleId>
              </a:tblPr>
              <a:tblGrid>
                <a:gridCol w="8350932">
                  <a:extLst>
                    <a:ext uri="{9D8B030D-6E8A-4147-A177-3AD203B41FA5}">
                      <a16:colId xmlns:a16="http://schemas.microsoft.com/office/drawing/2014/main" val="20000"/>
                    </a:ext>
                  </a:extLst>
                </a:gridCol>
              </a:tblGrid>
              <a:tr h="1634279">
                <a:tc>
                  <a:txBody>
                    <a:bodyPr/>
                    <a:lstStyle/>
                    <a:p>
                      <a:pPr marL="457200" indent="-457200" algn="l">
                        <a:lnSpc>
                          <a:spcPts val="3499"/>
                        </a:lnSpc>
                        <a:buFont typeface="Arial" panose="020B0604020202020204" pitchFamily="34" charset="0"/>
                        <a:buChar char="•"/>
                        <a:defRPr/>
                      </a:pPr>
                      <a:r>
                        <a:rPr lang="en-US" sz="3000" dirty="0">
                          <a:solidFill>
                            <a:srgbClr val="003300"/>
                          </a:solidFill>
                          <a:latin typeface="Roboto" panose="02000000000000000000" pitchFamily="2" charset="0"/>
                          <a:ea typeface="Roboto" panose="02000000000000000000" pitchFamily="2" charset="0"/>
                          <a:cs typeface="Roboto" panose="02000000000000000000" pitchFamily="2" charset="0"/>
                        </a:rPr>
                        <a:t>Contact and Implement Fraud Alert with all three major credit bureaus</a:t>
                      </a:r>
                    </a:p>
                    <a:p>
                      <a:pPr marL="171450" indent="-171450">
                        <a:lnSpc>
                          <a:spcPts val="3499"/>
                        </a:lnSpc>
                        <a:buFont typeface="Arial" panose="020B0604020202020204" pitchFamily="34" charset="0"/>
                        <a:buChar char="•"/>
                      </a:pPr>
                      <a:endParaRPr lang="en-US" sz="3000" dirty="0">
                        <a:solidFill>
                          <a:srgbClr val="003300"/>
                        </a:solidFill>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0"/>
                  </a:ext>
                </a:extLst>
              </a:tr>
              <a:tr h="1289048">
                <a:tc>
                  <a:txBody>
                    <a:bodyPr/>
                    <a:lstStyle/>
                    <a:p>
                      <a:pPr marL="457200" indent="-457200" algn="l">
                        <a:lnSpc>
                          <a:spcPts val="3499"/>
                        </a:lnSpc>
                        <a:buFont typeface="Arial" panose="020B0604020202020204" pitchFamily="34" charset="0"/>
                        <a:buChar char="•"/>
                        <a:defRPr/>
                      </a:pPr>
                      <a:r>
                        <a:rPr lang="en-US" sz="3000" dirty="0">
                          <a:solidFill>
                            <a:srgbClr val="003300"/>
                          </a:solidFill>
                          <a:latin typeface="Roboto" panose="02000000000000000000" pitchFamily="2" charset="0"/>
                          <a:ea typeface="Roboto" panose="02000000000000000000" pitchFamily="2" charset="0"/>
                          <a:cs typeface="Roboto" panose="02000000000000000000" pitchFamily="2" charset="0"/>
                        </a:rPr>
                        <a:t>Request copies of your credit report</a:t>
                      </a:r>
                    </a:p>
                    <a:p>
                      <a:pPr marL="171450" indent="-171450">
                        <a:lnSpc>
                          <a:spcPts val="3499"/>
                        </a:lnSpc>
                        <a:buFont typeface="Arial" panose="020B0604020202020204" pitchFamily="34" charset="0"/>
                        <a:buChar char="•"/>
                      </a:pPr>
                      <a:endParaRPr lang="en-US" sz="3000" dirty="0">
                        <a:solidFill>
                          <a:srgbClr val="003300"/>
                        </a:solidFill>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1"/>
                  </a:ext>
                </a:extLst>
              </a:tr>
              <a:tr h="1207287">
                <a:tc>
                  <a:txBody>
                    <a:bodyPr/>
                    <a:lstStyle/>
                    <a:p>
                      <a:pPr marL="457200" indent="-457200" algn="l">
                        <a:lnSpc>
                          <a:spcPts val="3499"/>
                        </a:lnSpc>
                        <a:buFont typeface="Arial" panose="020B0604020202020204" pitchFamily="34" charset="0"/>
                        <a:buChar char="•"/>
                        <a:defRPr/>
                      </a:pPr>
                      <a:r>
                        <a:rPr lang="en-US" sz="3000" dirty="0">
                          <a:solidFill>
                            <a:srgbClr val="003300"/>
                          </a:solidFill>
                          <a:latin typeface="Roboto" panose="02000000000000000000" pitchFamily="2" charset="0"/>
                          <a:ea typeface="Roboto" panose="02000000000000000000" pitchFamily="2" charset="0"/>
                          <a:cs typeface="Roboto" panose="02000000000000000000" pitchFamily="2" charset="0"/>
                        </a:rPr>
                        <a:t>File a police report</a:t>
                      </a:r>
                    </a:p>
                    <a:p>
                      <a:pPr marL="171450" indent="-171450">
                        <a:lnSpc>
                          <a:spcPts val="3499"/>
                        </a:lnSpc>
                        <a:buFont typeface="Arial" panose="020B0604020202020204" pitchFamily="34" charset="0"/>
                        <a:buChar char="•"/>
                      </a:pPr>
                      <a:endParaRPr lang="en-US" sz="3000" dirty="0">
                        <a:solidFill>
                          <a:srgbClr val="003300"/>
                        </a:solidFill>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2"/>
                  </a:ext>
                </a:extLst>
              </a:tr>
              <a:tr h="1406086">
                <a:tc>
                  <a:txBody>
                    <a:bodyPr/>
                    <a:lstStyle/>
                    <a:p>
                      <a:pPr marL="457200" indent="-457200" algn="l">
                        <a:lnSpc>
                          <a:spcPts val="3499"/>
                        </a:lnSpc>
                        <a:buFont typeface="Arial" panose="020B0604020202020204" pitchFamily="34" charset="0"/>
                        <a:buChar char="•"/>
                        <a:defRPr/>
                      </a:pPr>
                      <a:r>
                        <a:rPr lang="en-US" sz="3000" dirty="0">
                          <a:solidFill>
                            <a:srgbClr val="003300"/>
                          </a:solidFill>
                          <a:latin typeface="Roboto" panose="02000000000000000000" pitchFamily="2" charset="0"/>
                          <a:ea typeface="Roboto" panose="02000000000000000000" pitchFamily="2" charset="0"/>
                          <a:cs typeface="Roboto" panose="02000000000000000000" pitchFamily="2" charset="0"/>
                        </a:rPr>
                        <a:t>Contact your creditors and bank</a:t>
                      </a:r>
                    </a:p>
                    <a:p>
                      <a:pPr marL="171450" indent="-171450">
                        <a:lnSpc>
                          <a:spcPts val="3499"/>
                        </a:lnSpc>
                        <a:buFont typeface="Arial" panose="020B0604020202020204" pitchFamily="34" charset="0"/>
                        <a:buChar char="•"/>
                      </a:pPr>
                      <a:endParaRPr lang="en-US" sz="3000" dirty="0">
                        <a:solidFill>
                          <a:srgbClr val="003300"/>
                        </a:solidFill>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3"/>
                  </a:ext>
                </a:extLst>
              </a:tr>
              <a:tr h="1500198">
                <a:tc>
                  <a:txBody>
                    <a:bodyPr/>
                    <a:lstStyle/>
                    <a:p>
                      <a:pPr marL="457200" indent="-457200" algn="l">
                        <a:lnSpc>
                          <a:spcPts val="3499"/>
                        </a:lnSpc>
                        <a:buFont typeface="Arial" panose="020B0604020202020204" pitchFamily="34" charset="0"/>
                        <a:buChar char="•"/>
                        <a:defRPr/>
                      </a:pPr>
                      <a:r>
                        <a:rPr lang="en-US" sz="3000" dirty="0">
                          <a:solidFill>
                            <a:srgbClr val="003300"/>
                          </a:solidFill>
                          <a:latin typeface="Roboto" panose="02000000000000000000" pitchFamily="2" charset="0"/>
                          <a:ea typeface="Roboto" panose="02000000000000000000" pitchFamily="2" charset="0"/>
                          <a:cs typeface="Roboto" panose="02000000000000000000" pitchFamily="2" charset="0"/>
                        </a:rPr>
                        <a:t>Use identitytheft.gov</a:t>
                      </a:r>
                    </a:p>
                    <a:p>
                      <a:pPr marL="171450" indent="-171450">
                        <a:lnSpc>
                          <a:spcPts val="3499"/>
                        </a:lnSpc>
                        <a:buFont typeface="Arial" panose="020B0604020202020204" pitchFamily="34" charset="0"/>
                        <a:buChar char="•"/>
                      </a:pPr>
                      <a:endParaRPr lang="en-US" sz="3000" dirty="0">
                        <a:solidFill>
                          <a:srgbClr val="003300"/>
                        </a:solidFill>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4"/>
                  </a:ext>
                </a:extLst>
              </a:tr>
            </a:tbl>
          </a:graphicData>
        </a:graphic>
      </p:graphicFrame>
      <p:sp>
        <p:nvSpPr>
          <p:cNvPr id="6" name="Freeform 5">
            <a:extLst>
              <a:ext uri="{FF2B5EF4-FFF2-40B4-BE49-F238E27FC236}">
                <a16:creationId xmlns:a16="http://schemas.microsoft.com/office/drawing/2014/main" id="{96526E1C-1A7A-4503-68DC-BC90D21E7C78}"/>
              </a:ext>
            </a:extLst>
          </p:cNvPr>
          <p:cNvSpPr/>
          <p:nvPr/>
        </p:nvSpPr>
        <p:spPr>
          <a:xfrm>
            <a:off x="14401800" y="266701"/>
            <a:ext cx="3249814" cy="1295400"/>
          </a:xfrm>
          <a:custGeom>
            <a:avLst/>
            <a:gdLst/>
            <a:ahLst/>
            <a:cxnLst/>
            <a:rect l="l" t="t" r="r" b="b"/>
            <a:pathLst>
              <a:path w="4316614" h="1590981">
                <a:moveTo>
                  <a:pt x="0" y="0"/>
                </a:moveTo>
                <a:lnTo>
                  <a:pt x="4316614" y="0"/>
                </a:lnTo>
                <a:lnTo>
                  <a:pt x="4316614" y="1590980"/>
                </a:lnTo>
                <a:lnTo>
                  <a:pt x="0" y="1590980"/>
                </a:lnTo>
                <a:lnTo>
                  <a:pt x="0" y="0"/>
                </a:lnTo>
                <a:close/>
              </a:path>
            </a:pathLst>
          </a:custGeom>
          <a:blipFill>
            <a:blip r:embed="rId3"/>
            <a:stretch>
              <a:fillRect/>
            </a:stretch>
          </a:blipFill>
        </p:spPr>
        <p:txBody>
          <a:bodyPr/>
          <a:lstStyle/>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3"/>
          <p:cNvSpPr txBox="1"/>
          <p:nvPr/>
        </p:nvSpPr>
        <p:spPr>
          <a:xfrm>
            <a:off x="1257300" y="547687"/>
            <a:ext cx="15773400" cy="1395413"/>
          </a:xfrm>
          <a:prstGeom prst="rect">
            <a:avLst/>
          </a:prstGeom>
        </p:spPr>
        <p:txBody>
          <a:bodyPr vert="horz" lIns="91440" tIns="45720" rIns="91440" bIns="45720" rtlCol="0" anchor="ctr">
            <a:normAutofit/>
          </a:bodyPr>
          <a:lstStyle/>
          <a:p>
            <a:pPr marL="0" lvl="0" indent="0" defTabSz="914400">
              <a:lnSpc>
                <a:spcPct val="90000"/>
              </a:lnSpc>
              <a:spcBef>
                <a:spcPct val="0"/>
              </a:spcBef>
              <a:spcAft>
                <a:spcPts val="600"/>
              </a:spcAft>
            </a:pPr>
            <a:r>
              <a:rPr lang="en-US" sz="7000" b="1" kern="1200" spc="-210" dirty="0">
                <a:solidFill>
                  <a:srgbClr val="003300"/>
                </a:solidFill>
                <a:latin typeface="Roboto" panose="02000000000000000000" pitchFamily="2" charset="0"/>
                <a:ea typeface="Roboto" panose="02000000000000000000" pitchFamily="2" charset="0"/>
                <a:cs typeface="Roboto" panose="02000000000000000000" pitchFamily="2" charset="0"/>
              </a:rPr>
              <a:t>How to File a Complaint</a:t>
            </a:r>
          </a:p>
        </p:txBody>
      </p:sp>
      <p:sp>
        <p:nvSpPr>
          <p:cNvPr id="5" name="Freeform 5"/>
          <p:cNvSpPr/>
          <p:nvPr/>
        </p:nvSpPr>
        <p:spPr>
          <a:xfrm>
            <a:off x="15841382" y="281708"/>
            <a:ext cx="2058393" cy="1889992"/>
          </a:xfrm>
          <a:custGeom>
            <a:avLst/>
            <a:gdLst/>
            <a:ahLst/>
            <a:cxnLst/>
            <a:rect l="l" t="t" r="r" b="b"/>
            <a:pathLst>
              <a:path w="3276986" h="3276986">
                <a:moveTo>
                  <a:pt x="0" y="0"/>
                </a:moveTo>
                <a:lnTo>
                  <a:pt x="3276986" y="0"/>
                </a:lnTo>
                <a:lnTo>
                  <a:pt x="3276986" y="3276986"/>
                </a:lnTo>
                <a:lnTo>
                  <a:pt x="0" y="3276986"/>
                </a:lnTo>
                <a:lnTo>
                  <a:pt x="0" y="0"/>
                </a:lnTo>
                <a:close/>
              </a:path>
            </a:pathLst>
          </a:custGeom>
          <a:blipFill>
            <a:blip r:embed="rId3"/>
            <a:stretch>
              <a:fillRect/>
            </a:stretch>
          </a:blipFill>
          <a:effectLst>
            <a:outerShdw blurRad="228600" dist="38100" dir="3900000" sx="102000" sy="102000" algn="ctr" rotWithShape="0">
              <a:srgbClr val="000000">
                <a:alpha val="50101"/>
              </a:srgbClr>
            </a:outerShdw>
          </a:effectLst>
        </p:spPr>
        <p:txBody>
          <a:bodyPr/>
          <a:lstStyle/>
          <a:p>
            <a:endParaRPr lang="en-US" dirty="0"/>
          </a:p>
        </p:txBody>
      </p:sp>
      <p:sp>
        <p:nvSpPr>
          <p:cNvPr id="11" name="TextBox 10">
            <a:extLst>
              <a:ext uri="{FF2B5EF4-FFF2-40B4-BE49-F238E27FC236}">
                <a16:creationId xmlns:a16="http://schemas.microsoft.com/office/drawing/2014/main" id="{3533D2D6-672D-B36C-2AD6-F567A17D6BE4}"/>
              </a:ext>
            </a:extLst>
          </p:cNvPr>
          <p:cNvSpPr txBox="1"/>
          <p:nvPr/>
        </p:nvSpPr>
        <p:spPr>
          <a:xfrm>
            <a:off x="3733800" y="3215745"/>
            <a:ext cx="12573000" cy="4508927"/>
          </a:xfrm>
          <a:prstGeom prst="rect">
            <a:avLst/>
          </a:prstGeom>
          <a:noFill/>
        </p:spPr>
        <p:txBody>
          <a:bodyPr wrap="square">
            <a:spAutoFit/>
          </a:bodyPr>
          <a:lstStyle/>
          <a:p>
            <a:pPr marL="347472" indent="-347472" defTabSz="347472">
              <a:spcAft>
                <a:spcPts val="600"/>
              </a:spcAft>
              <a:buFont typeface="+mj-lt"/>
              <a:buAutoNum type="arabicPeriod"/>
            </a:pPr>
            <a:r>
              <a:rPr lang="en-US" sz="4000" kern="1200" dirty="0">
                <a:solidFill>
                  <a:srgbClr val="003300"/>
                </a:solidFill>
                <a:latin typeface="Roboto" panose="02000000000000000000" pitchFamily="2" charset="0"/>
                <a:ea typeface="Roboto" panose="02000000000000000000" pitchFamily="2" charset="0"/>
                <a:cs typeface="Roboto" panose="02000000000000000000" pitchFamily="2" charset="0"/>
              </a:rPr>
              <a:t> Save all purchase-related paperwork. </a:t>
            </a:r>
          </a:p>
          <a:p>
            <a:pPr marL="347472" indent="-347472" defTabSz="347472">
              <a:spcAft>
                <a:spcPts val="600"/>
              </a:spcAft>
              <a:buFont typeface="+mj-lt"/>
              <a:buAutoNum type="arabicPeriod"/>
            </a:pPr>
            <a:endParaRPr lang="en-US" sz="4000" kern="1200" dirty="0">
              <a:solidFill>
                <a:srgbClr val="003300"/>
              </a:solidFill>
              <a:latin typeface="Roboto" panose="02000000000000000000" pitchFamily="2" charset="0"/>
              <a:ea typeface="Roboto" panose="02000000000000000000" pitchFamily="2" charset="0"/>
              <a:cs typeface="Roboto" panose="02000000000000000000" pitchFamily="2" charset="0"/>
            </a:endParaRPr>
          </a:p>
          <a:p>
            <a:pPr marL="347472" indent="-347472" defTabSz="347472">
              <a:spcAft>
                <a:spcPts val="600"/>
              </a:spcAft>
              <a:buFont typeface="+mj-lt"/>
              <a:buAutoNum type="arabicPeriod"/>
            </a:pPr>
            <a:r>
              <a:rPr lang="en-US" sz="4000" kern="1200" dirty="0">
                <a:solidFill>
                  <a:srgbClr val="003300"/>
                </a:solidFill>
                <a:latin typeface="Roboto" panose="02000000000000000000" pitchFamily="2" charset="0"/>
                <a:ea typeface="Roboto" panose="02000000000000000000" pitchFamily="2" charset="0"/>
                <a:cs typeface="Roboto" panose="02000000000000000000" pitchFamily="2" charset="0"/>
              </a:rPr>
              <a:t> Contact the business.</a:t>
            </a:r>
          </a:p>
          <a:p>
            <a:pPr marL="347472" indent="-347472" defTabSz="347472">
              <a:spcAft>
                <a:spcPts val="600"/>
              </a:spcAft>
              <a:buFont typeface="+mj-lt"/>
              <a:buAutoNum type="arabicPeriod"/>
            </a:pPr>
            <a:endParaRPr lang="en-US" sz="4000" kern="1200" dirty="0">
              <a:solidFill>
                <a:srgbClr val="003300"/>
              </a:solidFill>
              <a:latin typeface="Roboto" panose="02000000000000000000" pitchFamily="2" charset="0"/>
              <a:ea typeface="Roboto" panose="02000000000000000000" pitchFamily="2" charset="0"/>
              <a:cs typeface="Roboto" panose="02000000000000000000" pitchFamily="2" charset="0"/>
            </a:endParaRPr>
          </a:p>
          <a:p>
            <a:pPr marL="347472" indent="-347472" defTabSz="347472">
              <a:spcAft>
                <a:spcPts val="600"/>
              </a:spcAft>
              <a:buFont typeface="+mj-lt"/>
              <a:buAutoNum type="arabicPeriod"/>
            </a:pPr>
            <a:r>
              <a:rPr lang="en-US" sz="4000" kern="1200" dirty="0">
                <a:solidFill>
                  <a:srgbClr val="003300"/>
                </a:solidFill>
                <a:latin typeface="Roboto" panose="02000000000000000000" pitchFamily="2" charset="0"/>
                <a:ea typeface="Roboto" panose="02000000000000000000" pitchFamily="2" charset="0"/>
                <a:cs typeface="Roboto" panose="02000000000000000000" pitchFamily="2" charset="0"/>
              </a:rPr>
              <a:t> Send a complaint letter by certified mail, return    receipt requested.</a:t>
            </a:r>
          </a:p>
          <a:p>
            <a:pPr lvl="1">
              <a:spcAft>
                <a:spcPts val="600"/>
              </a:spcAft>
              <a:buFontTx/>
              <a:buNone/>
            </a:pPr>
            <a:endParaRPr lang="en-US" sz="2200" dirty="0">
              <a:solidFill>
                <a:srgbClr val="21372B"/>
              </a:solidFill>
            </a:endParaRPr>
          </a:p>
        </p:txBody>
      </p:sp>
      <p:sp>
        <p:nvSpPr>
          <p:cNvPr id="2" name="Freeform 1">
            <a:extLst>
              <a:ext uri="{FF2B5EF4-FFF2-40B4-BE49-F238E27FC236}">
                <a16:creationId xmlns:a16="http://schemas.microsoft.com/office/drawing/2014/main" id="{393A0FA5-42FF-4CA6-E8DD-F488FEDC392C}"/>
              </a:ext>
            </a:extLst>
          </p:cNvPr>
          <p:cNvSpPr/>
          <p:nvPr/>
        </p:nvSpPr>
        <p:spPr>
          <a:xfrm>
            <a:off x="609600" y="8469177"/>
            <a:ext cx="3302844" cy="1217334"/>
          </a:xfrm>
          <a:custGeom>
            <a:avLst/>
            <a:gdLst/>
            <a:ahLst/>
            <a:cxnLst/>
            <a:rect l="l" t="t" r="r" b="b"/>
            <a:pathLst>
              <a:path w="4316614" h="1590981">
                <a:moveTo>
                  <a:pt x="0" y="0"/>
                </a:moveTo>
                <a:lnTo>
                  <a:pt x="4316614" y="0"/>
                </a:lnTo>
                <a:lnTo>
                  <a:pt x="4316614" y="1590980"/>
                </a:lnTo>
                <a:lnTo>
                  <a:pt x="0" y="1590980"/>
                </a:lnTo>
                <a:lnTo>
                  <a:pt x="0" y="0"/>
                </a:lnTo>
                <a:close/>
              </a:path>
            </a:pathLst>
          </a:custGeom>
          <a:blipFill>
            <a:blip r:embed="rId4"/>
            <a:stretch>
              <a:fillRect/>
            </a:stretch>
          </a:blipFill>
        </p:spPr>
        <p:txBody>
          <a:bodyPr/>
          <a:lstStyle/>
          <a:p>
            <a:endParaRPr lang="en-US" dirty="0"/>
          </a:p>
        </p:txBody>
      </p:sp>
      <p:sp>
        <p:nvSpPr>
          <p:cNvPr id="4" name="TextBox 3">
            <a:extLst>
              <a:ext uri="{FF2B5EF4-FFF2-40B4-BE49-F238E27FC236}">
                <a16:creationId xmlns:a16="http://schemas.microsoft.com/office/drawing/2014/main" id="{D186E298-A4B4-5ED3-761F-FC4F912A335F}"/>
              </a:ext>
            </a:extLst>
          </p:cNvPr>
          <p:cNvSpPr txBox="1"/>
          <p:nvPr/>
        </p:nvSpPr>
        <p:spPr>
          <a:xfrm>
            <a:off x="5791200" y="9486456"/>
            <a:ext cx="9525000" cy="400110"/>
          </a:xfrm>
          <a:prstGeom prst="rect">
            <a:avLst/>
          </a:prstGeom>
          <a:noFill/>
        </p:spPr>
        <p:txBody>
          <a:bodyPr wrap="square" rtlCol="0">
            <a:spAutoFit/>
          </a:bodyPr>
          <a:lstStyle/>
          <a:p>
            <a:r>
              <a:rPr lang="en-US" sz="2000" i="1" dirty="0">
                <a:solidFill>
                  <a:srgbClr val="003300"/>
                </a:solidFill>
                <a:latin typeface="Roboto" panose="02000000000000000000" pitchFamily="2" charset="0"/>
                <a:ea typeface="Roboto" panose="02000000000000000000" pitchFamily="2" charset="0"/>
                <a:cs typeface="Roboto" panose="02000000000000000000" pitchFamily="2" charset="0"/>
              </a:rPr>
              <a:t>**A sample complaint letter is included in your PFMC Student Handout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3"/>
          <p:cNvSpPr txBox="1"/>
          <p:nvPr/>
        </p:nvSpPr>
        <p:spPr>
          <a:xfrm>
            <a:off x="838200" y="374123"/>
            <a:ext cx="15264227" cy="1646279"/>
          </a:xfrm>
          <a:prstGeom prst="rect">
            <a:avLst/>
          </a:prstGeom>
        </p:spPr>
        <p:txBody>
          <a:bodyPr vert="horz" lIns="91440" tIns="45720" rIns="91440" bIns="45720" rtlCol="0" anchor="ctr">
            <a:normAutofit/>
          </a:bodyPr>
          <a:lstStyle/>
          <a:p>
            <a:pPr marL="0" lvl="0" indent="0" defTabSz="914400">
              <a:lnSpc>
                <a:spcPct val="90000"/>
              </a:lnSpc>
              <a:spcBef>
                <a:spcPct val="0"/>
              </a:spcBef>
              <a:spcAft>
                <a:spcPts val="600"/>
              </a:spcAft>
            </a:pPr>
            <a:r>
              <a:rPr lang="en-US" sz="7000" b="1" kern="1200" spc="-210" dirty="0">
                <a:solidFill>
                  <a:schemeClr val="tx1"/>
                </a:solidFill>
                <a:latin typeface="Roboto" panose="02000000000000000000" pitchFamily="2" charset="0"/>
                <a:ea typeface="Roboto" panose="02000000000000000000" pitchFamily="2" charset="0"/>
                <a:cs typeface="Roboto" panose="02000000000000000000" pitchFamily="2" charset="0"/>
              </a:rPr>
              <a:t>Consumer Awareness Summary</a:t>
            </a:r>
          </a:p>
        </p:txBody>
      </p:sp>
      <p:sp>
        <p:nvSpPr>
          <p:cNvPr id="11" name="TextBox 10">
            <a:extLst>
              <a:ext uri="{FF2B5EF4-FFF2-40B4-BE49-F238E27FC236}">
                <a16:creationId xmlns:a16="http://schemas.microsoft.com/office/drawing/2014/main" id="{3533D2D6-672D-B36C-2AD6-F567A17D6BE4}"/>
              </a:ext>
            </a:extLst>
          </p:cNvPr>
          <p:cNvSpPr txBox="1"/>
          <p:nvPr/>
        </p:nvSpPr>
        <p:spPr>
          <a:xfrm>
            <a:off x="838200" y="2516008"/>
            <a:ext cx="13149216" cy="4616648"/>
          </a:xfrm>
          <a:prstGeom prst="rect">
            <a:avLst/>
          </a:prstGeom>
          <a:noFill/>
        </p:spPr>
        <p:txBody>
          <a:bodyPr wrap="square">
            <a:spAutoFit/>
          </a:bodyPr>
          <a:lstStyle/>
          <a:p>
            <a:pPr marL="557213" indent="-557213" defTabSz="342900">
              <a:lnSpc>
                <a:spcPct val="200000"/>
              </a:lnSpc>
              <a:buAutoNum type="arabicPeriod"/>
            </a:pPr>
            <a:r>
              <a:rPr lang="en-US" sz="3400" kern="1200" dirty="0">
                <a:solidFill>
                  <a:srgbClr val="003300"/>
                </a:solidFill>
                <a:latin typeface="Roboto Bold" panose="02000000000000000000" charset="0"/>
                <a:ea typeface="Roboto Bold" panose="02000000000000000000" charset="0"/>
                <a:cs typeface="+mn-cs"/>
              </a:rPr>
              <a:t>Recognized and understood how to protect yourself from misleading consumer practices &amp; report complaints.</a:t>
            </a:r>
          </a:p>
          <a:p>
            <a:pPr marL="557213" indent="-557213" defTabSz="342900">
              <a:lnSpc>
                <a:spcPct val="200000"/>
              </a:lnSpc>
              <a:buAutoNum type="arabicPeriod"/>
            </a:pPr>
            <a:r>
              <a:rPr lang="en-US" sz="3400" kern="1200" dirty="0">
                <a:solidFill>
                  <a:srgbClr val="003300"/>
                </a:solidFill>
                <a:latin typeface="Roboto Bold" panose="02000000000000000000" charset="0"/>
                <a:ea typeface="Roboto Bold" panose="02000000000000000000" charset="0"/>
                <a:cs typeface="+mn-cs"/>
              </a:rPr>
              <a:t>Know military consumer protection law fundamentals.</a:t>
            </a:r>
          </a:p>
          <a:p>
            <a:pPr marL="557213" indent="-557213" defTabSz="342900">
              <a:lnSpc>
                <a:spcPct val="200000"/>
              </a:lnSpc>
              <a:buAutoNum type="arabicPeriod"/>
            </a:pPr>
            <a:r>
              <a:rPr lang="en-US" sz="3400" kern="1200" dirty="0">
                <a:solidFill>
                  <a:srgbClr val="003300"/>
                </a:solidFill>
                <a:latin typeface="Roboto Bold" panose="02000000000000000000" charset="0"/>
                <a:ea typeface="Roboto Bold" panose="02000000000000000000" charset="0"/>
                <a:cs typeface="+mn-cs"/>
              </a:rPr>
              <a:t>Recognized and identified steps to resolve identity theft.</a:t>
            </a:r>
          </a:p>
          <a:p>
            <a:pPr lvl="1">
              <a:spcAft>
                <a:spcPts val="600"/>
              </a:spcAft>
              <a:buFontTx/>
              <a:buNone/>
            </a:pPr>
            <a:endParaRPr lang="en-US" sz="2200" dirty="0">
              <a:solidFill>
                <a:srgbClr val="21372B"/>
              </a:solidFill>
            </a:endParaRPr>
          </a:p>
        </p:txBody>
      </p:sp>
      <p:sp>
        <p:nvSpPr>
          <p:cNvPr id="2" name="Freeform 5">
            <a:extLst>
              <a:ext uri="{FF2B5EF4-FFF2-40B4-BE49-F238E27FC236}">
                <a16:creationId xmlns:a16="http://schemas.microsoft.com/office/drawing/2014/main" id="{50D08855-F116-FFE8-4ADF-F3D972C23836}"/>
              </a:ext>
            </a:extLst>
          </p:cNvPr>
          <p:cNvSpPr/>
          <p:nvPr/>
        </p:nvSpPr>
        <p:spPr>
          <a:xfrm>
            <a:off x="15544800" y="245179"/>
            <a:ext cx="2115011" cy="2052075"/>
          </a:xfrm>
          <a:custGeom>
            <a:avLst/>
            <a:gdLst/>
            <a:ahLst/>
            <a:cxnLst/>
            <a:rect l="l" t="t" r="r" b="b"/>
            <a:pathLst>
              <a:path w="3276986" h="3276986">
                <a:moveTo>
                  <a:pt x="0" y="0"/>
                </a:moveTo>
                <a:lnTo>
                  <a:pt x="3276986" y="0"/>
                </a:lnTo>
                <a:lnTo>
                  <a:pt x="3276986" y="3276986"/>
                </a:lnTo>
                <a:lnTo>
                  <a:pt x="0" y="3276986"/>
                </a:lnTo>
                <a:lnTo>
                  <a:pt x="0" y="0"/>
                </a:lnTo>
                <a:close/>
              </a:path>
            </a:pathLst>
          </a:custGeom>
          <a:blipFill>
            <a:blip r:embed="rId3"/>
            <a:stretch>
              <a:fillRect/>
            </a:stretch>
          </a:blipFill>
          <a:effectLst>
            <a:outerShdw blurRad="228600" dist="38100" dir="3900000" sx="102000" sy="102000" algn="ctr" rotWithShape="0">
              <a:srgbClr val="000000">
                <a:alpha val="50101"/>
              </a:srgbClr>
            </a:outerShdw>
          </a:effectLst>
        </p:spPr>
        <p:txBody>
          <a:bodyPr/>
          <a:lstStyle/>
          <a:p>
            <a:endParaRPr lang="en-US" dirty="0"/>
          </a:p>
        </p:txBody>
      </p:sp>
      <p:sp>
        <p:nvSpPr>
          <p:cNvPr id="6" name="Freeform 5">
            <a:extLst>
              <a:ext uri="{FF2B5EF4-FFF2-40B4-BE49-F238E27FC236}">
                <a16:creationId xmlns:a16="http://schemas.microsoft.com/office/drawing/2014/main" id="{8E66DDFB-2F87-D438-33A6-73C3F07198BF}"/>
              </a:ext>
            </a:extLst>
          </p:cNvPr>
          <p:cNvSpPr/>
          <p:nvPr/>
        </p:nvSpPr>
        <p:spPr>
          <a:xfrm>
            <a:off x="14771447" y="8001402"/>
            <a:ext cx="3266301" cy="1203865"/>
          </a:xfrm>
          <a:custGeom>
            <a:avLst/>
            <a:gdLst/>
            <a:ahLst/>
            <a:cxnLst/>
            <a:rect l="l" t="t" r="r" b="b"/>
            <a:pathLst>
              <a:path w="4316614" h="1590981">
                <a:moveTo>
                  <a:pt x="0" y="0"/>
                </a:moveTo>
                <a:lnTo>
                  <a:pt x="4316614" y="0"/>
                </a:lnTo>
                <a:lnTo>
                  <a:pt x="4316614" y="1590980"/>
                </a:lnTo>
                <a:lnTo>
                  <a:pt x="0" y="1590980"/>
                </a:lnTo>
                <a:lnTo>
                  <a:pt x="0" y="0"/>
                </a:lnTo>
                <a:close/>
              </a:path>
            </a:pathLst>
          </a:custGeom>
          <a:blipFill>
            <a:blip r:embed="rId4"/>
            <a:stretch>
              <a:fillRect/>
            </a:stretch>
          </a:blipFill>
        </p:spPr>
        <p:txBody>
          <a:bodyPr/>
          <a:lstStyle/>
          <a:p>
            <a:endParaRPr lang="en-US" dirty="0"/>
          </a:p>
        </p:txBody>
      </p:sp>
    </p:spTree>
    <p:extLst>
      <p:ext uri="{BB962C8B-B14F-4D97-AF65-F5344CB8AC3E}">
        <p14:creationId xmlns:p14="http://schemas.microsoft.com/office/powerpoint/2010/main" val="2754492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2" name="AutoShape 2"/>
          <p:cNvSpPr/>
          <p:nvPr/>
        </p:nvSpPr>
        <p:spPr>
          <a:xfrm>
            <a:off x="13279733" y="0"/>
            <a:ext cx="5008267" cy="10287000"/>
          </a:xfrm>
          <a:prstGeom prst="rect">
            <a:avLst/>
          </a:prstGeom>
          <a:solidFill>
            <a:srgbClr val="FFFFFF"/>
          </a:solidFill>
        </p:spPr>
        <p:txBody>
          <a:bodyPr/>
          <a:lstStyle/>
          <a:p>
            <a:endParaRPr lang="en-US" dirty="0"/>
          </a:p>
        </p:txBody>
      </p:sp>
      <p:sp>
        <p:nvSpPr>
          <p:cNvPr id="4" name="Freeform 4"/>
          <p:cNvSpPr/>
          <p:nvPr/>
        </p:nvSpPr>
        <p:spPr>
          <a:xfrm>
            <a:off x="14459479" y="8734119"/>
            <a:ext cx="3540373" cy="1286181"/>
          </a:xfrm>
          <a:custGeom>
            <a:avLst/>
            <a:gdLst/>
            <a:ahLst/>
            <a:cxnLst/>
            <a:rect l="l" t="t" r="r" b="b"/>
            <a:pathLst>
              <a:path w="4316614" h="1590981">
                <a:moveTo>
                  <a:pt x="0" y="0"/>
                </a:moveTo>
                <a:lnTo>
                  <a:pt x="4316613" y="0"/>
                </a:lnTo>
                <a:lnTo>
                  <a:pt x="4316613" y="1590980"/>
                </a:lnTo>
                <a:lnTo>
                  <a:pt x="0" y="1590980"/>
                </a:lnTo>
                <a:lnTo>
                  <a:pt x="0" y="0"/>
                </a:lnTo>
                <a:close/>
              </a:path>
            </a:pathLst>
          </a:custGeom>
          <a:blipFill>
            <a:blip r:embed="rId3"/>
            <a:stretch>
              <a:fillRect/>
            </a:stretch>
          </a:blipFill>
        </p:spPr>
        <p:txBody>
          <a:bodyPr/>
          <a:lstStyle/>
          <a:p>
            <a:endParaRPr lang="en-US" dirty="0"/>
          </a:p>
        </p:txBody>
      </p:sp>
      <p:sp>
        <p:nvSpPr>
          <p:cNvPr id="8" name="TextBox 8"/>
          <p:cNvSpPr txBox="1"/>
          <p:nvPr/>
        </p:nvSpPr>
        <p:spPr>
          <a:xfrm>
            <a:off x="474907" y="495300"/>
            <a:ext cx="12372006" cy="1112228"/>
          </a:xfrm>
          <a:prstGeom prst="rect">
            <a:avLst/>
          </a:prstGeom>
        </p:spPr>
        <p:txBody>
          <a:bodyPr lIns="0" tIns="0" rIns="0" bIns="0" rtlCol="0" anchor="t">
            <a:spAutoFit/>
          </a:bodyPr>
          <a:lstStyle/>
          <a:p>
            <a:pPr marL="0" lvl="0" indent="0">
              <a:lnSpc>
                <a:spcPts val="9099"/>
              </a:lnSpc>
            </a:pPr>
            <a:r>
              <a:rPr lang="en-US" sz="6999" b="1" spc="-209" dirty="0">
                <a:solidFill>
                  <a:srgbClr val="FFFFFF"/>
                </a:solidFill>
                <a:latin typeface="Roboto" panose="02000000000000000000" pitchFamily="2" charset="0"/>
                <a:ea typeface="Roboto" panose="02000000000000000000" pitchFamily="2" charset="0"/>
                <a:cs typeface="Roboto" panose="02000000000000000000" pitchFamily="2" charset="0"/>
              </a:rPr>
              <a:t>Sources of Assistance</a:t>
            </a:r>
          </a:p>
        </p:txBody>
      </p:sp>
      <p:sp>
        <p:nvSpPr>
          <p:cNvPr id="10" name="TextBox 9">
            <a:extLst>
              <a:ext uri="{FF2B5EF4-FFF2-40B4-BE49-F238E27FC236}">
                <a16:creationId xmlns:a16="http://schemas.microsoft.com/office/drawing/2014/main" id="{FD0507B9-94BA-6583-8153-B0425AA6BAF5}"/>
              </a:ext>
            </a:extLst>
          </p:cNvPr>
          <p:cNvSpPr txBox="1"/>
          <p:nvPr/>
        </p:nvSpPr>
        <p:spPr>
          <a:xfrm>
            <a:off x="546957" y="1943100"/>
            <a:ext cx="11741473" cy="7632859"/>
          </a:xfrm>
          <a:prstGeom prst="rect">
            <a:avLst/>
          </a:prstGeom>
          <a:noFill/>
        </p:spPr>
        <p:txBody>
          <a:bodyPr wrap="square">
            <a:spAutoFit/>
          </a:bodyPr>
          <a:lstStyle/>
          <a:p>
            <a:pPr marL="571500" indent="-571500">
              <a:lnSpc>
                <a:spcPct val="150000"/>
              </a:lnSpc>
              <a:buFont typeface="Arial" panose="020B0604020202020204" pitchFamily="34" charset="0"/>
              <a:buChar char="•"/>
            </a:pPr>
            <a:r>
              <a:rPr lang="en-US" sz="3000" dirty="0">
                <a:solidFill>
                  <a:schemeClr val="bg1"/>
                </a:solidFill>
                <a:latin typeface="Roboto" panose="02000000000000000000" pitchFamily="2" charset="0"/>
                <a:ea typeface="Roboto" panose="02000000000000000000" pitchFamily="2" charset="0"/>
                <a:cs typeface="Roboto" panose="02000000000000000000" pitchFamily="2" charset="0"/>
              </a:rPr>
              <a:t>Chain of Command</a:t>
            </a:r>
          </a:p>
          <a:p>
            <a:pPr marL="571500" indent="-571500">
              <a:lnSpc>
                <a:spcPct val="150000"/>
              </a:lnSpc>
              <a:buFont typeface="Arial" panose="020B0604020202020204" pitchFamily="34" charset="0"/>
              <a:buChar char="•"/>
            </a:pPr>
            <a:r>
              <a:rPr lang="en-US" sz="3000" b="1" dirty="0">
                <a:solidFill>
                  <a:schemeClr val="bg1"/>
                </a:solidFill>
                <a:latin typeface="Roboto" panose="02000000000000000000" pitchFamily="2" charset="0"/>
                <a:ea typeface="Roboto" panose="02000000000000000000" pitchFamily="2" charset="0"/>
                <a:cs typeface="Roboto" panose="02000000000000000000" pitchFamily="2" charset="0"/>
              </a:rPr>
              <a:t>Financialfrontline.org</a:t>
            </a:r>
          </a:p>
          <a:p>
            <a:pPr marL="571500" indent="-571500">
              <a:lnSpc>
                <a:spcPct val="150000"/>
              </a:lnSpc>
              <a:buFont typeface="Arial" panose="020B0604020202020204" pitchFamily="34" charset="0"/>
              <a:buChar char="•"/>
            </a:pPr>
            <a:r>
              <a:rPr lang="en-US" sz="3000" dirty="0">
                <a:solidFill>
                  <a:schemeClr val="bg1"/>
                </a:solidFill>
                <a:latin typeface="Roboto" panose="02000000000000000000" pitchFamily="2" charset="0"/>
                <a:ea typeface="Roboto" panose="02000000000000000000" pitchFamily="2" charset="0"/>
                <a:cs typeface="Roboto" panose="02000000000000000000" pitchFamily="2" charset="0"/>
              </a:rPr>
              <a:t>Army Community Service (ACS)</a:t>
            </a:r>
          </a:p>
          <a:p>
            <a:pPr marL="571500" indent="-571500">
              <a:lnSpc>
                <a:spcPct val="150000"/>
              </a:lnSpc>
              <a:buFont typeface="Arial" panose="020B0604020202020204" pitchFamily="34" charset="0"/>
              <a:buChar char="•"/>
            </a:pPr>
            <a:r>
              <a:rPr lang="en-US" sz="3000" dirty="0">
                <a:solidFill>
                  <a:schemeClr val="bg1"/>
                </a:solidFill>
                <a:latin typeface="Roboto" panose="02000000000000000000" pitchFamily="2" charset="0"/>
                <a:ea typeface="Roboto" panose="02000000000000000000" pitchFamily="2" charset="0"/>
                <a:cs typeface="Roboto" panose="02000000000000000000" pitchFamily="2" charset="0"/>
              </a:rPr>
              <a:t>Army Emergency Relief (AER)</a:t>
            </a:r>
          </a:p>
          <a:p>
            <a:pPr marL="571500" indent="-571500">
              <a:lnSpc>
                <a:spcPct val="150000"/>
              </a:lnSpc>
              <a:buFont typeface="Arial" panose="020B0604020202020204" pitchFamily="34" charset="0"/>
              <a:buChar char="•"/>
            </a:pPr>
            <a:r>
              <a:rPr lang="en-US" sz="3000" dirty="0">
                <a:solidFill>
                  <a:schemeClr val="bg1"/>
                </a:solidFill>
                <a:latin typeface="Roboto" panose="02000000000000000000" pitchFamily="2" charset="0"/>
                <a:ea typeface="Roboto" panose="02000000000000000000" pitchFamily="2" charset="0"/>
                <a:cs typeface="Roboto" panose="02000000000000000000" pitchFamily="2" charset="0"/>
              </a:rPr>
              <a:t>Armed Forces Disciplinary Control Board</a:t>
            </a:r>
          </a:p>
          <a:p>
            <a:pPr marL="571500" indent="-571500">
              <a:lnSpc>
                <a:spcPct val="150000"/>
              </a:lnSpc>
              <a:buFont typeface="Arial" panose="020B0604020202020204" pitchFamily="34" charset="0"/>
              <a:buChar char="•"/>
            </a:pPr>
            <a:r>
              <a:rPr lang="en-US" sz="3000" dirty="0">
                <a:solidFill>
                  <a:schemeClr val="bg1"/>
                </a:solidFill>
                <a:latin typeface="Roboto" panose="02000000000000000000" pitchFamily="2" charset="0"/>
                <a:ea typeface="Roboto" panose="02000000000000000000" pitchFamily="2" charset="0"/>
                <a:cs typeface="Roboto" panose="02000000000000000000" pitchFamily="2" charset="0"/>
              </a:rPr>
              <a:t>Legal services</a:t>
            </a:r>
          </a:p>
          <a:p>
            <a:pPr marL="571500" indent="-571500">
              <a:lnSpc>
                <a:spcPct val="150000"/>
              </a:lnSpc>
              <a:buFont typeface="Arial" panose="020B0604020202020204" pitchFamily="34" charset="0"/>
              <a:buChar char="•"/>
            </a:pPr>
            <a:r>
              <a:rPr lang="en-US" sz="3000" dirty="0">
                <a:solidFill>
                  <a:schemeClr val="bg1"/>
                </a:solidFill>
                <a:latin typeface="Roboto" panose="02000000000000000000" pitchFamily="2" charset="0"/>
                <a:ea typeface="Roboto" panose="02000000000000000000" pitchFamily="2" charset="0"/>
                <a:cs typeface="Roboto" panose="02000000000000000000" pitchFamily="2" charset="0"/>
              </a:rPr>
              <a:t>Better Business Bureau (BBB)</a:t>
            </a:r>
          </a:p>
          <a:p>
            <a:pPr marL="571500" indent="-571500">
              <a:lnSpc>
                <a:spcPct val="150000"/>
              </a:lnSpc>
              <a:buFont typeface="Arial" panose="020B0604020202020204" pitchFamily="34" charset="0"/>
              <a:buChar char="•"/>
            </a:pPr>
            <a:r>
              <a:rPr lang="en-US" sz="3000" dirty="0">
                <a:solidFill>
                  <a:schemeClr val="bg1"/>
                </a:solidFill>
                <a:latin typeface="Roboto" panose="02000000000000000000" pitchFamily="2" charset="0"/>
                <a:ea typeface="Roboto" panose="02000000000000000000" pitchFamily="2" charset="0"/>
                <a:cs typeface="Roboto" panose="02000000000000000000" pitchFamily="2" charset="0"/>
              </a:rPr>
              <a:t>Consumer Financial Protection Bureau (CFPB)</a:t>
            </a:r>
          </a:p>
          <a:p>
            <a:pPr marL="571500" indent="-571500">
              <a:lnSpc>
                <a:spcPct val="150000"/>
              </a:lnSpc>
              <a:buFont typeface="Arial" panose="020B0604020202020204" pitchFamily="34" charset="0"/>
              <a:buChar char="•"/>
            </a:pPr>
            <a:r>
              <a:rPr lang="en-US" sz="3000" dirty="0">
                <a:solidFill>
                  <a:schemeClr val="bg1"/>
                </a:solidFill>
                <a:latin typeface="Roboto" panose="02000000000000000000" pitchFamily="2" charset="0"/>
                <a:ea typeface="Roboto" panose="02000000000000000000" pitchFamily="2" charset="0"/>
                <a:cs typeface="Roboto" panose="02000000000000000000" pitchFamily="2" charset="0"/>
              </a:rPr>
              <a:t>Federal Trade Commission (FTC)</a:t>
            </a:r>
          </a:p>
          <a:p>
            <a:pPr marL="571500" indent="-571500">
              <a:lnSpc>
                <a:spcPct val="150000"/>
              </a:lnSpc>
              <a:buFont typeface="Arial" panose="020B0604020202020204" pitchFamily="34" charset="0"/>
              <a:buChar char="•"/>
            </a:pPr>
            <a:r>
              <a:rPr lang="en-US" sz="3000" dirty="0">
                <a:solidFill>
                  <a:schemeClr val="bg1"/>
                </a:solidFill>
                <a:latin typeface="Roboto" panose="02000000000000000000" pitchFamily="2" charset="0"/>
                <a:ea typeface="Roboto" panose="02000000000000000000" pitchFamily="2" charset="0"/>
                <a:cs typeface="Roboto" panose="02000000000000000000" pitchFamily="2" charset="0"/>
              </a:rPr>
              <a:t>Militaryconsumer.gov</a:t>
            </a:r>
          </a:p>
          <a:p>
            <a:pPr marL="571500" indent="-571500">
              <a:lnSpc>
                <a:spcPct val="150000"/>
              </a:lnSpc>
              <a:buFont typeface="Arial" panose="020B0604020202020204" pitchFamily="34" charset="0"/>
              <a:buChar char="•"/>
            </a:pPr>
            <a:r>
              <a:rPr lang="en-US" sz="3000" dirty="0">
                <a:solidFill>
                  <a:schemeClr val="bg1"/>
                </a:solidFill>
                <a:latin typeface="Roboto" panose="02000000000000000000" pitchFamily="2" charset="0"/>
                <a:ea typeface="Roboto" panose="02000000000000000000" pitchFamily="2" charset="0"/>
                <a:cs typeface="Roboto" panose="02000000000000000000" pitchFamily="2" charset="0"/>
              </a:rPr>
              <a:t>Military OneSource</a:t>
            </a:r>
          </a:p>
        </p:txBody>
      </p:sp>
      <p:sp>
        <p:nvSpPr>
          <p:cNvPr id="5" name="Freeform 4">
            <a:extLst>
              <a:ext uri="{FF2B5EF4-FFF2-40B4-BE49-F238E27FC236}">
                <a16:creationId xmlns:a16="http://schemas.microsoft.com/office/drawing/2014/main" id="{7E21E5FC-59D2-5650-68AD-566C1B686C2C}"/>
              </a:ext>
            </a:extLst>
          </p:cNvPr>
          <p:cNvSpPr/>
          <p:nvPr/>
        </p:nvSpPr>
        <p:spPr>
          <a:xfrm>
            <a:off x="15817493" y="266700"/>
            <a:ext cx="2182359" cy="2276291"/>
          </a:xfrm>
          <a:custGeom>
            <a:avLst/>
            <a:gdLst/>
            <a:ahLst/>
            <a:cxnLst/>
            <a:rect l="l" t="t" r="r" b="b"/>
            <a:pathLst>
              <a:path w="2238147" h="2238147">
                <a:moveTo>
                  <a:pt x="0" y="0"/>
                </a:moveTo>
                <a:lnTo>
                  <a:pt x="2238147" y="0"/>
                </a:lnTo>
                <a:lnTo>
                  <a:pt x="2238147" y="2238147"/>
                </a:lnTo>
                <a:lnTo>
                  <a:pt x="0" y="2238147"/>
                </a:lnTo>
                <a:lnTo>
                  <a:pt x="0" y="0"/>
                </a:lnTo>
                <a:close/>
              </a:path>
            </a:pathLst>
          </a:custGeom>
          <a:blipFill>
            <a:blip r:embed="rId4"/>
            <a:stretch>
              <a:fillRect/>
            </a:stretch>
          </a:blipFill>
          <a:effectLst>
            <a:outerShdw blurRad="228600" dist="38100" dir="3900000" sx="102000" sy="102000" algn="tl" rotWithShape="0">
              <a:prstClr val="black">
                <a:alpha val="50000"/>
              </a:prstClr>
            </a:outerShdw>
          </a:effectLst>
        </p:spPr>
        <p:txBody>
          <a:bodyPr/>
          <a:lstStyle/>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8288000" cy="2705322"/>
          </a:xfrm>
          <a:prstGeom prst="rect">
            <a:avLst/>
          </a:prstGeom>
          <a:solidFill>
            <a:srgbClr val="003300"/>
          </a:solidFill>
        </p:spPr>
        <p:txBody>
          <a:bodyPr/>
          <a:lstStyle/>
          <a:p>
            <a:endParaRPr lang="en-US" dirty="0"/>
          </a:p>
        </p:txBody>
      </p:sp>
      <p:sp>
        <p:nvSpPr>
          <p:cNvPr id="3" name="Freeform 3"/>
          <p:cNvSpPr/>
          <p:nvPr/>
        </p:nvSpPr>
        <p:spPr>
          <a:xfrm>
            <a:off x="6961901" y="4949126"/>
            <a:ext cx="3097322" cy="4114800"/>
          </a:xfrm>
          <a:custGeom>
            <a:avLst/>
            <a:gdLst/>
            <a:ahLst/>
            <a:cxnLst/>
            <a:rect l="l" t="t" r="r" b="b"/>
            <a:pathLst>
              <a:path w="3097322" h="4114800">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a:effectLst>
            <a:outerShdw blurRad="228600" dist="38100" dir="3900000" sx="102000" sy="102000" algn="ctr" rotWithShape="0">
              <a:srgbClr val="000000">
                <a:alpha val="50000"/>
              </a:srgbClr>
            </a:outerShdw>
          </a:effectLst>
        </p:spPr>
        <p:txBody>
          <a:bodyPr/>
          <a:lstStyle/>
          <a:p>
            <a:endParaRPr lang="en-US" dirty="0"/>
          </a:p>
        </p:txBody>
      </p:sp>
      <p:sp>
        <p:nvSpPr>
          <p:cNvPr id="4" name="Freeform 4"/>
          <p:cNvSpPr/>
          <p:nvPr/>
        </p:nvSpPr>
        <p:spPr>
          <a:xfrm>
            <a:off x="753804" y="8371341"/>
            <a:ext cx="3448098" cy="1270870"/>
          </a:xfrm>
          <a:custGeom>
            <a:avLst/>
            <a:gdLst/>
            <a:ahLst/>
            <a:cxnLst/>
            <a:rect l="l" t="t" r="r" b="b"/>
            <a:pathLst>
              <a:path w="3448098" h="1270870">
                <a:moveTo>
                  <a:pt x="0" y="0"/>
                </a:moveTo>
                <a:lnTo>
                  <a:pt x="3448097" y="0"/>
                </a:lnTo>
                <a:lnTo>
                  <a:pt x="3448097" y="1270870"/>
                </a:lnTo>
                <a:lnTo>
                  <a:pt x="0" y="1270870"/>
                </a:lnTo>
                <a:lnTo>
                  <a:pt x="0" y="0"/>
                </a:lnTo>
                <a:close/>
              </a:path>
            </a:pathLst>
          </a:custGeom>
          <a:blipFill>
            <a:blip r:embed="rId5"/>
            <a:stretch>
              <a:fillRect/>
            </a:stretch>
          </a:blipFill>
        </p:spPr>
        <p:txBody>
          <a:bodyPr/>
          <a:lstStyle/>
          <a:p>
            <a:endParaRPr lang="en-US" dirty="0"/>
          </a:p>
        </p:txBody>
      </p:sp>
      <p:sp>
        <p:nvSpPr>
          <p:cNvPr id="5" name="TextBox 5"/>
          <p:cNvSpPr txBox="1"/>
          <p:nvPr/>
        </p:nvSpPr>
        <p:spPr>
          <a:xfrm>
            <a:off x="1856791" y="417637"/>
            <a:ext cx="14574417" cy="1622424"/>
          </a:xfrm>
          <a:prstGeom prst="rect">
            <a:avLst/>
          </a:prstGeom>
        </p:spPr>
        <p:txBody>
          <a:bodyPr lIns="0" tIns="0" rIns="0" bIns="0" rtlCol="0" anchor="t">
            <a:spAutoFit/>
          </a:bodyPr>
          <a:lstStyle/>
          <a:p>
            <a:pPr marL="0" lvl="0" indent="0" algn="ctr">
              <a:lnSpc>
                <a:spcPts val="12350"/>
              </a:lnSpc>
              <a:spcBef>
                <a:spcPct val="0"/>
              </a:spcBef>
            </a:pPr>
            <a:r>
              <a:rPr lang="en-US" sz="9500" spc="-285" dirty="0">
                <a:solidFill>
                  <a:srgbClr val="FFFFFF"/>
                </a:solidFill>
                <a:latin typeface="Telegraf Bold"/>
              </a:rPr>
              <a:t>Any Questions?</a:t>
            </a:r>
          </a:p>
        </p:txBody>
      </p:sp>
      <p:sp>
        <p:nvSpPr>
          <p:cNvPr id="6" name="TextBox 6"/>
          <p:cNvSpPr txBox="1"/>
          <p:nvPr/>
        </p:nvSpPr>
        <p:spPr>
          <a:xfrm>
            <a:off x="2670604" y="9006776"/>
            <a:ext cx="2996337" cy="358775"/>
          </a:xfrm>
          <a:prstGeom prst="rect">
            <a:avLst/>
          </a:prstGeom>
        </p:spPr>
        <p:txBody>
          <a:bodyPr lIns="0" tIns="0" rIns="0" bIns="0" rtlCol="0" anchor="t">
            <a:spAutoFit/>
          </a:bodyPr>
          <a:lstStyle/>
          <a:p>
            <a:pPr marL="0" lvl="0" indent="0" algn="ctr">
              <a:lnSpc>
                <a:spcPts val="2800"/>
              </a:lnSpc>
              <a:spcBef>
                <a:spcPct val="0"/>
              </a:spcBef>
            </a:pP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8288000" cy="2705322"/>
          </a:xfrm>
          <a:prstGeom prst="rect">
            <a:avLst/>
          </a:prstGeom>
          <a:solidFill>
            <a:srgbClr val="003300"/>
          </a:solidFill>
        </p:spPr>
        <p:txBody>
          <a:bodyPr/>
          <a:lstStyle/>
          <a:p>
            <a:endParaRPr lang="en-US" dirty="0"/>
          </a:p>
        </p:txBody>
      </p:sp>
      <p:sp>
        <p:nvSpPr>
          <p:cNvPr id="3" name="Freeform 3"/>
          <p:cNvSpPr/>
          <p:nvPr/>
        </p:nvSpPr>
        <p:spPr>
          <a:xfrm>
            <a:off x="6629400" y="4076700"/>
            <a:ext cx="3785616" cy="4114800"/>
          </a:xfrm>
          <a:custGeom>
            <a:avLst/>
            <a:gdLst/>
            <a:ahLst/>
            <a:cxnLst/>
            <a:rect l="l" t="t" r="r" b="b"/>
            <a:pathLst>
              <a:path w="3785616" h="4114800">
                <a:moveTo>
                  <a:pt x="0" y="0"/>
                </a:moveTo>
                <a:lnTo>
                  <a:pt x="3785616" y="0"/>
                </a:lnTo>
                <a:lnTo>
                  <a:pt x="378561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a:effectLst>
            <a:outerShdw blurRad="228600" dist="38100" dir="3900000" sx="102000" sy="102000" algn="ctr" rotWithShape="0">
              <a:srgbClr val="000000">
                <a:alpha val="49979"/>
              </a:srgbClr>
            </a:outerShdw>
          </a:effectLst>
        </p:spPr>
        <p:txBody>
          <a:bodyPr/>
          <a:lstStyle/>
          <a:p>
            <a:endParaRPr lang="en-US" dirty="0"/>
          </a:p>
        </p:txBody>
      </p:sp>
      <p:sp>
        <p:nvSpPr>
          <p:cNvPr id="4" name="TextBox 4"/>
          <p:cNvSpPr txBox="1"/>
          <p:nvPr/>
        </p:nvSpPr>
        <p:spPr>
          <a:xfrm>
            <a:off x="1600200" y="541450"/>
            <a:ext cx="14574417" cy="1622424"/>
          </a:xfrm>
          <a:prstGeom prst="rect">
            <a:avLst/>
          </a:prstGeom>
        </p:spPr>
        <p:txBody>
          <a:bodyPr lIns="0" tIns="0" rIns="0" bIns="0" rtlCol="0" anchor="t">
            <a:spAutoFit/>
          </a:bodyPr>
          <a:lstStyle/>
          <a:p>
            <a:pPr marL="0" lvl="0" indent="0" algn="ctr">
              <a:lnSpc>
                <a:spcPts val="12350"/>
              </a:lnSpc>
              <a:spcBef>
                <a:spcPct val="0"/>
              </a:spcBef>
            </a:pPr>
            <a:r>
              <a:rPr lang="en-US" sz="9500" spc="-285" dirty="0">
                <a:solidFill>
                  <a:srgbClr val="FFFFFF"/>
                </a:solidFill>
                <a:latin typeface="Telegraf Bold"/>
              </a:rPr>
              <a:t>Check on Learning</a:t>
            </a:r>
          </a:p>
        </p:txBody>
      </p:sp>
      <p:sp>
        <p:nvSpPr>
          <p:cNvPr id="5" name="TextBox 5"/>
          <p:cNvSpPr txBox="1"/>
          <p:nvPr/>
        </p:nvSpPr>
        <p:spPr>
          <a:xfrm>
            <a:off x="2670604" y="9006776"/>
            <a:ext cx="2996337" cy="358775"/>
          </a:xfrm>
          <a:prstGeom prst="rect">
            <a:avLst/>
          </a:prstGeom>
        </p:spPr>
        <p:txBody>
          <a:bodyPr lIns="0" tIns="0" rIns="0" bIns="0" rtlCol="0" anchor="t">
            <a:spAutoFit/>
          </a:bodyPr>
          <a:lstStyle/>
          <a:p>
            <a:pPr marL="0" lvl="0" indent="0" algn="ctr">
              <a:lnSpc>
                <a:spcPts val="2800"/>
              </a:lnSpc>
              <a:spcBef>
                <a:spcPct val="0"/>
              </a:spcBef>
            </a:pPr>
            <a:endParaRPr dirty="0"/>
          </a:p>
        </p:txBody>
      </p:sp>
      <p:sp>
        <p:nvSpPr>
          <p:cNvPr id="7" name="Freeform 4">
            <a:extLst>
              <a:ext uri="{FF2B5EF4-FFF2-40B4-BE49-F238E27FC236}">
                <a16:creationId xmlns:a16="http://schemas.microsoft.com/office/drawing/2014/main" id="{A86C0AAD-196E-D349-8D30-5AF22AA06E76}"/>
              </a:ext>
            </a:extLst>
          </p:cNvPr>
          <p:cNvSpPr/>
          <p:nvPr/>
        </p:nvSpPr>
        <p:spPr>
          <a:xfrm>
            <a:off x="753804" y="8371341"/>
            <a:ext cx="3448098" cy="1270870"/>
          </a:xfrm>
          <a:custGeom>
            <a:avLst/>
            <a:gdLst/>
            <a:ahLst/>
            <a:cxnLst/>
            <a:rect l="l" t="t" r="r" b="b"/>
            <a:pathLst>
              <a:path w="3448098" h="1270870">
                <a:moveTo>
                  <a:pt x="0" y="0"/>
                </a:moveTo>
                <a:lnTo>
                  <a:pt x="3448097" y="0"/>
                </a:lnTo>
                <a:lnTo>
                  <a:pt x="3448097" y="1270870"/>
                </a:lnTo>
                <a:lnTo>
                  <a:pt x="0" y="1270870"/>
                </a:lnTo>
                <a:lnTo>
                  <a:pt x="0" y="0"/>
                </a:lnTo>
                <a:close/>
              </a:path>
            </a:pathLst>
          </a:custGeom>
          <a:blipFill>
            <a:blip r:embed="rId5"/>
            <a:stretch>
              <a:fillRect/>
            </a:stretch>
          </a:blipFill>
        </p:spPr>
        <p:txBody>
          <a:bodyPr/>
          <a:lstStyle/>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8288000" cy="2857500"/>
          </a:xfrm>
          <a:prstGeom prst="rect">
            <a:avLst/>
          </a:prstGeom>
          <a:solidFill>
            <a:srgbClr val="003300"/>
          </a:solidFill>
        </p:spPr>
        <p:txBody>
          <a:bodyPr/>
          <a:lstStyle/>
          <a:p>
            <a:endParaRPr lang="en-US" dirty="0"/>
          </a:p>
        </p:txBody>
      </p:sp>
      <p:sp>
        <p:nvSpPr>
          <p:cNvPr id="3" name="TextBox 3"/>
          <p:cNvSpPr txBox="1"/>
          <p:nvPr/>
        </p:nvSpPr>
        <p:spPr>
          <a:xfrm>
            <a:off x="1856791" y="562195"/>
            <a:ext cx="14574417" cy="1514261"/>
          </a:xfrm>
          <a:prstGeom prst="rect">
            <a:avLst/>
          </a:prstGeom>
        </p:spPr>
        <p:txBody>
          <a:bodyPr lIns="0" tIns="0" rIns="0" bIns="0" rtlCol="0" anchor="t">
            <a:spAutoFit/>
          </a:bodyPr>
          <a:lstStyle/>
          <a:p>
            <a:pPr marL="0" lvl="0" indent="0" algn="ctr">
              <a:lnSpc>
                <a:spcPts val="12350"/>
              </a:lnSpc>
              <a:spcBef>
                <a:spcPct val="0"/>
              </a:spcBef>
            </a:pPr>
            <a:r>
              <a:rPr lang="en-US" sz="9500" b="1" spc="-285" dirty="0">
                <a:solidFill>
                  <a:srgbClr val="FFFFFF"/>
                </a:solidFill>
                <a:latin typeface="Roboto" panose="02000000000000000000" pitchFamily="2" charset="0"/>
                <a:ea typeface="Roboto" panose="02000000000000000000" pitchFamily="2" charset="0"/>
                <a:cs typeface="Roboto" panose="02000000000000000000" pitchFamily="2" charset="0"/>
              </a:rPr>
              <a:t>Question #1</a:t>
            </a:r>
          </a:p>
        </p:txBody>
      </p:sp>
      <p:sp>
        <p:nvSpPr>
          <p:cNvPr id="4" name="TextBox 4"/>
          <p:cNvSpPr txBox="1"/>
          <p:nvPr/>
        </p:nvSpPr>
        <p:spPr>
          <a:xfrm>
            <a:off x="2670604" y="9006776"/>
            <a:ext cx="2996337" cy="358775"/>
          </a:xfrm>
          <a:prstGeom prst="rect">
            <a:avLst/>
          </a:prstGeom>
        </p:spPr>
        <p:txBody>
          <a:bodyPr lIns="0" tIns="0" rIns="0" bIns="0" rtlCol="0" anchor="t">
            <a:spAutoFit/>
          </a:bodyPr>
          <a:lstStyle/>
          <a:p>
            <a:pPr marL="0" lvl="0" indent="0" algn="ctr">
              <a:lnSpc>
                <a:spcPts val="2800"/>
              </a:lnSpc>
              <a:spcBef>
                <a:spcPct val="0"/>
              </a:spcBef>
            </a:pPr>
            <a:endParaRPr dirty="0"/>
          </a:p>
        </p:txBody>
      </p:sp>
      <p:sp>
        <p:nvSpPr>
          <p:cNvPr id="6" name="TextBox 6"/>
          <p:cNvSpPr txBox="1"/>
          <p:nvPr/>
        </p:nvSpPr>
        <p:spPr>
          <a:xfrm>
            <a:off x="2670604" y="3837139"/>
            <a:ext cx="12621059" cy="4154727"/>
          </a:xfrm>
          <a:prstGeom prst="rect">
            <a:avLst/>
          </a:prstGeom>
        </p:spPr>
        <p:txBody>
          <a:bodyPr lIns="0" tIns="0" rIns="0" bIns="0" rtlCol="0" anchor="t">
            <a:spAutoFit/>
          </a:bodyPr>
          <a:lstStyle/>
          <a:p>
            <a:pPr algn="ctr">
              <a:lnSpc>
                <a:spcPts val="4021"/>
              </a:lnSpc>
            </a:pPr>
            <a:r>
              <a:rPr lang="en-US" sz="3000" b="1" dirty="0">
                <a:solidFill>
                  <a:srgbClr val="003300"/>
                </a:solidFill>
                <a:latin typeface="Roboto"/>
              </a:rPr>
              <a:t>When should you consider getting a payday loan?</a:t>
            </a:r>
          </a:p>
          <a:p>
            <a:pPr algn="ctr">
              <a:lnSpc>
                <a:spcPts val="4021"/>
              </a:lnSpc>
            </a:pPr>
            <a:endParaRPr lang="en-US" sz="2872" dirty="0">
              <a:solidFill>
                <a:srgbClr val="003300"/>
              </a:solidFill>
              <a:latin typeface="Roboto"/>
            </a:endParaRPr>
          </a:p>
          <a:p>
            <a:pPr marL="514350" indent="-514350">
              <a:lnSpc>
                <a:spcPct val="150000"/>
              </a:lnSpc>
              <a:buAutoNum type="alphaUcPeriod"/>
            </a:pPr>
            <a:r>
              <a:rPr lang="en-US" sz="2872" dirty="0">
                <a:solidFill>
                  <a:srgbClr val="003300"/>
                </a:solidFill>
                <a:latin typeface="Roboto"/>
              </a:rPr>
              <a:t>The day before payday</a:t>
            </a:r>
          </a:p>
          <a:p>
            <a:pPr marL="514350" indent="-514350">
              <a:lnSpc>
                <a:spcPct val="150000"/>
              </a:lnSpc>
              <a:buAutoNum type="alphaUcPeriod"/>
            </a:pPr>
            <a:r>
              <a:rPr lang="en-US" sz="2872" dirty="0">
                <a:solidFill>
                  <a:srgbClr val="003300"/>
                </a:solidFill>
                <a:latin typeface="Roboto"/>
              </a:rPr>
              <a:t>Immediately after a promotion</a:t>
            </a:r>
          </a:p>
          <a:p>
            <a:pPr marL="514350" indent="-514350">
              <a:lnSpc>
                <a:spcPct val="150000"/>
              </a:lnSpc>
              <a:buAutoNum type="alphaUcPeriod"/>
            </a:pPr>
            <a:r>
              <a:rPr lang="en-US" sz="2872" dirty="0">
                <a:solidFill>
                  <a:srgbClr val="003300"/>
                </a:solidFill>
                <a:latin typeface="Roboto"/>
              </a:rPr>
              <a:t>When your next payday will fall on a weekend or holiday</a:t>
            </a:r>
          </a:p>
          <a:p>
            <a:pPr marL="514350" indent="-514350">
              <a:lnSpc>
                <a:spcPct val="150000"/>
              </a:lnSpc>
              <a:buAutoNum type="alphaUcPeriod"/>
            </a:pPr>
            <a:r>
              <a:rPr lang="en-US" sz="2872" dirty="0">
                <a:solidFill>
                  <a:srgbClr val="003300"/>
                </a:solidFill>
                <a:latin typeface="Roboto"/>
              </a:rPr>
              <a:t>You should never consider a payday loan</a:t>
            </a:r>
          </a:p>
          <a:p>
            <a:pPr algn="ctr">
              <a:lnSpc>
                <a:spcPts val="4021"/>
              </a:lnSpc>
              <a:spcBef>
                <a:spcPct val="0"/>
              </a:spcBef>
            </a:pPr>
            <a:endParaRPr lang="en-US" sz="2872" dirty="0">
              <a:solidFill>
                <a:srgbClr val="000000"/>
              </a:solidFill>
              <a:latin typeface="Roboto"/>
            </a:endParaRPr>
          </a:p>
        </p:txBody>
      </p:sp>
      <p:sp>
        <p:nvSpPr>
          <p:cNvPr id="7" name="Freeform 4">
            <a:extLst>
              <a:ext uri="{FF2B5EF4-FFF2-40B4-BE49-F238E27FC236}">
                <a16:creationId xmlns:a16="http://schemas.microsoft.com/office/drawing/2014/main" id="{78E54745-E236-2BB0-569F-F64C278FB9E4}"/>
              </a:ext>
            </a:extLst>
          </p:cNvPr>
          <p:cNvSpPr/>
          <p:nvPr/>
        </p:nvSpPr>
        <p:spPr>
          <a:xfrm>
            <a:off x="15291663" y="8868446"/>
            <a:ext cx="2675196" cy="994210"/>
          </a:xfrm>
          <a:custGeom>
            <a:avLst/>
            <a:gdLst/>
            <a:ahLst/>
            <a:cxnLst/>
            <a:rect l="l" t="t" r="r" b="b"/>
            <a:pathLst>
              <a:path w="3448098" h="1270870">
                <a:moveTo>
                  <a:pt x="0" y="0"/>
                </a:moveTo>
                <a:lnTo>
                  <a:pt x="3448097" y="0"/>
                </a:lnTo>
                <a:lnTo>
                  <a:pt x="3448097" y="1270870"/>
                </a:lnTo>
                <a:lnTo>
                  <a:pt x="0" y="1270870"/>
                </a:lnTo>
                <a:lnTo>
                  <a:pt x="0" y="0"/>
                </a:lnTo>
                <a:close/>
              </a:path>
            </a:pathLst>
          </a:custGeom>
          <a:blipFill>
            <a:blip r:embed="rId3"/>
            <a:stretch>
              <a:fillRect/>
            </a:stretch>
          </a:blipFill>
        </p:spPr>
        <p:txBody>
          <a:bodyPr/>
          <a:lstStyle/>
          <a:p>
            <a:endParaRPr lang="en-US" dirty="0"/>
          </a:p>
        </p:txBody>
      </p:sp>
      <p:sp>
        <p:nvSpPr>
          <p:cNvPr id="8" name="TextBox 7">
            <a:extLst>
              <a:ext uri="{FF2B5EF4-FFF2-40B4-BE49-F238E27FC236}">
                <a16:creationId xmlns:a16="http://schemas.microsoft.com/office/drawing/2014/main" id="{047A2A9D-CE57-35F5-896F-D6043DF4FDE4}"/>
              </a:ext>
            </a:extLst>
          </p:cNvPr>
          <p:cNvSpPr txBox="1"/>
          <p:nvPr/>
        </p:nvSpPr>
        <p:spPr>
          <a:xfrm>
            <a:off x="2670604" y="8432740"/>
            <a:ext cx="11201400" cy="707886"/>
          </a:xfrm>
          <a:prstGeom prst="rect">
            <a:avLst/>
          </a:prstGeom>
          <a:noFill/>
        </p:spPr>
        <p:txBody>
          <a:bodyPr wrap="square" rtlCol="0">
            <a:spAutoFit/>
          </a:bodyPr>
          <a:lstStyle/>
          <a:p>
            <a:r>
              <a:rPr lang="en-US" sz="4000" b="1" dirty="0">
                <a:latin typeface="Roboto" panose="02000000000000000000" pitchFamily="2" charset="0"/>
                <a:ea typeface="Roboto" panose="02000000000000000000" pitchFamily="2" charset="0"/>
                <a:cs typeface="Roboto" panose="02000000000000000000" pitchFamily="2" charset="0"/>
              </a:rPr>
              <a:t>D. You should NEVER consider a payday loan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705322"/>
          </a:xfrm>
          <a:prstGeom prst="rect">
            <a:avLst/>
          </a:prstGeom>
          <a:solidFill>
            <a:srgbClr val="003300"/>
          </a:solidFill>
        </p:spPr>
        <p:txBody>
          <a:bodyPr/>
          <a:lstStyle/>
          <a:p>
            <a:endParaRPr lang="en-US" dirty="0"/>
          </a:p>
        </p:txBody>
      </p:sp>
      <p:sp>
        <p:nvSpPr>
          <p:cNvPr id="3" name="TextBox 3"/>
          <p:cNvSpPr txBox="1"/>
          <p:nvPr/>
        </p:nvSpPr>
        <p:spPr>
          <a:xfrm>
            <a:off x="1676400" y="541449"/>
            <a:ext cx="14574417" cy="1514261"/>
          </a:xfrm>
          <a:prstGeom prst="rect">
            <a:avLst/>
          </a:prstGeom>
        </p:spPr>
        <p:txBody>
          <a:bodyPr lIns="0" tIns="0" rIns="0" bIns="0" rtlCol="0" anchor="t">
            <a:spAutoFit/>
          </a:bodyPr>
          <a:lstStyle/>
          <a:p>
            <a:pPr marL="0" lvl="0" indent="0" algn="ctr">
              <a:lnSpc>
                <a:spcPts val="12350"/>
              </a:lnSpc>
              <a:spcBef>
                <a:spcPct val="0"/>
              </a:spcBef>
            </a:pPr>
            <a:r>
              <a:rPr lang="en-US" sz="9500" b="1" spc="-285" dirty="0">
                <a:solidFill>
                  <a:srgbClr val="FFFFFF"/>
                </a:solidFill>
                <a:latin typeface="Roboto" panose="02000000000000000000" pitchFamily="2" charset="0"/>
                <a:ea typeface="Roboto" panose="02000000000000000000" pitchFamily="2" charset="0"/>
                <a:cs typeface="Roboto" panose="02000000000000000000" pitchFamily="2" charset="0"/>
              </a:rPr>
              <a:t>Question #2</a:t>
            </a:r>
          </a:p>
        </p:txBody>
      </p:sp>
      <p:sp>
        <p:nvSpPr>
          <p:cNvPr id="4" name="TextBox 4"/>
          <p:cNvSpPr txBox="1"/>
          <p:nvPr/>
        </p:nvSpPr>
        <p:spPr>
          <a:xfrm>
            <a:off x="2670604" y="9006776"/>
            <a:ext cx="2996337" cy="358775"/>
          </a:xfrm>
          <a:prstGeom prst="rect">
            <a:avLst/>
          </a:prstGeom>
        </p:spPr>
        <p:txBody>
          <a:bodyPr lIns="0" tIns="0" rIns="0" bIns="0" rtlCol="0" anchor="t">
            <a:spAutoFit/>
          </a:bodyPr>
          <a:lstStyle/>
          <a:p>
            <a:pPr marL="0" lvl="0" indent="0" algn="ctr">
              <a:lnSpc>
                <a:spcPts val="2800"/>
              </a:lnSpc>
              <a:spcBef>
                <a:spcPct val="0"/>
              </a:spcBef>
            </a:pPr>
            <a:endParaRPr dirty="0"/>
          </a:p>
        </p:txBody>
      </p:sp>
      <p:sp>
        <p:nvSpPr>
          <p:cNvPr id="6" name="TextBox 6"/>
          <p:cNvSpPr txBox="1"/>
          <p:nvPr/>
        </p:nvSpPr>
        <p:spPr>
          <a:xfrm>
            <a:off x="2971800" y="3381066"/>
            <a:ext cx="12621059" cy="4965205"/>
          </a:xfrm>
          <a:prstGeom prst="rect">
            <a:avLst/>
          </a:prstGeom>
        </p:spPr>
        <p:txBody>
          <a:bodyPr lIns="0" tIns="0" rIns="0" bIns="0" rtlCol="0" anchor="t">
            <a:spAutoFit/>
          </a:bodyPr>
          <a:lstStyle/>
          <a:p>
            <a:pPr algn="ctr">
              <a:lnSpc>
                <a:spcPts val="4021"/>
              </a:lnSpc>
            </a:pPr>
            <a:r>
              <a:rPr lang="en-US" sz="3400" b="1" dirty="0">
                <a:solidFill>
                  <a:srgbClr val="003300"/>
                </a:solidFill>
                <a:latin typeface="Roboto"/>
              </a:rPr>
              <a:t>Before making a big purchase, what should you consider?</a:t>
            </a:r>
          </a:p>
          <a:p>
            <a:pPr algn="ctr">
              <a:lnSpc>
                <a:spcPts val="4021"/>
              </a:lnSpc>
            </a:pPr>
            <a:endParaRPr lang="en-US" sz="3400" b="1" dirty="0">
              <a:solidFill>
                <a:srgbClr val="003300"/>
              </a:solidFill>
              <a:latin typeface="Roboto"/>
            </a:endParaRPr>
          </a:p>
          <a:p>
            <a:pPr marL="514350" indent="-514350">
              <a:lnSpc>
                <a:spcPct val="150000"/>
              </a:lnSpc>
              <a:buFont typeface="+mj-lt"/>
              <a:buAutoNum type="alphaUcPeriod"/>
            </a:pPr>
            <a:r>
              <a:rPr lang="en-US" sz="3000" dirty="0">
                <a:solidFill>
                  <a:srgbClr val="003300"/>
                </a:solidFill>
                <a:latin typeface="Roboto"/>
              </a:rPr>
              <a:t>Budget</a:t>
            </a:r>
          </a:p>
          <a:p>
            <a:pPr marL="514350" indent="-514350">
              <a:lnSpc>
                <a:spcPct val="150000"/>
              </a:lnSpc>
              <a:buFont typeface="+mj-lt"/>
              <a:buAutoNum type="alphaUcPeriod"/>
            </a:pPr>
            <a:r>
              <a:rPr lang="en-US" sz="3000" dirty="0">
                <a:solidFill>
                  <a:srgbClr val="003300"/>
                </a:solidFill>
                <a:latin typeface="Roboto"/>
              </a:rPr>
              <a:t>Comparison shop</a:t>
            </a:r>
          </a:p>
          <a:p>
            <a:pPr marL="514350" indent="-514350">
              <a:lnSpc>
                <a:spcPct val="150000"/>
              </a:lnSpc>
              <a:buFont typeface="+mj-lt"/>
              <a:buAutoNum type="alphaUcPeriod"/>
            </a:pPr>
            <a:r>
              <a:rPr lang="en-US" sz="3000" dirty="0">
                <a:solidFill>
                  <a:srgbClr val="003300"/>
                </a:solidFill>
                <a:latin typeface="Roboto"/>
              </a:rPr>
              <a:t>Ask for discounts</a:t>
            </a:r>
          </a:p>
          <a:p>
            <a:pPr marL="514350" indent="-514350">
              <a:lnSpc>
                <a:spcPct val="150000"/>
              </a:lnSpc>
              <a:buFont typeface="+mj-lt"/>
              <a:buAutoNum type="alphaUcPeriod"/>
            </a:pPr>
            <a:r>
              <a:rPr lang="en-US" sz="3000" dirty="0">
                <a:solidFill>
                  <a:srgbClr val="003300"/>
                </a:solidFill>
                <a:latin typeface="Roboto"/>
              </a:rPr>
              <a:t>Read credible reviews</a:t>
            </a:r>
          </a:p>
          <a:p>
            <a:pPr marL="514350" indent="-514350">
              <a:lnSpc>
                <a:spcPct val="150000"/>
              </a:lnSpc>
              <a:buFont typeface="+mj-lt"/>
              <a:buAutoNum type="alphaUcPeriod"/>
            </a:pPr>
            <a:r>
              <a:rPr lang="en-US" sz="3000" dirty="0">
                <a:solidFill>
                  <a:srgbClr val="003300"/>
                </a:solidFill>
                <a:latin typeface="Roboto"/>
              </a:rPr>
              <a:t>All the Above</a:t>
            </a:r>
          </a:p>
          <a:p>
            <a:pPr algn="ctr">
              <a:lnSpc>
                <a:spcPts val="4021"/>
              </a:lnSpc>
              <a:spcBef>
                <a:spcPct val="0"/>
              </a:spcBef>
            </a:pPr>
            <a:endParaRPr lang="en-US" sz="2872" dirty="0">
              <a:solidFill>
                <a:srgbClr val="000000"/>
              </a:solidFill>
              <a:latin typeface="Roboto"/>
            </a:endParaRPr>
          </a:p>
        </p:txBody>
      </p:sp>
      <p:sp>
        <p:nvSpPr>
          <p:cNvPr id="7" name="Freeform 4">
            <a:extLst>
              <a:ext uri="{FF2B5EF4-FFF2-40B4-BE49-F238E27FC236}">
                <a16:creationId xmlns:a16="http://schemas.microsoft.com/office/drawing/2014/main" id="{5143E215-162F-7881-D6F2-42D3978A0A1E}"/>
              </a:ext>
            </a:extLst>
          </p:cNvPr>
          <p:cNvSpPr/>
          <p:nvPr/>
        </p:nvSpPr>
        <p:spPr>
          <a:xfrm>
            <a:off x="15011400" y="9006776"/>
            <a:ext cx="3124200" cy="994210"/>
          </a:xfrm>
          <a:custGeom>
            <a:avLst/>
            <a:gdLst/>
            <a:ahLst/>
            <a:cxnLst/>
            <a:rect l="l" t="t" r="r" b="b"/>
            <a:pathLst>
              <a:path w="3448098" h="1270870">
                <a:moveTo>
                  <a:pt x="0" y="0"/>
                </a:moveTo>
                <a:lnTo>
                  <a:pt x="3448097" y="0"/>
                </a:lnTo>
                <a:lnTo>
                  <a:pt x="3448097" y="1270870"/>
                </a:lnTo>
                <a:lnTo>
                  <a:pt x="0" y="1270870"/>
                </a:lnTo>
                <a:lnTo>
                  <a:pt x="0" y="0"/>
                </a:lnTo>
                <a:close/>
              </a:path>
            </a:pathLst>
          </a:custGeom>
          <a:blipFill>
            <a:blip r:embed="rId3"/>
            <a:stretch>
              <a:fillRect/>
            </a:stretch>
          </a:blipFill>
        </p:spPr>
        <p:txBody>
          <a:bodyPr/>
          <a:lstStyle/>
          <a:p>
            <a:endParaRPr lang="en-US" dirty="0"/>
          </a:p>
        </p:txBody>
      </p:sp>
      <p:sp>
        <p:nvSpPr>
          <p:cNvPr id="5" name="TextBox 4">
            <a:extLst>
              <a:ext uri="{FF2B5EF4-FFF2-40B4-BE49-F238E27FC236}">
                <a16:creationId xmlns:a16="http://schemas.microsoft.com/office/drawing/2014/main" id="{718AD997-56AC-587B-AD68-99987579D42C}"/>
              </a:ext>
            </a:extLst>
          </p:cNvPr>
          <p:cNvSpPr txBox="1"/>
          <p:nvPr/>
        </p:nvSpPr>
        <p:spPr>
          <a:xfrm>
            <a:off x="5943600" y="8595132"/>
            <a:ext cx="5787596" cy="707886"/>
          </a:xfrm>
          <a:prstGeom prst="rect">
            <a:avLst/>
          </a:prstGeom>
          <a:noFill/>
        </p:spPr>
        <p:txBody>
          <a:bodyPr wrap="square" rtlCol="0">
            <a:spAutoFit/>
          </a:bodyPr>
          <a:lstStyle/>
          <a:p>
            <a:pPr algn="ctr"/>
            <a:r>
              <a:rPr lang="en-US" sz="4000" b="1" dirty="0">
                <a:latin typeface="Roboto" panose="02000000000000000000" pitchFamily="2" charset="0"/>
                <a:ea typeface="Roboto" panose="02000000000000000000" pitchFamily="2" charset="0"/>
                <a:cs typeface="Roboto" panose="02000000000000000000" pitchFamily="2" charset="0"/>
              </a:rPr>
              <a:t>E. All the Above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8288000" cy="2476500"/>
          </a:xfrm>
          <a:prstGeom prst="rect">
            <a:avLst/>
          </a:prstGeom>
          <a:solidFill>
            <a:srgbClr val="003300"/>
          </a:solidFill>
        </p:spPr>
        <p:txBody>
          <a:bodyPr/>
          <a:lstStyle/>
          <a:p>
            <a:endParaRPr lang="en-US" dirty="0"/>
          </a:p>
        </p:txBody>
      </p:sp>
      <p:sp>
        <p:nvSpPr>
          <p:cNvPr id="3" name="TextBox 3"/>
          <p:cNvSpPr txBox="1"/>
          <p:nvPr/>
        </p:nvSpPr>
        <p:spPr>
          <a:xfrm>
            <a:off x="1371600" y="427039"/>
            <a:ext cx="14574417" cy="1514261"/>
          </a:xfrm>
          <a:prstGeom prst="rect">
            <a:avLst/>
          </a:prstGeom>
        </p:spPr>
        <p:txBody>
          <a:bodyPr lIns="0" tIns="0" rIns="0" bIns="0" rtlCol="0" anchor="t">
            <a:spAutoFit/>
          </a:bodyPr>
          <a:lstStyle/>
          <a:p>
            <a:pPr marL="0" lvl="0" indent="0" algn="ctr">
              <a:lnSpc>
                <a:spcPts val="12350"/>
              </a:lnSpc>
              <a:spcBef>
                <a:spcPct val="0"/>
              </a:spcBef>
            </a:pPr>
            <a:r>
              <a:rPr lang="en-US" sz="9500" b="1" spc="-285" dirty="0">
                <a:solidFill>
                  <a:srgbClr val="FFFFFF"/>
                </a:solidFill>
                <a:latin typeface="Roboto" panose="02000000000000000000" pitchFamily="2" charset="0"/>
                <a:ea typeface="Roboto" panose="02000000000000000000" pitchFamily="2" charset="0"/>
                <a:cs typeface="Roboto" panose="02000000000000000000" pitchFamily="2" charset="0"/>
              </a:rPr>
              <a:t>Question #3</a:t>
            </a:r>
          </a:p>
        </p:txBody>
      </p:sp>
      <p:sp>
        <p:nvSpPr>
          <p:cNvPr id="4" name="TextBox 4"/>
          <p:cNvSpPr txBox="1"/>
          <p:nvPr/>
        </p:nvSpPr>
        <p:spPr>
          <a:xfrm>
            <a:off x="2670604" y="9006776"/>
            <a:ext cx="2996337" cy="358775"/>
          </a:xfrm>
          <a:prstGeom prst="rect">
            <a:avLst/>
          </a:prstGeom>
        </p:spPr>
        <p:txBody>
          <a:bodyPr lIns="0" tIns="0" rIns="0" bIns="0" rtlCol="0" anchor="t">
            <a:spAutoFit/>
          </a:bodyPr>
          <a:lstStyle/>
          <a:p>
            <a:pPr marL="0" lvl="0" indent="0" algn="ctr">
              <a:lnSpc>
                <a:spcPts val="2800"/>
              </a:lnSpc>
              <a:spcBef>
                <a:spcPct val="0"/>
              </a:spcBef>
            </a:pPr>
            <a:endParaRPr dirty="0"/>
          </a:p>
        </p:txBody>
      </p:sp>
      <p:sp>
        <p:nvSpPr>
          <p:cNvPr id="6" name="TextBox 6"/>
          <p:cNvSpPr txBox="1"/>
          <p:nvPr/>
        </p:nvSpPr>
        <p:spPr>
          <a:xfrm>
            <a:off x="2477853" y="3425455"/>
            <a:ext cx="12621059" cy="4411464"/>
          </a:xfrm>
          <a:prstGeom prst="rect">
            <a:avLst/>
          </a:prstGeom>
        </p:spPr>
        <p:txBody>
          <a:bodyPr lIns="0" tIns="0" rIns="0" bIns="0" rtlCol="0" anchor="t">
            <a:spAutoFit/>
          </a:bodyPr>
          <a:lstStyle/>
          <a:p>
            <a:pPr algn="ctr">
              <a:lnSpc>
                <a:spcPts val="4021"/>
              </a:lnSpc>
              <a:spcBef>
                <a:spcPct val="0"/>
              </a:spcBef>
            </a:pPr>
            <a:r>
              <a:rPr lang="en-US" sz="3400" b="1" dirty="0">
                <a:solidFill>
                  <a:srgbClr val="000000"/>
                </a:solidFill>
                <a:latin typeface="Roboto"/>
              </a:rPr>
              <a:t>What are a few warning signs of identity theft?</a:t>
            </a:r>
          </a:p>
          <a:p>
            <a:pPr algn="ctr">
              <a:lnSpc>
                <a:spcPts val="4021"/>
              </a:lnSpc>
              <a:spcBef>
                <a:spcPct val="0"/>
              </a:spcBef>
            </a:pPr>
            <a:endParaRPr lang="en-US" sz="3400" b="1" dirty="0">
              <a:solidFill>
                <a:srgbClr val="000000"/>
              </a:solidFill>
              <a:latin typeface="Roboto"/>
            </a:endParaRPr>
          </a:p>
          <a:p>
            <a:pPr marL="514350" indent="-514350">
              <a:lnSpc>
                <a:spcPct val="150000"/>
              </a:lnSpc>
              <a:spcBef>
                <a:spcPct val="0"/>
              </a:spcBef>
              <a:buFont typeface="+mj-lt"/>
              <a:buAutoNum type="alphaUcPeriod"/>
            </a:pPr>
            <a:r>
              <a:rPr lang="en-US" sz="3000" dirty="0">
                <a:solidFill>
                  <a:srgbClr val="000000"/>
                </a:solidFill>
                <a:latin typeface="Roboto"/>
              </a:rPr>
              <a:t>Unauthorized withdrawals</a:t>
            </a:r>
          </a:p>
          <a:p>
            <a:pPr marL="514350" indent="-514350">
              <a:lnSpc>
                <a:spcPct val="150000"/>
              </a:lnSpc>
              <a:spcBef>
                <a:spcPct val="0"/>
              </a:spcBef>
              <a:buFont typeface="+mj-lt"/>
              <a:buAutoNum type="alphaUcPeriod"/>
            </a:pPr>
            <a:r>
              <a:rPr lang="en-US" sz="3000" dirty="0">
                <a:solidFill>
                  <a:srgbClr val="000000"/>
                </a:solidFill>
                <a:latin typeface="Roboto"/>
              </a:rPr>
              <a:t>Missing bills</a:t>
            </a:r>
          </a:p>
          <a:p>
            <a:pPr marL="514350" indent="-514350">
              <a:lnSpc>
                <a:spcPct val="150000"/>
              </a:lnSpc>
              <a:spcBef>
                <a:spcPct val="0"/>
              </a:spcBef>
              <a:buFont typeface="+mj-lt"/>
              <a:buAutoNum type="alphaUcPeriod"/>
            </a:pPr>
            <a:r>
              <a:rPr lang="en-US" sz="3000" dirty="0">
                <a:solidFill>
                  <a:srgbClr val="000000"/>
                </a:solidFill>
                <a:latin typeface="Roboto"/>
              </a:rPr>
              <a:t>Debt collection calls in your name</a:t>
            </a:r>
          </a:p>
          <a:p>
            <a:pPr marL="514350" indent="-514350">
              <a:lnSpc>
                <a:spcPct val="150000"/>
              </a:lnSpc>
              <a:spcBef>
                <a:spcPct val="0"/>
              </a:spcBef>
              <a:buFont typeface="+mj-lt"/>
              <a:buAutoNum type="alphaUcPeriod"/>
            </a:pPr>
            <a:r>
              <a:rPr lang="en-US" sz="3000" dirty="0">
                <a:solidFill>
                  <a:srgbClr val="000000"/>
                </a:solidFill>
                <a:latin typeface="Roboto"/>
              </a:rPr>
              <a:t>Bills for services you did not receive or use</a:t>
            </a:r>
          </a:p>
          <a:p>
            <a:pPr marL="514350" indent="-514350">
              <a:lnSpc>
                <a:spcPct val="150000"/>
              </a:lnSpc>
              <a:spcBef>
                <a:spcPct val="0"/>
              </a:spcBef>
              <a:buFont typeface="+mj-lt"/>
              <a:buAutoNum type="alphaUcPeriod"/>
            </a:pPr>
            <a:r>
              <a:rPr lang="en-US" sz="3000" dirty="0">
                <a:solidFill>
                  <a:srgbClr val="000000"/>
                </a:solidFill>
                <a:latin typeface="Roboto"/>
              </a:rPr>
              <a:t>All the Above</a:t>
            </a:r>
          </a:p>
        </p:txBody>
      </p:sp>
      <p:sp>
        <p:nvSpPr>
          <p:cNvPr id="7" name="Freeform 4">
            <a:extLst>
              <a:ext uri="{FF2B5EF4-FFF2-40B4-BE49-F238E27FC236}">
                <a16:creationId xmlns:a16="http://schemas.microsoft.com/office/drawing/2014/main" id="{A02DB6C3-EFE6-0013-827E-31F4EC36ED22}"/>
              </a:ext>
            </a:extLst>
          </p:cNvPr>
          <p:cNvSpPr/>
          <p:nvPr/>
        </p:nvSpPr>
        <p:spPr>
          <a:xfrm>
            <a:off x="15098912" y="8589090"/>
            <a:ext cx="2750986" cy="1050209"/>
          </a:xfrm>
          <a:custGeom>
            <a:avLst/>
            <a:gdLst/>
            <a:ahLst/>
            <a:cxnLst/>
            <a:rect l="l" t="t" r="r" b="b"/>
            <a:pathLst>
              <a:path w="3448098" h="1270870">
                <a:moveTo>
                  <a:pt x="0" y="0"/>
                </a:moveTo>
                <a:lnTo>
                  <a:pt x="3448097" y="0"/>
                </a:lnTo>
                <a:lnTo>
                  <a:pt x="3448097" y="1270870"/>
                </a:lnTo>
                <a:lnTo>
                  <a:pt x="0" y="1270870"/>
                </a:lnTo>
                <a:lnTo>
                  <a:pt x="0" y="0"/>
                </a:lnTo>
                <a:close/>
              </a:path>
            </a:pathLst>
          </a:custGeom>
          <a:blipFill>
            <a:blip r:embed="rId3"/>
            <a:stretch>
              <a:fillRect/>
            </a:stretch>
          </a:blipFill>
        </p:spPr>
        <p:txBody>
          <a:bodyPr/>
          <a:lstStyle/>
          <a:p>
            <a:endParaRPr lang="en-US" dirty="0"/>
          </a:p>
        </p:txBody>
      </p:sp>
      <p:sp>
        <p:nvSpPr>
          <p:cNvPr id="5" name="TextBox 4">
            <a:extLst>
              <a:ext uri="{FF2B5EF4-FFF2-40B4-BE49-F238E27FC236}">
                <a16:creationId xmlns:a16="http://schemas.microsoft.com/office/drawing/2014/main" id="{3D2BA3B8-4402-68A7-084B-E856DECE0B68}"/>
              </a:ext>
            </a:extLst>
          </p:cNvPr>
          <p:cNvSpPr txBox="1"/>
          <p:nvPr/>
        </p:nvSpPr>
        <p:spPr>
          <a:xfrm>
            <a:off x="6069810" y="8440177"/>
            <a:ext cx="4369590" cy="707886"/>
          </a:xfrm>
          <a:prstGeom prst="rect">
            <a:avLst/>
          </a:prstGeom>
          <a:noFill/>
        </p:spPr>
        <p:txBody>
          <a:bodyPr wrap="square" rtlCol="0">
            <a:spAutoFit/>
          </a:bodyPr>
          <a:lstStyle/>
          <a:p>
            <a:pPr algn="ctr"/>
            <a:r>
              <a:rPr lang="en-US" sz="4000" b="1" dirty="0">
                <a:latin typeface="Roboto" panose="02000000000000000000" pitchFamily="2" charset="0"/>
                <a:ea typeface="Roboto" panose="02000000000000000000" pitchFamily="2" charset="0"/>
                <a:cs typeface="Roboto" panose="02000000000000000000" pitchFamily="2" charset="0"/>
              </a:rPr>
              <a:t>E. All the Above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3B31"/>
        </a:solidFill>
        <a:effectLst/>
      </p:bgPr>
    </p:bg>
    <p:spTree>
      <p:nvGrpSpPr>
        <p:cNvPr id="1" name=""/>
        <p:cNvGrpSpPr/>
        <p:nvPr/>
      </p:nvGrpSpPr>
      <p:grpSpPr>
        <a:xfrm>
          <a:off x="0" y="0"/>
          <a:ext cx="0" cy="0"/>
          <a:chOff x="0" y="0"/>
          <a:chExt cx="0" cy="0"/>
        </a:xfrm>
      </p:grpSpPr>
      <p:sp>
        <p:nvSpPr>
          <p:cNvPr id="2" name="Freeform 2"/>
          <p:cNvSpPr/>
          <p:nvPr/>
        </p:nvSpPr>
        <p:spPr>
          <a:xfrm>
            <a:off x="0" y="0"/>
            <a:ext cx="8532021" cy="10287000"/>
          </a:xfrm>
          <a:custGeom>
            <a:avLst/>
            <a:gdLst/>
            <a:ahLst/>
            <a:cxnLst/>
            <a:rect l="l" t="t" r="r" b="b"/>
            <a:pathLst>
              <a:path w="8532021" h="10287000">
                <a:moveTo>
                  <a:pt x="0" y="0"/>
                </a:moveTo>
                <a:lnTo>
                  <a:pt x="8532021" y="0"/>
                </a:lnTo>
                <a:lnTo>
                  <a:pt x="8532021" y="10287000"/>
                </a:lnTo>
                <a:lnTo>
                  <a:pt x="0" y="10287000"/>
                </a:lnTo>
                <a:lnTo>
                  <a:pt x="0" y="0"/>
                </a:lnTo>
                <a:close/>
              </a:path>
            </a:pathLst>
          </a:custGeom>
          <a:blipFill>
            <a:blip r:embed="rId3"/>
            <a:stretch>
              <a:fillRect t="-12204" b="-12204"/>
            </a:stretch>
          </a:blipFill>
        </p:spPr>
        <p:txBody>
          <a:bodyPr/>
          <a:lstStyle/>
          <a:p>
            <a:endParaRPr lang="en-US" dirty="0"/>
          </a:p>
        </p:txBody>
      </p:sp>
      <p:sp>
        <p:nvSpPr>
          <p:cNvPr id="3" name="Freeform 3"/>
          <p:cNvSpPr/>
          <p:nvPr/>
        </p:nvSpPr>
        <p:spPr>
          <a:xfrm>
            <a:off x="198320" y="6210300"/>
            <a:ext cx="4191000" cy="3886959"/>
          </a:xfrm>
          <a:custGeom>
            <a:avLst/>
            <a:gdLst/>
            <a:ahLst/>
            <a:cxnLst/>
            <a:rect l="l" t="t" r="r" b="b"/>
            <a:pathLst>
              <a:path w="5056118" h="5056118">
                <a:moveTo>
                  <a:pt x="0" y="0"/>
                </a:moveTo>
                <a:lnTo>
                  <a:pt x="5056118" y="0"/>
                </a:lnTo>
                <a:lnTo>
                  <a:pt x="5056118" y="5056118"/>
                </a:lnTo>
                <a:lnTo>
                  <a:pt x="0" y="5056118"/>
                </a:lnTo>
                <a:lnTo>
                  <a:pt x="0" y="0"/>
                </a:lnTo>
                <a:close/>
              </a:path>
            </a:pathLst>
          </a:custGeom>
          <a:blipFill>
            <a:blip r:embed="rId4"/>
            <a:stretch>
              <a:fillRect/>
            </a:stretch>
          </a:blipFill>
          <a:effectLst>
            <a:outerShdw blurRad="228600" dist="38100" dir="3900000" sx="102000" sy="102000" algn="ctr" rotWithShape="0">
              <a:srgbClr val="000000">
                <a:alpha val="50436"/>
              </a:srgbClr>
            </a:outerShdw>
          </a:effectLst>
        </p:spPr>
        <p:txBody>
          <a:bodyPr/>
          <a:lstStyle/>
          <a:p>
            <a:endParaRPr lang="en-US" dirty="0"/>
          </a:p>
        </p:txBody>
      </p:sp>
      <p:sp>
        <p:nvSpPr>
          <p:cNvPr id="4" name="TextBox 4"/>
          <p:cNvSpPr txBox="1"/>
          <p:nvPr/>
        </p:nvSpPr>
        <p:spPr>
          <a:xfrm>
            <a:off x="9755981" y="611919"/>
            <a:ext cx="7010400" cy="833562"/>
          </a:xfrm>
          <a:prstGeom prst="rect">
            <a:avLst/>
          </a:prstGeom>
        </p:spPr>
        <p:txBody>
          <a:bodyPr wrap="square" lIns="0" tIns="0" rIns="0" bIns="0" rtlCol="0" anchor="t">
            <a:spAutoFit/>
          </a:bodyPr>
          <a:lstStyle/>
          <a:p>
            <a:pPr marL="0" lvl="0" indent="0" algn="r">
              <a:lnSpc>
                <a:spcPts val="6500"/>
              </a:lnSpc>
            </a:pPr>
            <a:r>
              <a:rPr lang="en-US" sz="6000" b="1" spc="-150" dirty="0">
                <a:solidFill>
                  <a:srgbClr val="FFFFFF"/>
                </a:solidFill>
                <a:latin typeface="Roboto" panose="02000000000000000000" pitchFamily="2" charset="0"/>
                <a:ea typeface="Roboto" panose="02000000000000000000" pitchFamily="2" charset="0"/>
                <a:cs typeface="Roboto" panose="02000000000000000000" pitchFamily="2" charset="0"/>
              </a:rPr>
              <a:t>Defining Deception</a:t>
            </a:r>
          </a:p>
        </p:txBody>
      </p:sp>
      <p:sp>
        <p:nvSpPr>
          <p:cNvPr id="5" name="Freeform 5"/>
          <p:cNvSpPr/>
          <p:nvPr/>
        </p:nvSpPr>
        <p:spPr>
          <a:xfrm>
            <a:off x="569771" y="393265"/>
            <a:ext cx="3448098" cy="1270870"/>
          </a:xfrm>
          <a:custGeom>
            <a:avLst/>
            <a:gdLst/>
            <a:ahLst/>
            <a:cxnLst/>
            <a:rect l="l" t="t" r="r" b="b"/>
            <a:pathLst>
              <a:path w="3448098" h="1270870">
                <a:moveTo>
                  <a:pt x="0" y="0"/>
                </a:moveTo>
                <a:lnTo>
                  <a:pt x="3448098" y="0"/>
                </a:lnTo>
                <a:lnTo>
                  <a:pt x="3448098" y="1270870"/>
                </a:lnTo>
                <a:lnTo>
                  <a:pt x="0" y="1270870"/>
                </a:lnTo>
                <a:lnTo>
                  <a:pt x="0" y="0"/>
                </a:lnTo>
                <a:close/>
              </a:path>
            </a:pathLst>
          </a:custGeom>
          <a:blipFill>
            <a:blip r:embed="rId5"/>
            <a:stretch>
              <a:fillRect/>
            </a:stretch>
          </a:blipFill>
        </p:spPr>
        <p:txBody>
          <a:bodyPr/>
          <a:lstStyle/>
          <a:p>
            <a:endParaRPr lang="en-US" dirty="0"/>
          </a:p>
        </p:txBody>
      </p:sp>
      <p:sp>
        <p:nvSpPr>
          <p:cNvPr id="7" name="TextBox 6">
            <a:extLst>
              <a:ext uri="{FF2B5EF4-FFF2-40B4-BE49-F238E27FC236}">
                <a16:creationId xmlns:a16="http://schemas.microsoft.com/office/drawing/2014/main" id="{89E41AFB-F135-46C5-7EE0-01452202DE8C}"/>
              </a:ext>
            </a:extLst>
          </p:cNvPr>
          <p:cNvSpPr txBox="1"/>
          <p:nvPr/>
        </p:nvSpPr>
        <p:spPr>
          <a:xfrm>
            <a:off x="9372600" y="2628900"/>
            <a:ext cx="9144000" cy="6135013"/>
          </a:xfrm>
          <a:prstGeom prst="rect">
            <a:avLst/>
          </a:prstGeom>
          <a:noFill/>
        </p:spPr>
        <p:txBody>
          <a:bodyPr wrap="square">
            <a:spAutoFit/>
          </a:bodyPr>
          <a:lstStyle/>
          <a:p>
            <a:pPr marL="0" indent="0">
              <a:lnSpc>
                <a:spcPct val="150000"/>
              </a:lnSpc>
              <a:spcBef>
                <a:spcPts val="1200"/>
              </a:spcBef>
              <a:spcAft>
                <a:spcPts val="600"/>
              </a:spcAft>
              <a:buNone/>
            </a:pPr>
            <a:r>
              <a:rPr lang="en-US" i="1" dirty="0"/>
              <a:t>. </a:t>
            </a:r>
            <a:r>
              <a:rPr lang="en-US" sz="2600" i="1" dirty="0">
                <a:solidFill>
                  <a:schemeClr val="bg1"/>
                </a:solidFill>
                <a:latin typeface="Roboto" panose="02000000000000000000" pitchFamily="2" charset="0"/>
                <a:ea typeface="Roboto" panose="02000000000000000000" pitchFamily="2" charset="0"/>
                <a:cs typeface="Roboto" panose="02000000000000000000" pitchFamily="2" charset="0"/>
              </a:rPr>
              <a:t>Fraud</a:t>
            </a:r>
            <a:r>
              <a:rPr lang="en-US" sz="2600" dirty="0">
                <a:solidFill>
                  <a:schemeClr val="bg1"/>
                </a:solidFill>
                <a:latin typeface="Roboto" panose="02000000000000000000" pitchFamily="2" charset="0"/>
                <a:ea typeface="Roboto" panose="02000000000000000000" pitchFamily="2" charset="0"/>
                <a:cs typeface="Roboto" panose="02000000000000000000" pitchFamily="2" charset="0"/>
              </a:rPr>
              <a:t> - A deliberate deception</a:t>
            </a:r>
          </a:p>
          <a:p>
            <a:pPr marL="0" indent="0">
              <a:lnSpc>
                <a:spcPct val="150000"/>
              </a:lnSpc>
              <a:spcBef>
                <a:spcPts val="1200"/>
              </a:spcBef>
              <a:spcAft>
                <a:spcPts val="600"/>
              </a:spcAft>
              <a:buNone/>
            </a:pPr>
            <a:r>
              <a:rPr lang="en-US" sz="2600" dirty="0">
                <a:solidFill>
                  <a:schemeClr val="bg1"/>
                </a:solidFill>
                <a:latin typeface="Roboto" panose="02000000000000000000" pitchFamily="2" charset="0"/>
                <a:ea typeface="Roboto" panose="02000000000000000000" pitchFamily="2" charset="0"/>
                <a:cs typeface="Roboto" panose="02000000000000000000" pitchFamily="2" charset="0"/>
              </a:rPr>
              <a:t>Intended for financial gain </a:t>
            </a:r>
          </a:p>
          <a:p>
            <a:pPr marL="0" indent="0">
              <a:lnSpc>
                <a:spcPct val="150000"/>
              </a:lnSpc>
              <a:spcBef>
                <a:spcPts val="1200"/>
              </a:spcBef>
              <a:spcAft>
                <a:spcPts val="600"/>
              </a:spcAft>
              <a:buNone/>
            </a:pPr>
            <a:endParaRPr lang="en-US" sz="26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0" indent="0">
              <a:lnSpc>
                <a:spcPct val="150000"/>
              </a:lnSpc>
              <a:spcBef>
                <a:spcPts val="1200"/>
              </a:spcBef>
              <a:spcAft>
                <a:spcPts val="600"/>
              </a:spcAft>
              <a:buNone/>
            </a:pPr>
            <a:r>
              <a:rPr lang="en-US" sz="2600" i="1" dirty="0">
                <a:solidFill>
                  <a:schemeClr val="bg1"/>
                </a:solidFill>
                <a:latin typeface="Roboto" panose="02000000000000000000" pitchFamily="2" charset="0"/>
                <a:ea typeface="Roboto" panose="02000000000000000000" pitchFamily="2" charset="0"/>
                <a:cs typeface="Roboto" panose="02000000000000000000" pitchFamily="2" charset="0"/>
              </a:rPr>
              <a:t> Con</a:t>
            </a:r>
            <a:r>
              <a:rPr lang="en-US" sz="2600" dirty="0">
                <a:solidFill>
                  <a:schemeClr val="bg1"/>
                </a:solidFill>
                <a:latin typeface="Roboto" panose="02000000000000000000" pitchFamily="2" charset="0"/>
                <a:ea typeface="Roboto" panose="02000000000000000000" pitchFamily="2" charset="0"/>
                <a:cs typeface="Roboto" panose="02000000000000000000" pitchFamily="2" charset="0"/>
              </a:rPr>
              <a:t> - Requires winning a victim’s </a:t>
            </a:r>
            <a:r>
              <a:rPr lang="en-US" sz="2600" u="sng" dirty="0">
                <a:solidFill>
                  <a:schemeClr val="bg1"/>
                </a:solidFill>
                <a:latin typeface="Roboto" panose="02000000000000000000" pitchFamily="2" charset="0"/>
                <a:ea typeface="Roboto" panose="02000000000000000000" pitchFamily="2" charset="0"/>
                <a:cs typeface="Roboto" panose="02000000000000000000" pitchFamily="2" charset="0"/>
              </a:rPr>
              <a:t>CON</a:t>
            </a:r>
            <a:r>
              <a:rPr lang="en-US" sz="2600" dirty="0">
                <a:solidFill>
                  <a:schemeClr val="bg1"/>
                </a:solidFill>
                <a:latin typeface="Roboto" panose="02000000000000000000" pitchFamily="2" charset="0"/>
                <a:ea typeface="Roboto" panose="02000000000000000000" pitchFamily="2" charset="0"/>
                <a:cs typeface="Roboto" panose="02000000000000000000" pitchFamily="2" charset="0"/>
              </a:rPr>
              <a:t>fidence</a:t>
            </a:r>
          </a:p>
          <a:p>
            <a:pPr marL="0" indent="0">
              <a:lnSpc>
                <a:spcPct val="150000"/>
              </a:lnSpc>
              <a:spcBef>
                <a:spcPts val="1200"/>
              </a:spcBef>
              <a:spcAft>
                <a:spcPts val="600"/>
              </a:spcAft>
              <a:buNone/>
            </a:pPr>
            <a:r>
              <a:rPr lang="en-US" sz="2600" dirty="0">
                <a:solidFill>
                  <a:schemeClr val="bg1"/>
                </a:solidFill>
                <a:latin typeface="Roboto" panose="02000000000000000000" pitchFamily="2" charset="0"/>
                <a:ea typeface="Roboto" panose="02000000000000000000" pitchFamily="2" charset="0"/>
                <a:cs typeface="Roboto" panose="02000000000000000000" pitchFamily="2" charset="0"/>
              </a:rPr>
              <a:t>Persuading or tricking</a:t>
            </a:r>
          </a:p>
          <a:p>
            <a:pPr marL="0" indent="0">
              <a:lnSpc>
                <a:spcPct val="150000"/>
              </a:lnSpc>
              <a:spcBef>
                <a:spcPts val="1200"/>
              </a:spcBef>
              <a:spcAft>
                <a:spcPts val="600"/>
              </a:spcAft>
              <a:buNone/>
            </a:pPr>
            <a:endParaRPr lang="en-US" sz="26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0" indent="0">
              <a:lnSpc>
                <a:spcPct val="150000"/>
              </a:lnSpc>
              <a:spcAft>
                <a:spcPts val="600"/>
              </a:spcAft>
              <a:buNone/>
            </a:pPr>
            <a:r>
              <a:rPr lang="en-US" sz="2600" i="1" dirty="0">
                <a:solidFill>
                  <a:schemeClr val="bg1"/>
                </a:solidFill>
                <a:latin typeface="Roboto" panose="02000000000000000000" pitchFamily="2" charset="0"/>
                <a:ea typeface="Roboto" panose="02000000000000000000" pitchFamily="2" charset="0"/>
                <a:cs typeface="Roboto" panose="02000000000000000000" pitchFamily="2" charset="0"/>
              </a:rPr>
              <a:t> Rip-Off</a:t>
            </a:r>
            <a:r>
              <a:rPr lang="en-US" sz="2600" dirty="0">
                <a:solidFill>
                  <a:schemeClr val="bg1"/>
                </a:solidFill>
                <a:latin typeface="Roboto" panose="02000000000000000000" pitchFamily="2" charset="0"/>
                <a:ea typeface="Roboto" panose="02000000000000000000" pitchFamily="2" charset="0"/>
                <a:cs typeface="Roboto" panose="02000000000000000000" pitchFamily="2" charset="0"/>
              </a:rPr>
              <a:t>  An unfair act of exploitation, not necessarily illegal No consumer protection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 y="0"/>
            <a:ext cx="18288000" cy="2857500"/>
          </a:xfrm>
          <a:prstGeom prst="rect">
            <a:avLst/>
          </a:prstGeom>
          <a:solidFill>
            <a:srgbClr val="003300"/>
          </a:solidFill>
        </p:spPr>
        <p:txBody>
          <a:bodyPr/>
          <a:lstStyle/>
          <a:p>
            <a:endParaRPr lang="en-US" dirty="0"/>
          </a:p>
        </p:txBody>
      </p:sp>
      <p:sp>
        <p:nvSpPr>
          <p:cNvPr id="3" name="TextBox 3"/>
          <p:cNvSpPr txBox="1"/>
          <p:nvPr/>
        </p:nvSpPr>
        <p:spPr>
          <a:xfrm>
            <a:off x="1447800" y="489021"/>
            <a:ext cx="14574417" cy="1514261"/>
          </a:xfrm>
          <a:prstGeom prst="rect">
            <a:avLst/>
          </a:prstGeom>
        </p:spPr>
        <p:txBody>
          <a:bodyPr lIns="0" tIns="0" rIns="0" bIns="0" rtlCol="0" anchor="t">
            <a:spAutoFit/>
          </a:bodyPr>
          <a:lstStyle/>
          <a:p>
            <a:pPr marL="0" lvl="0" indent="0" algn="ctr">
              <a:lnSpc>
                <a:spcPts val="12350"/>
              </a:lnSpc>
              <a:spcBef>
                <a:spcPct val="0"/>
              </a:spcBef>
            </a:pPr>
            <a:r>
              <a:rPr lang="en-US" sz="9500" b="1" spc="-285" dirty="0">
                <a:solidFill>
                  <a:srgbClr val="FFFFFF"/>
                </a:solidFill>
                <a:latin typeface="Roboto" panose="02000000000000000000" pitchFamily="2" charset="0"/>
                <a:ea typeface="Roboto" panose="02000000000000000000" pitchFamily="2" charset="0"/>
                <a:cs typeface="Roboto" panose="02000000000000000000" pitchFamily="2" charset="0"/>
              </a:rPr>
              <a:t>Question #4</a:t>
            </a:r>
          </a:p>
        </p:txBody>
      </p:sp>
      <p:sp>
        <p:nvSpPr>
          <p:cNvPr id="4" name="TextBox 4"/>
          <p:cNvSpPr txBox="1"/>
          <p:nvPr/>
        </p:nvSpPr>
        <p:spPr>
          <a:xfrm>
            <a:off x="2670604" y="9006776"/>
            <a:ext cx="2996337" cy="358775"/>
          </a:xfrm>
          <a:prstGeom prst="rect">
            <a:avLst/>
          </a:prstGeom>
        </p:spPr>
        <p:txBody>
          <a:bodyPr lIns="0" tIns="0" rIns="0" bIns="0" rtlCol="0" anchor="t">
            <a:spAutoFit/>
          </a:bodyPr>
          <a:lstStyle/>
          <a:p>
            <a:pPr marL="0" lvl="0" indent="0" algn="ctr">
              <a:lnSpc>
                <a:spcPts val="2800"/>
              </a:lnSpc>
              <a:spcBef>
                <a:spcPct val="0"/>
              </a:spcBef>
            </a:pPr>
            <a:endParaRPr dirty="0"/>
          </a:p>
        </p:txBody>
      </p:sp>
      <p:sp>
        <p:nvSpPr>
          <p:cNvPr id="6" name="TextBox 6"/>
          <p:cNvSpPr txBox="1"/>
          <p:nvPr/>
        </p:nvSpPr>
        <p:spPr>
          <a:xfrm>
            <a:off x="1094791" y="3905049"/>
            <a:ext cx="14574417" cy="4522520"/>
          </a:xfrm>
          <a:prstGeom prst="rect">
            <a:avLst/>
          </a:prstGeom>
        </p:spPr>
        <p:txBody>
          <a:bodyPr wrap="square" lIns="0" tIns="0" rIns="0" bIns="0" rtlCol="0" anchor="t">
            <a:spAutoFit/>
          </a:bodyPr>
          <a:lstStyle/>
          <a:p>
            <a:pPr marL="914400" lvl="2" indent="0">
              <a:buNone/>
            </a:pPr>
            <a:r>
              <a:rPr lang="en-US" sz="3400" b="1" dirty="0">
                <a:solidFill>
                  <a:srgbClr val="003300"/>
                </a:solidFill>
                <a:latin typeface="Roboto" panose="02000000000000000000" pitchFamily="2" charset="0"/>
                <a:ea typeface="Roboto" panose="02000000000000000000" pitchFamily="2" charset="0"/>
                <a:cs typeface="Roboto" panose="02000000000000000000" pitchFamily="2" charset="0"/>
              </a:rPr>
              <a:t>What step should you NOT take when your identity has been stolen?</a:t>
            </a:r>
          </a:p>
          <a:p>
            <a:pPr marL="914400" lvl="2" indent="0">
              <a:buNone/>
            </a:pPr>
            <a:endParaRPr lang="en-US" sz="2870" dirty="0">
              <a:solidFill>
                <a:srgbClr val="003300"/>
              </a:solidFill>
              <a:latin typeface="Roboto" panose="02000000000000000000" pitchFamily="2" charset="0"/>
              <a:ea typeface="Roboto" panose="02000000000000000000" pitchFamily="2" charset="0"/>
              <a:cs typeface="Roboto" panose="02000000000000000000" pitchFamily="2" charset="0"/>
            </a:endParaRPr>
          </a:p>
          <a:p>
            <a:pPr marL="1828800" lvl="3" indent="-457200">
              <a:lnSpc>
                <a:spcPct val="150000"/>
              </a:lnSpc>
              <a:buFont typeface="+mj-lt"/>
              <a:buAutoNum type="alphaLcPeriod"/>
            </a:pPr>
            <a:r>
              <a:rPr lang="en-US" sz="2870" dirty="0">
                <a:solidFill>
                  <a:srgbClr val="003300"/>
                </a:solidFill>
                <a:latin typeface="Roboto" panose="02000000000000000000" pitchFamily="2" charset="0"/>
                <a:ea typeface="Roboto" panose="02000000000000000000" pitchFamily="2" charset="0"/>
                <a:cs typeface="Roboto" panose="02000000000000000000" pitchFamily="2" charset="0"/>
              </a:rPr>
              <a:t>Destroy your credit cards</a:t>
            </a:r>
          </a:p>
          <a:p>
            <a:pPr marL="1828800" lvl="3" indent="-457200">
              <a:lnSpc>
                <a:spcPct val="150000"/>
              </a:lnSpc>
              <a:buFont typeface="+mj-lt"/>
              <a:buAutoNum type="alphaLcPeriod"/>
            </a:pPr>
            <a:r>
              <a:rPr lang="en-US" sz="2870" dirty="0">
                <a:solidFill>
                  <a:srgbClr val="003300"/>
                </a:solidFill>
                <a:latin typeface="Roboto" panose="02000000000000000000" pitchFamily="2" charset="0"/>
                <a:ea typeface="Roboto" panose="02000000000000000000" pitchFamily="2" charset="0"/>
                <a:cs typeface="Roboto" panose="02000000000000000000" pitchFamily="2" charset="0"/>
              </a:rPr>
              <a:t>File a police report</a:t>
            </a:r>
          </a:p>
          <a:p>
            <a:pPr marL="1828800" lvl="3" indent="-457200">
              <a:lnSpc>
                <a:spcPct val="150000"/>
              </a:lnSpc>
              <a:buFont typeface="+mj-lt"/>
              <a:buAutoNum type="alphaLcPeriod"/>
            </a:pPr>
            <a:r>
              <a:rPr lang="en-US" sz="2870" dirty="0">
                <a:solidFill>
                  <a:srgbClr val="003300"/>
                </a:solidFill>
                <a:latin typeface="Roboto" panose="02000000000000000000" pitchFamily="2" charset="0"/>
                <a:ea typeface="Roboto" panose="02000000000000000000" pitchFamily="2" charset="0"/>
                <a:cs typeface="Roboto" panose="02000000000000000000" pitchFamily="2" charset="0"/>
              </a:rPr>
              <a:t>Place a fraud alert with the credit bureaus</a:t>
            </a:r>
          </a:p>
          <a:p>
            <a:pPr marL="1828800" lvl="3" indent="-457200">
              <a:lnSpc>
                <a:spcPct val="150000"/>
              </a:lnSpc>
              <a:buFont typeface="+mj-lt"/>
              <a:buAutoNum type="alphaLcPeriod"/>
            </a:pPr>
            <a:r>
              <a:rPr lang="en-US" sz="2870" dirty="0">
                <a:solidFill>
                  <a:srgbClr val="003300"/>
                </a:solidFill>
                <a:latin typeface="Roboto" panose="02000000000000000000" pitchFamily="2" charset="0"/>
                <a:ea typeface="Roboto" panose="02000000000000000000" pitchFamily="2" charset="0"/>
                <a:cs typeface="Roboto" panose="02000000000000000000" pitchFamily="2" charset="0"/>
              </a:rPr>
              <a:t>Nothing. The bank will take care of it. </a:t>
            </a:r>
          </a:p>
          <a:p>
            <a:pPr marL="914400" lvl="2" indent="0">
              <a:buNone/>
            </a:pPr>
            <a:r>
              <a:rPr lang="en-US" sz="2400" dirty="0">
                <a:solidFill>
                  <a:srgbClr val="23362A"/>
                </a:solidFill>
              </a:rPr>
              <a:t> </a:t>
            </a:r>
            <a:r>
              <a:rPr lang="en-US" sz="2800" dirty="0">
                <a:solidFill>
                  <a:srgbClr val="23362A"/>
                </a:solidFill>
              </a:rPr>
              <a:t>	</a:t>
            </a:r>
          </a:p>
          <a:p>
            <a:pPr algn="ctr">
              <a:lnSpc>
                <a:spcPts val="4021"/>
              </a:lnSpc>
            </a:pPr>
            <a:endParaRPr lang="en-US" sz="2872" dirty="0">
              <a:solidFill>
                <a:srgbClr val="000000"/>
              </a:solidFill>
              <a:latin typeface="Roboto"/>
            </a:endParaRPr>
          </a:p>
        </p:txBody>
      </p:sp>
      <p:sp>
        <p:nvSpPr>
          <p:cNvPr id="7" name="Freeform 4">
            <a:extLst>
              <a:ext uri="{FF2B5EF4-FFF2-40B4-BE49-F238E27FC236}">
                <a16:creationId xmlns:a16="http://schemas.microsoft.com/office/drawing/2014/main" id="{78D5D597-4C87-23A3-C0C6-34C8A4739B73}"/>
              </a:ext>
            </a:extLst>
          </p:cNvPr>
          <p:cNvSpPr/>
          <p:nvPr/>
        </p:nvSpPr>
        <p:spPr>
          <a:xfrm>
            <a:off x="15093039" y="8893613"/>
            <a:ext cx="2914698" cy="943876"/>
          </a:xfrm>
          <a:custGeom>
            <a:avLst/>
            <a:gdLst/>
            <a:ahLst/>
            <a:cxnLst/>
            <a:rect l="l" t="t" r="r" b="b"/>
            <a:pathLst>
              <a:path w="3448098" h="1270870">
                <a:moveTo>
                  <a:pt x="0" y="0"/>
                </a:moveTo>
                <a:lnTo>
                  <a:pt x="3448097" y="0"/>
                </a:lnTo>
                <a:lnTo>
                  <a:pt x="3448097" y="1270870"/>
                </a:lnTo>
                <a:lnTo>
                  <a:pt x="0" y="1270870"/>
                </a:lnTo>
                <a:lnTo>
                  <a:pt x="0" y="0"/>
                </a:lnTo>
                <a:close/>
              </a:path>
            </a:pathLst>
          </a:custGeom>
          <a:blipFill>
            <a:blip r:embed="rId3"/>
            <a:stretch>
              <a:fillRect/>
            </a:stretch>
          </a:blipFill>
        </p:spPr>
        <p:txBody>
          <a:bodyPr/>
          <a:lstStyle/>
          <a:p>
            <a:endParaRPr lang="en-US" dirty="0"/>
          </a:p>
        </p:txBody>
      </p:sp>
      <p:sp>
        <p:nvSpPr>
          <p:cNvPr id="5" name="TextBox 4">
            <a:extLst>
              <a:ext uri="{FF2B5EF4-FFF2-40B4-BE49-F238E27FC236}">
                <a16:creationId xmlns:a16="http://schemas.microsoft.com/office/drawing/2014/main" id="{7EBEEA91-5AAA-6C09-B2E4-26D25E4029D3}"/>
              </a:ext>
            </a:extLst>
          </p:cNvPr>
          <p:cNvSpPr txBox="1"/>
          <p:nvPr/>
        </p:nvSpPr>
        <p:spPr>
          <a:xfrm>
            <a:off x="3657599" y="8404709"/>
            <a:ext cx="9448800" cy="707886"/>
          </a:xfrm>
          <a:prstGeom prst="rect">
            <a:avLst/>
          </a:prstGeom>
          <a:noFill/>
        </p:spPr>
        <p:txBody>
          <a:bodyPr wrap="square" rtlCol="0">
            <a:spAutoFit/>
          </a:bodyPr>
          <a:lstStyle/>
          <a:p>
            <a:pPr algn="ctr"/>
            <a:r>
              <a:rPr lang="en-US" sz="4000" b="1" dirty="0">
                <a:latin typeface="Roboto" panose="02000000000000000000" pitchFamily="2" charset="0"/>
                <a:ea typeface="Roboto" panose="02000000000000000000" pitchFamily="2" charset="0"/>
                <a:cs typeface="Roboto" panose="02000000000000000000" pitchFamily="2" charset="0"/>
              </a:rPr>
              <a:t>D. Nothing. The bank will take care of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705322"/>
          </a:xfrm>
          <a:prstGeom prst="rect">
            <a:avLst/>
          </a:prstGeom>
          <a:solidFill>
            <a:srgbClr val="003300"/>
          </a:solidFill>
        </p:spPr>
        <p:txBody>
          <a:bodyPr/>
          <a:lstStyle/>
          <a:p>
            <a:endParaRPr lang="en-US" dirty="0"/>
          </a:p>
        </p:txBody>
      </p:sp>
      <p:sp>
        <p:nvSpPr>
          <p:cNvPr id="3" name="TextBox 3"/>
          <p:cNvSpPr txBox="1"/>
          <p:nvPr/>
        </p:nvSpPr>
        <p:spPr>
          <a:xfrm>
            <a:off x="1524000" y="410016"/>
            <a:ext cx="14574417" cy="1514261"/>
          </a:xfrm>
          <a:prstGeom prst="rect">
            <a:avLst/>
          </a:prstGeom>
        </p:spPr>
        <p:txBody>
          <a:bodyPr lIns="0" tIns="0" rIns="0" bIns="0" rtlCol="0" anchor="t">
            <a:spAutoFit/>
          </a:bodyPr>
          <a:lstStyle/>
          <a:p>
            <a:pPr marL="0" lvl="0" indent="0" algn="ctr">
              <a:lnSpc>
                <a:spcPts val="12350"/>
              </a:lnSpc>
              <a:spcBef>
                <a:spcPct val="0"/>
              </a:spcBef>
            </a:pPr>
            <a:r>
              <a:rPr lang="en-US" sz="9500" b="1" spc="-285" dirty="0">
                <a:solidFill>
                  <a:srgbClr val="FFFFFF"/>
                </a:solidFill>
                <a:latin typeface="Roboto" panose="02000000000000000000" pitchFamily="2" charset="0"/>
                <a:ea typeface="Roboto" panose="02000000000000000000" pitchFamily="2" charset="0"/>
                <a:cs typeface="Roboto" panose="02000000000000000000" pitchFamily="2" charset="0"/>
              </a:rPr>
              <a:t>Question #5</a:t>
            </a:r>
          </a:p>
        </p:txBody>
      </p:sp>
      <p:sp>
        <p:nvSpPr>
          <p:cNvPr id="4" name="TextBox 4"/>
          <p:cNvSpPr txBox="1"/>
          <p:nvPr/>
        </p:nvSpPr>
        <p:spPr>
          <a:xfrm>
            <a:off x="2670604" y="9006776"/>
            <a:ext cx="2996337" cy="358775"/>
          </a:xfrm>
          <a:prstGeom prst="rect">
            <a:avLst/>
          </a:prstGeom>
        </p:spPr>
        <p:txBody>
          <a:bodyPr lIns="0" tIns="0" rIns="0" bIns="0" rtlCol="0" anchor="t">
            <a:spAutoFit/>
          </a:bodyPr>
          <a:lstStyle/>
          <a:p>
            <a:pPr marL="0" lvl="0" indent="0" algn="ctr">
              <a:lnSpc>
                <a:spcPts val="2800"/>
              </a:lnSpc>
              <a:spcBef>
                <a:spcPct val="0"/>
              </a:spcBef>
            </a:pPr>
            <a:endParaRPr dirty="0"/>
          </a:p>
        </p:txBody>
      </p:sp>
      <p:sp>
        <p:nvSpPr>
          <p:cNvPr id="6" name="TextBox 6"/>
          <p:cNvSpPr txBox="1"/>
          <p:nvPr/>
        </p:nvSpPr>
        <p:spPr>
          <a:xfrm>
            <a:off x="685800" y="3931705"/>
            <a:ext cx="15849600" cy="2878737"/>
          </a:xfrm>
          <a:prstGeom prst="rect">
            <a:avLst/>
          </a:prstGeom>
        </p:spPr>
        <p:txBody>
          <a:bodyPr wrap="square" lIns="0" tIns="0" rIns="0" bIns="0" rtlCol="0" anchor="t">
            <a:spAutoFit/>
          </a:bodyPr>
          <a:lstStyle/>
          <a:p>
            <a:pPr marL="914400" lvl="2" indent="0">
              <a:buNone/>
            </a:pPr>
            <a:r>
              <a:rPr lang="en-US" sz="3400" b="1" dirty="0">
                <a:solidFill>
                  <a:srgbClr val="23362A"/>
                </a:solidFill>
                <a:latin typeface="Roboto" panose="02000000000000000000" pitchFamily="2" charset="0"/>
                <a:ea typeface="Roboto" panose="02000000000000000000" pitchFamily="2" charset="0"/>
                <a:cs typeface="Roboto" panose="02000000000000000000" pitchFamily="2" charset="0"/>
              </a:rPr>
              <a:t>True or False: The following are all considerations when filing a complaint:</a:t>
            </a:r>
          </a:p>
          <a:p>
            <a:pPr marL="914400" lvl="2" indent="0">
              <a:buNone/>
            </a:pPr>
            <a:endParaRPr lang="en-US" sz="2870" dirty="0">
              <a:solidFill>
                <a:srgbClr val="23362A"/>
              </a:solidFill>
              <a:latin typeface="Roboto" panose="02000000000000000000" pitchFamily="2" charset="0"/>
              <a:ea typeface="Roboto" panose="02000000000000000000" pitchFamily="2" charset="0"/>
              <a:cs typeface="Roboto" panose="02000000000000000000" pitchFamily="2" charset="0"/>
            </a:endParaRPr>
          </a:p>
          <a:p>
            <a:pPr marL="1828800" lvl="3" indent="-457200">
              <a:lnSpc>
                <a:spcPct val="150000"/>
              </a:lnSpc>
              <a:buAutoNum type="arabicPeriod"/>
            </a:pPr>
            <a:r>
              <a:rPr lang="en-US" sz="2870" dirty="0">
                <a:solidFill>
                  <a:srgbClr val="23362A"/>
                </a:solidFill>
                <a:latin typeface="Roboto" panose="02000000000000000000" pitchFamily="2" charset="0"/>
                <a:ea typeface="Roboto" panose="02000000000000000000" pitchFamily="2" charset="0"/>
                <a:cs typeface="Roboto" panose="02000000000000000000" pitchFamily="2" charset="0"/>
              </a:rPr>
              <a:t>Save all purchase-related paperwork</a:t>
            </a:r>
          </a:p>
          <a:p>
            <a:pPr marL="1828800" lvl="3" indent="-457200">
              <a:lnSpc>
                <a:spcPct val="150000"/>
              </a:lnSpc>
              <a:buAutoNum type="arabicPeriod"/>
            </a:pPr>
            <a:r>
              <a:rPr lang="en-US" sz="2870" dirty="0">
                <a:solidFill>
                  <a:srgbClr val="23362A"/>
                </a:solidFill>
                <a:latin typeface="Roboto" panose="02000000000000000000" pitchFamily="2" charset="0"/>
                <a:ea typeface="Roboto" panose="02000000000000000000" pitchFamily="2" charset="0"/>
                <a:cs typeface="Roboto" panose="02000000000000000000" pitchFamily="2" charset="0"/>
              </a:rPr>
              <a:t>Contact the business</a:t>
            </a:r>
          </a:p>
          <a:p>
            <a:pPr marL="1828800" lvl="3" indent="-457200">
              <a:lnSpc>
                <a:spcPct val="150000"/>
              </a:lnSpc>
              <a:buFont typeface="Arial" panose="020B0604020202020204" pitchFamily="34" charset="0"/>
              <a:buAutoNum type="arabicPeriod"/>
            </a:pPr>
            <a:r>
              <a:rPr lang="en-US" sz="2870" dirty="0">
                <a:solidFill>
                  <a:srgbClr val="21372B"/>
                </a:solidFill>
                <a:latin typeface="Roboto" panose="02000000000000000000" pitchFamily="2" charset="0"/>
                <a:ea typeface="Roboto" panose="02000000000000000000" pitchFamily="2" charset="0"/>
                <a:cs typeface="Roboto" panose="02000000000000000000" pitchFamily="2" charset="0"/>
              </a:rPr>
              <a:t>Send a complaint letter by certified mail, return receipt requested</a:t>
            </a:r>
          </a:p>
        </p:txBody>
      </p:sp>
      <p:sp>
        <p:nvSpPr>
          <p:cNvPr id="7" name="Freeform 4">
            <a:extLst>
              <a:ext uri="{FF2B5EF4-FFF2-40B4-BE49-F238E27FC236}">
                <a16:creationId xmlns:a16="http://schemas.microsoft.com/office/drawing/2014/main" id="{CD96AEC6-04DB-7DB3-7AC1-9607AE5CEF61}"/>
              </a:ext>
            </a:extLst>
          </p:cNvPr>
          <p:cNvSpPr/>
          <p:nvPr/>
        </p:nvSpPr>
        <p:spPr>
          <a:xfrm>
            <a:off x="15163800" y="8606114"/>
            <a:ext cx="2838498" cy="1109386"/>
          </a:xfrm>
          <a:custGeom>
            <a:avLst/>
            <a:gdLst/>
            <a:ahLst/>
            <a:cxnLst/>
            <a:rect l="l" t="t" r="r" b="b"/>
            <a:pathLst>
              <a:path w="3448098" h="1270870">
                <a:moveTo>
                  <a:pt x="0" y="0"/>
                </a:moveTo>
                <a:lnTo>
                  <a:pt x="3448097" y="0"/>
                </a:lnTo>
                <a:lnTo>
                  <a:pt x="3448097" y="1270870"/>
                </a:lnTo>
                <a:lnTo>
                  <a:pt x="0" y="1270870"/>
                </a:lnTo>
                <a:lnTo>
                  <a:pt x="0" y="0"/>
                </a:lnTo>
                <a:close/>
              </a:path>
            </a:pathLst>
          </a:custGeom>
          <a:blipFill>
            <a:blip r:embed="rId3"/>
            <a:stretch>
              <a:fillRect/>
            </a:stretch>
          </a:blipFill>
        </p:spPr>
        <p:txBody>
          <a:bodyPr/>
          <a:lstStyle/>
          <a:p>
            <a:endParaRPr lang="en-US" dirty="0"/>
          </a:p>
        </p:txBody>
      </p:sp>
      <p:sp>
        <p:nvSpPr>
          <p:cNvPr id="5" name="TextBox 4">
            <a:extLst>
              <a:ext uri="{FF2B5EF4-FFF2-40B4-BE49-F238E27FC236}">
                <a16:creationId xmlns:a16="http://schemas.microsoft.com/office/drawing/2014/main" id="{190CAE03-6116-53E0-8C52-EABAA2AFA2F7}"/>
              </a:ext>
            </a:extLst>
          </p:cNvPr>
          <p:cNvSpPr txBox="1"/>
          <p:nvPr/>
        </p:nvSpPr>
        <p:spPr>
          <a:xfrm>
            <a:off x="3657599" y="8404709"/>
            <a:ext cx="9448800" cy="707886"/>
          </a:xfrm>
          <a:prstGeom prst="rect">
            <a:avLst/>
          </a:prstGeom>
          <a:noFill/>
        </p:spPr>
        <p:txBody>
          <a:bodyPr wrap="square" rtlCol="0">
            <a:spAutoFit/>
          </a:bodyPr>
          <a:lstStyle/>
          <a:p>
            <a:pPr algn="ctr"/>
            <a:r>
              <a:rPr lang="en-US" sz="4000" b="1" dirty="0">
                <a:latin typeface="Roboto" panose="02000000000000000000" pitchFamily="2" charset="0"/>
                <a:ea typeface="Roboto" panose="02000000000000000000" pitchFamily="2" charset="0"/>
                <a:cs typeface="Roboto" panose="02000000000000000000" pitchFamily="2" charset="0"/>
              </a:rPr>
              <a:t>TRUE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Lst>
          </a:blip>
          <a:srcRect t="12552" b="12552"/>
          <a:stretch/>
        </p:blipFill>
        <p:spPr>
          <a:xfrm>
            <a:off x="0" y="0"/>
            <a:ext cx="18288000" cy="10287000"/>
          </a:xfrm>
          <a:prstGeom prst="rect">
            <a:avLst/>
          </a:prstGeom>
        </p:spPr>
      </p:pic>
      <p:grpSp>
        <p:nvGrpSpPr>
          <p:cNvPr id="3" name="Group 3"/>
          <p:cNvGrpSpPr/>
          <p:nvPr/>
        </p:nvGrpSpPr>
        <p:grpSpPr>
          <a:xfrm>
            <a:off x="0" y="6904552"/>
            <a:ext cx="11099468" cy="4707496"/>
            <a:chOff x="0" y="0"/>
            <a:chExt cx="14799291" cy="6276662"/>
          </a:xfrm>
          <a:effectLst>
            <a:outerShdw blurRad="228600" dist="38100" dir="3900000" sx="102000" sy="102000" algn="ctr" rotWithShape="0">
              <a:srgbClr val="000000">
                <a:alpha val="50000"/>
              </a:srgbClr>
            </a:outerShdw>
          </a:effectLst>
        </p:grpSpPr>
        <p:grpSp>
          <p:nvGrpSpPr>
            <p:cNvPr id="4" name="Group 4"/>
            <p:cNvGrpSpPr/>
            <p:nvPr/>
          </p:nvGrpSpPr>
          <p:grpSpPr>
            <a:xfrm>
              <a:off x="0" y="0"/>
              <a:ext cx="14799291" cy="6276662"/>
              <a:chOff x="0" y="0"/>
              <a:chExt cx="2923317" cy="1239834"/>
            </a:xfrm>
          </p:grpSpPr>
          <p:sp>
            <p:nvSpPr>
              <p:cNvPr id="5" name="Freeform 5"/>
              <p:cNvSpPr/>
              <p:nvPr/>
            </p:nvSpPr>
            <p:spPr>
              <a:xfrm>
                <a:off x="0" y="0"/>
                <a:ext cx="2923317" cy="1239834"/>
              </a:xfrm>
              <a:custGeom>
                <a:avLst/>
                <a:gdLst/>
                <a:ahLst/>
                <a:cxnLst/>
                <a:rect l="l" t="t" r="r" b="b"/>
                <a:pathLst>
                  <a:path w="2923317" h="1239834">
                    <a:moveTo>
                      <a:pt x="0" y="0"/>
                    </a:moveTo>
                    <a:lnTo>
                      <a:pt x="2923317" y="0"/>
                    </a:lnTo>
                    <a:lnTo>
                      <a:pt x="2923317" y="1239834"/>
                    </a:lnTo>
                    <a:lnTo>
                      <a:pt x="0" y="1239834"/>
                    </a:lnTo>
                    <a:close/>
                  </a:path>
                </a:pathLst>
              </a:custGeom>
              <a:solidFill>
                <a:srgbClr val="003B31"/>
              </a:solidFill>
            </p:spPr>
            <p:txBody>
              <a:bodyPr/>
              <a:lstStyle/>
              <a:p>
                <a:endParaRPr lang="en-US" dirty="0"/>
              </a:p>
            </p:txBody>
          </p:sp>
          <p:sp>
            <p:nvSpPr>
              <p:cNvPr id="6" name="TextBox 6"/>
              <p:cNvSpPr txBox="1"/>
              <p:nvPr/>
            </p:nvSpPr>
            <p:spPr>
              <a:xfrm>
                <a:off x="0" y="-57150"/>
                <a:ext cx="812800" cy="869950"/>
              </a:xfrm>
              <a:prstGeom prst="rect">
                <a:avLst/>
              </a:prstGeom>
            </p:spPr>
            <p:txBody>
              <a:bodyPr lIns="50800" tIns="50800" rIns="50800" bIns="50800" rtlCol="0" anchor="ctr"/>
              <a:lstStyle/>
              <a:p>
                <a:pPr algn="ctr">
                  <a:lnSpc>
                    <a:spcPts val="2800"/>
                  </a:lnSpc>
                </a:pPr>
                <a:endParaRPr dirty="0"/>
              </a:p>
            </p:txBody>
          </p:sp>
        </p:grpSp>
        <p:sp>
          <p:nvSpPr>
            <p:cNvPr id="7" name="TextBox 7"/>
            <p:cNvSpPr txBox="1"/>
            <p:nvPr/>
          </p:nvSpPr>
          <p:spPr>
            <a:xfrm>
              <a:off x="1450224" y="1512731"/>
              <a:ext cx="11348951" cy="1482971"/>
            </a:xfrm>
            <a:prstGeom prst="rect">
              <a:avLst/>
            </a:prstGeom>
          </p:spPr>
          <p:txBody>
            <a:bodyPr lIns="0" tIns="0" rIns="0" bIns="0" rtlCol="0" anchor="t">
              <a:spAutoFit/>
            </a:bodyPr>
            <a:lstStyle/>
            <a:p>
              <a:pPr marL="0" lvl="0" indent="0" algn="ctr">
                <a:lnSpc>
                  <a:spcPts val="9099"/>
                </a:lnSpc>
              </a:pPr>
              <a:r>
                <a:rPr lang="en-US" sz="6999" b="1" spc="-209" dirty="0">
                  <a:solidFill>
                    <a:srgbClr val="FFFFFF"/>
                  </a:solidFill>
                  <a:latin typeface="Roboto" panose="02000000000000000000" pitchFamily="2" charset="0"/>
                  <a:ea typeface="Roboto" panose="02000000000000000000" pitchFamily="2" charset="0"/>
                  <a:cs typeface="Roboto" panose="02000000000000000000" pitchFamily="2" charset="0"/>
                </a:rPr>
                <a:t>End of Lesson 7!</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3B31"/>
        </a:solidFill>
        <a:effectLst/>
      </p:bgPr>
    </p:bg>
    <p:spTree>
      <p:nvGrpSpPr>
        <p:cNvPr id="1" name=""/>
        <p:cNvGrpSpPr/>
        <p:nvPr/>
      </p:nvGrpSpPr>
      <p:grpSpPr>
        <a:xfrm>
          <a:off x="0" y="0"/>
          <a:ext cx="0" cy="0"/>
          <a:chOff x="0" y="0"/>
          <a:chExt cx="0" cy="0"/>
        </a:xfrm>
      </p:grpSpPr>
      <p:sp>
        <p:nvSpPr>
          <p:cNvPr id="2" name="Freeform 2"/>
          <p:cNvSpPr/>
          <p:nvPr/>
        </p:nvSpPr>
        <p:spPr>
          <a:xfrm>
            <a:off x="0" y="0"/>
            <a:ext cx="8532021" cy="10287000"/>
          </a:xfrm>
          <a:custGeom>
            <a:avLst/>
            <a:gdLst/>
            <a:ahLst/>
            <a:cxnLst/>
            <a:rect l="l" t="t" r="r" b="b"/>
            <a:pathLst>
              <a:path w="8532021" h="10287000">
                <a:moveTo>
                  <a:pt x="0" y="0"/>
                </a:moveTo>
                <a:lnTo>
                  <a:pt x="8532021" y="0"/>
                </a:lnTo>
                <a:lnTo>
                  <a:pt x="8532021" y="10287000"/>
                </a:lnTo>
                <a:lnTo>
                  <a:pt x="0" y="10287000"/>
                </a:lnTo>
                <a:lnTo>
                  <a:pt x="0" y="0"/>
                </a:lnTo>
                <a:close/>
              </a:path>
            </a:pathLst>
          </a:custGeom>
          <a:blipFill>
            <a:blip r:embed="rId3"/>
            <a:stretch>
              <a:fillRect t="-12204" b="-12204"/>
            </a:stretch>
          </a:blipFill>
        </p:spPr>
        <p:txBody>
          <a:bodyPr/>
          <a:lstStyle/>
          <a:p>
            <a:endParaRPr lang="en-US" dirty="0"/>
          </a:p>
        </p:txBody>
      </p:sp>
      <p:sp>
        <p:nvSpPr>
          <p:cNvPr id="4" name="TextBox 4"/>
          <p:cNvSpPr txBox="1"/>
          <p:nvPr/>
        </p:nvSpPr>
        <p:spPr>
          <a:xfrm>
            <a:off x="8915400" y="1266911"/>
            <a:ext cx="8345629" cy="794448"/>
          </a:xfrm>
          <a:prstGeom prst="rect">
            <a:avLst/>
          </a:prstGeom>
        </p:spPr>
        <p:txBody>
          <a:bodyPr wrap="square" lIns="0" tIns="0" rIns="0" bIns="0" rtlCol="0" anchor="t">
            <a:spAutoFit/>
          </a:bodyPr>
          <a:lstStyle/>
          <a:p>
            <a:pPr marL="0" lvl="0" indent="0" algn="r">
              <a:lnSpc>
                <a:spcPts val="6500"/>
              </a:lnSpc>
            </a:pPr>
            <a:r>
              <a:rPr lang="en-US" sz="5000" spc="-150" dirty="0">
                <a:solidFill>
                  <a:srgbClr val="FFFFFF"/>
                </a:solidFill>
                <a:latin typeface="Telegraf Bold"/>
              </a:rPr>
              <a:t>Why Are Soldiers Targets?</a:t>
            </a:r>
          </a:p>
        </p:txBody>
      </p:sp>
      <p:sp>
        <p:nvSpPr>
          <p:cNvPr id="5" name="Freeform 5"/>
          <p:cNvSpPr/>
          <p:nvPr/>
        </p:nvSpPr>
        <p:spPr>
          <a:xfrm>
            <a:off x="569771" y="393265"/>
            <a:ext cx="3448098" cy="1270870"/>
          </a:xfrm>
          <a:custGeom>
            <a:avLst/>
            <a:gdLst/>
            <a:ahLst/>
            <a:cxnLst/>
            <a:rect l="l" t="t" r="r" b="b"/>
            <a:pathLst>
              <a:path w="3448098" h="1270870">
                <a:moveTo>
                  <a:pt x="0" y="0"/>
                </a:moveTo>
                <a:lnTo>
                  <a:pt x="3448098" y="0"/>
                </a:lnTo>
                <a:lnTo>
                  <a:pt x="3448098" y="1270870"/>
                </a:lnTo>
                <a:lnTo>
                  <a:pt x="0" y="1270870"/>
                </a:lnTo>
                <a:lnTo>
                  <a:pt x="0" y="0"/>
                </a:lnTo>
                <a:close/>
              </a:path>
            </a:pathLst>
          </a:custGeom>
          <a:blipFill>
            <a:blip r:embed="rId4"/>
            <a:stretch>
              <a:fillRect/>
            </a:stretch>
          </a:blipFill>
        </p:spPr>
        <p:txBody>
          <a:bodyPr/>
          <a:lstStyle/>
          <a:p>
            <a:endParaRPr lang="en-US" dirty="0"/>
          </a:p>
        </p:txBody>
      </p:sp>
      <p:sp>
        <p:nvSpPr>
          <p:cNvPr id="7" name="TextBox 6">
            <a:extLst>
              <a:ext uri="{FF2B5EF4-FFF2-40B4-BE49-F238E27FC236}">
                <a16:creationId xmlns:a16="http://schemas.microsoft.com/office/drawing/2014/main" id="{89E41AFB-F135-46C5-7EE0-01452202DE8C}"/>
              </a:ext>
            </a:extLst>
          </p:cNvPr>
          <p:cNvSpPr txBox="1"/>
          <p:nvPr/>
        </p:nvSpPr>
        <p:spPr>
          <a:xfrm>
            <a:off x="9144000" y="3009900"/>
            <a:ext cx="9144000" cy="4826962"/>
          </a:xfrm>
          <a:prstGeom prst="rect">
            <a:avLst/>
          </a:prstGeom>
          <a:noFill/>
        </p:spPr>
        <p:txBody>
          <a:bodyPr wrap="square">
            <a:spAutoFit/>
          </a:bodyPr>
          <a:lstStyle/>
          <a:p>
            <a:pPr>
              <a:lnSpc>
                <a:spcPct val="150000"/>
              </a:lnSpc>
            </a:pPr>
            <a:r>
              <a:rPr lang="en-US" sz="2600" dirty="0">
                <a:solidFill>
                  <a:schemeClr val="bg1"/>
                </a:solidFill>
                <a:latin typeface="Roboto" panose="02000000000000000000" pitchFamily="2" charset="0"/>
                <a:ea typeface="Roboto" panose="02000000000000000000" pitchFamily="2" charset="0"/>
                <a:cs typeface="Roboto" panose="02000000000000000000" pitchFamily="2" charset="0"/>
              </a:rPr>
              <a:t>Guaranteed pay</a:t>
            </a:r>
          </a:p>
          <a:p>
            <a:pPr>
              <a:lnSpc>
                <a:spcPct val="150000"/>
              </a:lnSpc>
            </a:pPr>
            <a:r>
              <a:rPr lang="en-US" sz="2600" dirty="0">
                <a:solidFill>
                  <a:schemeClr val="bg1"/>
                </a:solidFill>
                <a:latin typeface="Roboto" panose="02000000000000000000" pitchFamily="2" charset="0"/>
                <a:ea typeface="Roboto" panose="02000000000000000000" pitchFamily="2" charset="0"/>
                <a:cs typeface="Roboto" panose="02000000000000000000" pitchFamily="2" charset="0"/>
              </a:rPr>
              <a:t>Pay is public knowledge</a:t>
            </a:r>
          </a:p>
          <a:p>
            <a:pPr>
              <a:lnSpc>
                <a:spcPct val="150000"/>
              </a:lnSpc>
            </a:pPr>
            <a:r>
              <a:rPr lang="en-US" sz="2600" dirty="0">
                <a:solidFill>
                  <a:schemeClr val="bg1"/>
                </a:solidFill>
                <a:latin typeface="Roboto" panose="02000000000000000000" pitchFamily="2" charset="0"/>
                <a:ea typeface="Roboto" panose="02000000000000000000" pitchFamily="2" charset="0"/>
                <a:cs typeface="Roboto" panose="02000000000000000000" pitchFamily="2" charset="0"/>
              </a:rPr>
              <a:t>Garnishments</a:t>
            </a:r>
          </a:p>
          <a:p>
            <a:pPr>
              <a:lnSpc>
                <a:spcPct val="150000"/>
              </a:lnSpc>
            </a:pPr>
            <a:r>
              <a:rPr lang="en-US" sz="2600" dirty="0">
                <a:solidFill>
                  <a:schemeClr val="bg1"/>
                </a:solidFill>
                <a:latin typeface="Roboto" panose="02000000000000000000" pitchFamily="2" charset="0"/>
                <a:ea typeface="Roboto" panose="02000000000000000000" pitchFamily="2" charset="0"/>
                <a:cs typeface="Roboto" panose="02000000000000000000" pitchFamily="2" charset="0"/>
              </a:rPr>
              <a:t>Security Clearances must be upheld</a:t>
            </a:r>
          </a:p>
          <a:p>
            <a:pPr>
              <a:lnSpc>
                <a:spcPct val="150000"/>
              </a:lnSpc>
            </a:pPr>
            <a:r>
              <a:rPr lang="en-US" sz="2600" dirty="0">
                <a:solidFill>
                  <a:schemeClr val="bg1"/>
                </a:solidFill>
                <a:latin typeface="Roboto" panose="02000000000000000000" pitchFamily="2" charset="0"/>
                <a:ea typeface="Roboto" panose="02000000000000000000" pitchFamily="2" charset="0"/>
                <a:cs typeface="Roboto" panose="02000000000000000000" pitchFamily="2" charset="0"/>
              </a:rPr>
              <a:t>Frequently change personal data </a:t>
            </a:r>
          </a:p>
          <a:p>
            <a:pPr>
              <a:lnSpc>
                <a:spcPct val="150000"/>
              </a:lnSpc>
            </a:pPr>
            <a:r>
              <a:rPr lang="en-US" sz="2600" dirty="0">
                <a:solidFill>
                  <a:schemeClr val="bg1"/>
                </a:solidFill>
                <a:latin typeface="Roboto" panose="02000000000000000000" pitchFamily="2" charset="0"/>
                <a:ea typeface="Roboto" panose="02000000000000000000" pitchFamily="2" charset="0"/>
                <a:cs typeface="Roboto" panose="02000000000000000000" pitchFamily="2" charset="0"/>
              </a:rPr>
              <a:t>Deployments</a:t>
            </a:r>
          </a:p>
          <a:p>
            <a:pPr>
              <a:lnSpc>
                <a:spcPct val="150000"/>
              </a:lnSpc>
            </a:pPr>
            <a:r>
              <a:rPr lang="en-US" sz="2600" dirty="0">
                <a:solidFill>
                  <a:schemeClr val="bg1"/>
                </a:solidFill>
                <a:latin typeface="Roboto" panose="02000000000000000000" pitchFamily="2" charset="0"/>
                <a:ea typeface="Roboto" panose="02000000000000000000" pitchFamily="2" charset="0"/>
                <a:cs typeface="Roboto" panose="02000000000000000000" pitchFamily="2" charset="0"/>
              </a:rPr>
              <a:t>Relocate frequently</a:t>
            </a:r>
          </a:p>
          <a:p>
            <a:pPr>
              <a:lnSpc>
                <a:spcPct val="150000"/>
              </a:lnSpc>
            </a:pPr>
            <a:r>
              <a:rPr lang="en-US" sz="2600" dirty="0">
                <a:solidFill>
                  <a:schemeClr val="bg1"/>
                </a:solidFill>
                <a:latin typeface="Roboto" panose="02000000000000000000" pitchFamily="2" charset="0"/>
                <a:ea typeface="Roboto" panose="02000000000000000000" pitchFamily="2" charset="0"/>
                <a:cs typeface="Roboto" panose="02000000000000000000" pitchFamily="2" charset="0"/>
              </a:rPr>
              <a:t>Knowledge of things that are of interest to adversaries</a:t>
            </a:r>
          </a:p>
        </p:txBody>
      </p:sp>
      <p:sp>
        <p:nvSpPr>
          <p:cNvPr id="6" name="Freeform 3">
            <a:extLst>
              <a:ext uri="{FF2B5EF4-FFF2-40B4-BE49-F238E27FC236}">
                <a16:creationId xmlns:a16="http://schemas.microsoft.com/office/drawing/2014/main" id="{FEA290D7-8F3B-CECE-C1E0-45124890F2A1}"/>
              </a:ext>
            </a:extLst>
          </p:cNvPr>
          <p:cNvSpPr/>
          <p:nvPr/>
        </p:nvSpPr>
        <p:spPr>
          <a:xfrm>
            <a:off x="198320" y="6210300"/>
            <a:ext cx="4191000" cy="3886959"/>
          </a:xfrm>
          <a:custGeom>
            <a:avLst/>
            <a:gdLst/>
            <a:ahLst/>
            <a:cxnLst/>
            <a:rect l="l" t="t" r="r" b="b"/>
            <a:pathLst>
              <a:path w="5056118" h="5056118">
                <a:moveTo>
                  <a:pt x="0" y="0"/>
                </a:moveTo>
                <a:lnTo>
                  <a:pt x="5056118" y="0"/>
                </a:lnTo>
                <a:lnTo>
                  <a:pt x="5056118" y="5056118"/>
                </a:lnTo>
                <a:lnTo>
                  <a:pt x="0" y="5056118"/>
                </a:lnTo>
                <a:lnTo>
                  <a:pt x="0" y="0"/>
                </a:lnTo>
                <a:close/>
              </a:path>
            </a:pathLst>
          </a:custGeom>
          <a:blipFill>
            <a:blip r:embed="rId5"/>
            <a:stretch>
              <a:fillRect/>
            </a:stretch>
          </a:blipFill>
          <a:effectLst>
            <a:outerShdw blurRad="228600" dist="38100" dir="3900000" sx="102000" sy="102000" algn="ctr" rotWithShape="0">
              <a:srgbClr val="000000">
                <a:alpha val="50436"/>
              </a:srgbClr>
            </a:outerShdw>
          </a:effectLst>
        </p:spPr>
        <p:txBody>
          <a:bodyPr/>
          <a:lstStyle/>
          <a:p>
            <a:endParaRPr lang="en-US" dirty="0"/>
          </a:p>
        </p:txBody>
      </p:sp>
    </p:spTree>
    <p:extLst>
      <p:ext uri="{BB962C8B-B14F-4D97-AF65-F5344CB8AC3E}">
        <p14:creationId xmlns:p14="http://schemas.microsoft.com/office/powerpoint/2010/main" val="457162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2607967" cy="10287000"/>
          </a:xfrm>
          <a:prstGeom prst="rect">
            <a:avLst/>
          </a:prstGeom>
          <a:solidFill>
            <a:srgbClr val="003B31"/>
          </a:solidFill>
        </p:spPr>
        <p:txBody>
          <a:bodyPr/>
          <a:lstStyle/>
          <a:p>
            <a:endParaRPr lang="en-US" dirty="0"/>
          </a:p>
        </p:txBody>
      </p:sp>
      <p:grpSp>
        <p:nvGrpSpPr>
          <p:cNvPr id="3" name="Group 3"/>
          <p:cNvGrpSpPr/>
          <p:nvPr/>
        </p:nvGrpSpPr>
        <p:grpSpPr>
          <a:xfrm>
            <a:off x="3780112" y="2155987"/>
            <a:ext cx="6527792" cy="5825008"/>
            <a:chOff x="0" y="-200025"/>
            <a:chExt cx="8703723" cy="7766677"/>
          </a:xfrm>
        </p:grpSpPr>
        <p:sp>
          <p:nvSpPr>
            <p:cNvPr id="4" name="TextBox 4"/>
            <p:cNvSpPr txBox="1"/>
            <p:nvPr/>
          </p:nvSpPr>
          <p:spPr>
            <a:xfrm>
              <a:off x="0" y="-200025"/>
              <a:ext cx="8703723" cy="4160797"/>
            </a:xfrm>
            <a:prstGeom prst="rect">
              <a:avLst/>
            </a:prstGeom>
          </p:spPr>
          <p:txBody>
            <a:bodyPr lIns="0" tIns="0" rIns="0" bIns="0" rtlCol="0" anchor="t">
              <a:spAutoFit/>
            </a:bodyPr>
            <a:lstStyle/>
            <a:p>
              <a:pPr marL="0" lvl="0" indent="0">
                <a:lnSpc>
                  <a:spcPts val="12999"/>
                </a:lnSpc>
              </a:pPr>
              <a:r>
                <a:rPr lang="en-US" sz="6000" spc="-299" dirty="0">
                  <a:solidFill>
                    <a:srgbClr val="003B31"/>
                  </a:solidFill>
                  <a:latin typeface="Telegraf Bold"/>
                </a:rPr>
                <a:t>The Psychology of Advertising</a:t>
              </a:r>
            </a:p>
          </p:txBody>
        </p:sp>
        <p:sp>
          <p:nvSpPr>
            <p:cNvPr id="5" name="TextBox 5"/>
            <p:cNvSpPr txBox="1"/>
            <p:nvPr/>
          </p:nvSpPr>
          <p:spPr>
            <a:xfrm>
              <a:off x="0" y="7009969"/>
              <a:ext cx="8703723" cy="556683"/>
            </a:xfrm>
            <a:prstGeom prst="rect">
              <a:avLst/>
            </a:prstGeom>
          </p:spPr>
          <p:txBody>
            <a:bodyPr lIns="0" tIns="0" rIns="0" bIns="0" rtlCol="0" anchor="t">
              <a:spAutoFit/>
            </a:bodyPr>
            <a:lstStyle/>
            <a:p>
              <a:pPr>
                <a:lnSpc>
                  <a:spcPts val="3500"/>
                </a:lnSpc>
                <a:spcBef>
                  <a:spcPct val="0"/>
                </a:spcBef>
              </a:pPr>
              <a:endParaRPr dirty="0"/>
            </a:p>
          </p:txBody>
        </p:sp>
      </p:grpSp>
      <p:grpSp>
        <p:nvGrpSpPr>
          <p:cNvPr id="6" name="Group 6"/>
          <p:cNvGrpSpPr/>
          <p:nvPr/>
        </p:nvGrpSpPr>
        <p:grpSpPr>
          <a:xfrm>
            <a:off x="12316709" y="1198239"/>
            <a:ext cx="763656" cy="763656"/>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3B31"/>
            </a:solidFill>
          </p:spPr>
          <p:txBody>
            <a:bodyPr/>
            <a:lstStyle/>
            <a:p>
              <a:endParaRPr lang="en-US" dirty="0"/>
            </a:p>
          </p:txBody>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499"/>
                </a:lnSpc>
              </a:pPr>
              <a:r>
                <a:rPr lang="en-US" sz="2499" dirty="0">
                  <a:solidFill>
                    <a:srgbClr val="FFFFFF"/>
                  </a:solidFill>
                  <a:latin typeface="Roboto Bold"/>
                </a:rPr>
                <a:t>01</a:t>
              </a:r>
            </a:p>
          </p:txBody>
        </p:sp>
      </p:grpSp>
      <p:grpSp>
        <p:nvGrpSpPr>
          <p:cNvPr id="9" name="Group 9"/>
          <p:cNvGrpSpPr/>
          <p:nvPr/>
        </p:nvGrpSpPr>
        <p:grpSpPr>
          <a:xfrm>
            <a:off x="12294311" y="2589566"/>
            <a:ext cx="760248" cy="763656"/>
            <a:chOff x="-23839" y="-555781"/>
            <a:chExt cx="809173" cy="812800"/>
          </a:xfrm>
        </p:grpSpPr>
        <p:sp>
          <p:nvSpPr>
            <p:cNvPr id="10" name="Freeform 10"/>
            <p:cNvSpPr/>
            <p:nvPr/>
          </p:nvSpPr>
          <p:spPr>
            <a:xfrm>
              <a:off x="-23839" y="-555781"/>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3B31"/>
            </a:solidFill>
          </p:spPr>
          <p:txBody>
            <a:bodyPr/>
            <a:lstStyle/>
            <a:p>
              <a:endParaRPr lang="en-US" dirty="0"/>
            </a:p>
          </p:txBody>
        </p:sp>
        <p:sp>
          <p:nvSpPr>
            <p:cNvPr id="11" name="TextBox 11"/>
            <p:cNvSpPr txBox="1"/>
            <p:nvPr/>
          </p:nvSpPr>
          <p:spPr>
            <a:xfrm>
              <a:off x="76201" y="-503394"/>
              <a:ext cx="660401" cy="708025"/>
            </a:xfrm>
            <a:prstGeom prst="rect">
              <a:avLst/>
            </a:prstGeom>
          </p:spPr>
          <p:txBody>
            <a:bodyPr lIns="50800" tIns="50800" rIns="50800" bIns="50800" rtlCol="0" anchor="ctr"/>
            <a:lstStyle/>
            <a:p>
              <a:pPr algn="ctr">
                <a:lnSpc>
                  <a:spcPts val="3499"/>
                </a:lnSpc>
              </a:pPr>
              <a:r>
                <a:rPr lang="en-US" sz="2499" dirty="0">
                  <a:solidFill>
                    <a:srgbClr val="FFFFFF"/>
                  </a:solidFill>
                  <a:latin typeface="Roboto Bold"/>
                </a:rPr>
                <a:t>02</a:t>
              </a:r>
            </a:p>
          </p:txBody>
        </p:sp>
      </p:grpSp>
      <p:grpSp>
        <p:nvGrpSpPr>
          <p:cNvPr id="12" name="Group 12"/>
          <p:cNvGrpSpPr/>
          <p:nvPr/>
        </p:nvGrpSpPr>
        <p:grpSpPr>
          <a:xfrm>
            <a:off x="12339890" y="4111878"/>
            <a:ext cx="760248" cy="763656"/>
            <a:chOff x="38850" y="-327111"/>
            <a:chExt cx="809173" cy="812800"/>
          </a:xfrm>
        </p:grpSpPr>
        <p:sp>
          <p:nvSpPr>
            <p:cNvPr id="13" name="Freeform 13"/>
            <p:cNvSpPr/>
            <p:nvPr/>
          </p:nvSpPr>
          <p:spPr>
            <a:xfrm>
              <a:off x="38850" y="-327111"/>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3B31"/>
            </a:solidFill>
          </p:spPr>
          <p:txBody>
            <a:bodyPr/>
            <a:lstStyle/>
            <a:p>
              <a:endParaRPr lang="en-US" dirty="0"/>
            </a:p>
          </p:txBody>
        </p:sp>
        <p:sp>
          <p:nvSpPr>
            <p:cNvPr id="14" name="TextBox 14"/>
            <p:cNvSpPr txBox="1"/>
            <p:nvPr/>
          </p:nvSpPr>
          <p:spPr>
            <a:xfrm>
              <a:off x="150585" y="-301625"/>
              <a:ext cx="660401" cy="708025"/>
            </a:xfrm>
            <a:prstGeom prst="rect">
              <a:avLst/>
            </a:prstGeom>
          </p:spPr>
          <p:txBody>
            <a:bodyPr lIns="50800" tIns="50800" rIns="50800" bIns="50800" rtlCol="0" anchor="ctr"/>
            <a:lstStyle/>
            <a:p>
              <a:pPr algn="ctr">
                <a:lnSpc>
                  <a:spcPts val="3499"/>
                </a:lnSpc>
              </a:pPr>
              <a:r>
                <a:rPr lang="en-US" sz="2499" dirty="0">
                  <a:solidFill>
                    <a:srgbClr val="FFFFFF"/>
                  </a:solidFill>
                  <a:latin typeface="Roboto Bold"/>
                </a:rPr>
                <a:t>03</a:t>
              </a:r>
            </a:p>
          </p:txBody>
        </p:sp>
      </p:grpSp>
      <p:grpSp>
        <p:nvGrpSpPr>
          <p:cNvPr id="15" name="Group 15"/>
          <p:cNvGrpSpPr/>
          <p:nvPr/>
        </p:nvGrpSpPr>
        <p:grpSpPr>
          <a:xfrm>
            <a:off x="12336371" y="5746429"/>
            <a:ext cx="760248" cy="763656"/>
            <a:chOff x="1813" y="0"/>
            <a:chExt cx="809173"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3B31"/>
            </a:solidFill>
          </p:spPr>
          <p:txBody>
            <a:bodyPr/>
            <a:lstStyle/>
            <a:p>
              <a:endParaRPr lang="en-US" dirty="0"/>
            </a:p>
          </p:txBody>
        </p:sp>
        <p:sp>
          <p:nvSpPr>
            <p:cNvPr id="17" name="TextBox 17"/>
            <p:cNvSpPr txBox="1"/>
            <p:nvPr/>
          </p:nvSpPr>
          <p:spPr>
            <a:xfrm>
              <a:off x="120050" y="12707"/>
              <a:ext cx="660401" cy="708025"/>
            </a:xfrm>
            <a:prstGeom prst="rect">
              <a:avLst/>
            </a:prstGeom>
          </p:spPr>
          <p:txBody>
            <a:bodyPr lIns="50800" tIns="50800" rIns="50800" bIns="50800" rtlCol="0" anchor="ctr"/>
            <a:lstStyle/>
            <a:p>
              <a:pPr algn="ctr">
                <a:lnSpc>
                  <a:spcPts val="3499"/>
                </a:lnSpc>
              </a:pPr>
              <a:r>
                <a:rPr lang="en-US" sz="2499" dirty="0">
                  <a:solidFill>
                    <a:srgbClr val="FFFFFF"/>
                  </a:solidFill>
                  <a:latin typeface="Roboto Bold"/>
                </a:rPr>
                <a:t>04</a:t>
              </a:r>
            </a:p>
          </p:txBody>
        </p:sp>
      </p:grpSp>
      <p:sp>
        <p:nvSpPr>
          <p:cNvPr id="18" name="TextBox 18"/>
          <p:cNvSpPr txBox="1"/>
          <p:nvPr/>
        </p:nvSpPr>
        <p:spPr>
          <a:xfrm>
            <a:off x="13908503" y="1335184"/>
            <a:ext cx="2519305" cy="416781"/>
          </a:xfrm>
          <a:prstGeom prst="rect">
            <a:avLst/>
          </a:prstGeom>
        </p:spPr>
        <p:txBody>
          <a:bodyPr lIns="0" tIns="0" rIns="0" bIns="0" rtlCol="0" anchor="t">
            <a:spAutoFit/>
          </a:bodyPr>
          <a:lstStyle/>
          <a:p>
            <a:pPr>
              <a:lnSpc>
                <a:spcPts val="3500"/>
              </a:lnSpc>
              <a:spcBef>
                <a:spcPct val="0"/>
              </a:spcBef>
            </a:pPr>
            <a:r>
              <a:rPr lang="en-US" sz="2500" dirty="0">
                <a:solidFill>
                  <a:srgbClr val="000000"/>
                </a:solidFill>
                <a:latin typeface="Roboto"/>
              </a:rPr>
              <a:t>Informative </a:t>
            </a:r>
          </a:p>
        </p:txBody>
      </p:sp>
      <p:sp>
        <p:nvSpPr>
          <p:cNvPr id="19" name="TextBox 19"/>
          <p:cNvSpPr txBox="1"/>
          <p:nvPr/>
        </p:nvSpPr>
        <p:spPr>
          <a:xfrm>
            <a:off x="13908503" y="2679159"/>
            <a:ext cx="2519305" cy="416781"/>
          </a:xfrm>
          <a:prstGeom prst="rect">
            <a:avLst/>
          </a:prstGeom>
        </p:spPr>
        <p:txBody>
          <a:bodyPr lIns="0" tIns="0" rIns="0" bIns="0" rtlCol="0" anchor="t">
            <a:spAutoFit/>
          </a:bodyPr>
          <a:lstStyle/>
          <a:p>
            <a:pPr>
              <a:lnSpc>
                <a:spcPts val="3500"/>
              </a:lnSpc>
              <a:spcBef>
                <a:spcPct val="0"/>
              </a:spcBef>
            </a:pPr>
            <a:r>
              <a:rPr lang="en-US" sz="2500" dirty="0">
                <a:solidFill>
                  <a:srgbClr val="000000"/>
                </a:solidFill>
                <a:latin typeface="Roboto"/>
              </a:rPr>
              <a:t>Emotional</a:t>
            </a:r>
          </a:p>
        </p:txBody>
      </p:sp>
      <p:sp>
        <p:nvSpPr>
          <p:cNvPr id="20" name="TextBox 20"/>
          <p:cNvSpPr txBox="1"/>
          <p:nvPr/>
        </p:nvSpPr>
        <p:spPr>
          <a:xfrm>
            <a:off x="13908503" y="4035620"/>
            <a:ext cx="2519305" cy="865622"/>
          </a:xfrm>
          <a:prstGeom prst="rect">
            <a:avLst/>
          </a:prstGeom>
        </p:spPr>
        <p:txBody>
          <a:bodyPr lIns="0" tIns="0" rIns="0" bIns="0" rtlCol="0" anchor="t">
            <a:spAutoFit/>
          </a:bodyPr>
          <a:lstStyle/>
          <a:p>
            <a:pPr>
              <a:lnSpc>
                <a:spcPts val="3500"/>
              </a:lnSpc>
              <a:spcBef>
                <a:spcPct val="0"/>
              </a:spcBef>
            </a:pPr>
            <a:r>
              <a:rPr lang="en-US" sz="2500" dirty="0">
                <a:solidFill>
                  <a:srgbClr val="000000"/>
                </a:solidFill>
                <a:latin typeface="Roboto"/>
              </a:rPr>
              <a:t>Personalization Association</a:t>
            </a:r>
          </a:p>
        </p:txBody>
      </p:sp>
      <p:sp>
        <p:nvSpPr>
          <p:cNvPr id="21" name="TextBox 21"/>
          <p:cNvSpPr txBox="1"/>
          <p:nvPr/>
        </p:nvSpPr>
        <p:spPr>
          <a:xfrm>
            <a:off x="13933903" y="5865049"/>
            <a:ext cx="2519305" cy="416781"/>
          </a:xfrm>
          <a:prstGeom prst="rect">
            <a:avLst/>
          </a:prstGeom>
        </p:spPr>
        <p:txBody>
          <a:bodyPr lIns="0" tIns="0" rIns="0" bIns="0" rtlCol="0" anchor="t">
            <a:spAutoFit/>
          </a:bodyPr>
          <a:lstStyle/>
          <a:p>
            <a:pPr>
              <a:lnSpc>
                <a:spcPts val="3500"/>
              </a:lnSpc>
              <a:spcBef>
                <a:spcPct val="0"/>
              </a:spcBef>
            </a:pPr>
            <a:r>
              <a:rPr lang="en-US" sz="2500" dirty="0">
                <a:solidFill>
                  <a:srgbClr val="000000"/>
                </a:solidFill>
                <a:latin typeface="Roboto"/>
              </a:rPr>
              <a:t>Buzz Words</a:t>
            </a:r>
          </a:p>
        </p:txBody>
      </p:sp>
      <p:sp>
        <p:nvSpPr>
          <p:cNvPr id="22" name="AutoShape 22"/>
          <p:cNvSpPr/>
          <p:nvPr/>
        </p:nvSpPr>
        <p:spPr>
          <a:xfrm>
            <a:off x="12165411" y="2282388"/>
            <a:ext cx="1018049" cy="9525"/>
          </a:xfrm>
          <a:prstGeom prst="line">
            <a:avLst/>
          </a:prstGeom>
          <a:ln w="9525" cap="flat">
            <a:solidFill>
              <a:srgbClr val="000000"/>
            </a:solidFill>
            <a:prstDash val="solid"/>
            <a:headEnd type="none" w="sm" len="sm"/>
            <a:tailEnd type="none" w="sm" len="sm"/>
          </a:ln>
        </p:spPr>
        <p:txBody>
          <a:bodyPr/>
          <a:lstStyle/>
          <a:p>
            <a:endParaRPr lang="en-US" dirty="0"/>
          </a:p>
        </p:txBody>
      </p:sp>
      <p:sp>
        <p:nvSpPr>
          <p:cNvPr id="23" name="AutoShape 23"/>
          <p:cNvSpPr/>
          <p:nvPr/>
        </p:nvSpPr>
        <p:spPr>
          <a:xfrm>
            <a:off x="12212295" y="3674370"/>
            <a:ext cx="1015439" cy="9525"/>
          </a:xfrm>
          <a:prstGeom prst="line">
            <a:avLst/>
          </a:prstGeom>
          <a:ln w="9525" cap="flat">
            <a:solidFill>
              <a:srgbClr val="000000"/>
            </a:solidFill>
            <a:prstDash val="solid"/>
            <a:headEnd type="none" w="sm" len="sm"/>
            <a:tailEnd type="none" w="sm" len="sm"/>
          </a:ln>
        </p:spPr>
        <p:txBody>
          <a:bodyPr/>
          <a:lstStyle/>
          <a:p>
            <a:endParaRPr lang="en-US" dirty="0"/>
          </a:p>
        </p:txBody>
      </p:sp>
      <p:sp>
        <p:nvSpPr>
          <p:cNvPr id="24" name="AutoShape 24"/>
          <p:cNvSpPr/>
          <p:nvPr/>
        </p:nvSpPr>
        <p:spPr>
          <a:xfrm>
            <a:off x="12188194" y="5307082"/>
            <a:ext cx="1020683" cy="9525"/>
          </a:xfrm>
          <a:prstGeom prst="line">
            <a:avLst/>
          </a:prstGeom>
          <a:ln w="9525" cap="flat">
            <a:solidFill>
              <a:srgbClr val="000000"/>
            </a:solidFill>
            <a:prstDash val="solid"/>
            <a:headEnd type="none" w="sm" len="sm"/>
            <a:tailEnd type="none" w="sm" len="sm"/>
          </a:ln>
        </p:spPr>
        <p:txBody>
          <a:bodyPr/>
          <a:lstStyle/>
          <a:p>
            <a:endParaRPr lang="en-US" dirty="0"/>
          </a:p>
        </p:txBody>
      </p:sp>
      <p:sp>
        <p:nvSpPr>
          <p:cNvPr id="25" name="AutoShape 25"/>
          <p:cNvSpPr/>
          <p:nvPr/>
        </p:nvSpPr>
        <p:spPr>
          <a:xfrm>
            <a:off x="12188194" y="6835242"/>
            <a:ext cx="1063642" cy="9525"/>
          </a:xfrm>
          <a:prstGeom prst="line">
            <a:avLst/>
          </a:prstGeom>
          <a:ln w="9525" cap="flat">
            <a:solidFill>
              <a:srgbClr val="000000"/>
            </a:solidFill>
            <a:prstDash val="solid"/>
            <a:headEnd type="none" w="sm" len="sm"/>
            <a:tailEnd type="none" w="sm" len="sm"/>
          </a:ln>
        </p:spPr>
        <p:txBody>
          <a:bodyPr/>
          <a:lstStyle/>
          <a:p>
            <a:endParaRPr lang="en-US" dirty="0"/>
          </a:p>
        </p:txBody>
      </p:sp>
      <p:sp>
        <p:nvSpPr>
          <p:cNvPr id="26" name="Freeform 26"/>
          <p:cNvSpPr/>
          <p:nvPr/>
        </p:nvSpPr>
        <p:spPr>
          <a:xfrm>
            <a:off x="3081467" y="8343900"/>
            <a:ext cx="4316614" cy="1590981"/>
          </a:xfrm>
          <a:custGeom>
            <a:avLst/>
            <a:gdLst/>
            <a:ahLst/>
            <a:cxnLst/>
            <a:rect l="l" t="t" r="r" b="b"/>
            <a:pathLst>
              <a:path w="4316614" h="1590981">
                <a:moveTo>
                  <a:pt x="0" y="0"/>
                </a:moveTo>
                <a:lnTo>
                  <a:pt x="4316614" y="0"/>
                </a:lnTo>
                <a:lnTo>
                  <a:pt x="4316614" y="1590981"/>
                </a:lnTo>
                <a:lnTo>
                  <a:pt x="0" y="1590981"/>
                </a:lnTo>
                <a:lnTo>
                  <a:pt x="0" y="0"/>
                </a:lnTo>
                <a:close/>
              </a:path>
            </a:pathLst>
          </a:custGeom>
          <a:blipFill>
            <a:blip r:embed="rId3"/>
            <a:stretch>
              <a:fillRect/>
            </a:stretch>
          </a:blipFill>
        </p:spPr>
        <p:txBody>
          <a:bodyPr/>
          <a:lstStyle/>
          <a:p>
            <a:endParaRPr lang="en-US" dirty="0"/>
          </a:p>
        </p:txBody>
      </p:sp>
      <p:grpSp>
        <p:nvGrpSpPr>
          <p:cNvPr id="27" name="Group 15">
            <a:extLst>
              <a:ext uri="{FF2B5EF4-FFF2-40B4-BE49-F238E27FC236}">
                <a16:creationId xmlns:a16="http://schemas.microsoft.com/office/drawing/2014/main" id="{F8409D97-98B2-2D1F-9314-C334B831BD0E}"/>
              </a:ext>
            </a:extLst>
          </p:cNvPr>
          <p:cNvGrpSpPr/>
          <p:nvPr/>
        </p:nvGrpSpPr>
        <p:grpSpPr>
          <a:xfrm>
            <a:off x="12336206" y="7194745"/>
            <a:ext cx="760248" cy="763656"/>
            <a:chOff x="1813" y="0"/>
            <a:chExt cx="809173" cy="812800"/>
          </a:xfrm>
        </p:grpSpPr>
        <p:sp>
          <p:nvSpPr>
            <p:cNvPr id="28" name="Freeform 16">
              <a:extLst>
                <a:ext uri="{FF2B5EF4-FFF2-40B4-BE49-F238E27FC236}">
                  <a16:creationId xmlns:a16="http://schemas.microsoft.com/office/drawing/2014/main" id="{661C9BE0-83CD-B2DC-9994-D3860C67C09B}"/>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3B31"/>
            </a:solidFill>
          </p:spPr>
          <p:txBody>
            <a:bodyPr/>
            <a:lstStyle/>
            <a:p>
              <a:endParaRPr lang="en-US" dirty="0"/>
            </a:p>
          </p:txBody>
        </p:sp>
        <p:sp>
          <p:nvSpPr>
            <p:cNvPr id="29" name="TextBox 17">
              <a:extLst>
                <a:ext uri="{FF2B5EF4-FFF2-40B4-BE49-F238E27FC236}">
                  <a16:creationId xmlns:a16="http://schemas.microsoft.com/office/drawing/2014/main" id="{274B20E7-03CE-6AF3-4949-B62539EF9E58}"/>
                </a:ext>
              </a:extLst>
            </p:cNvPr>
            <p:cNvSpPr txBox="1"/>
            <p:nvPr/>
          </p:nvSpPr>
          <p:spPr>
            <a:xfrm>
              <a:off x="120050" y="12707"/>
              <a:ext cx="660401" cy="708025"/>
            </a:xfrm>
            <a:prstGeom prst="rect">
              <a:avLst/>
            </a:prstGeom>
          </p:spPr>
          <p:txBody>
            <a:bodyPr lIns="50800" tIns="50800" rIns="50800" bIns="50800" rtlCol="0" anchor="ctr"/>
            <a:lstStyle/>
            <a:p>
              <a:pPr algn="ctr">
                <a:lnSpc>
                  <a:spcPts val="3499"/>
                </a:lnSpc>
              </a:pPr>
              <a:r>
                <a:rPr lang="en-US" sz="2499" dirty="0">
                  <a:solidFill>
                    <a:srgbClr val="FFFFFF"/>
                  </a:solidFill>
                  <a:latin typeface="Roboto Bold"/>
                </a:rPr>
                <a:t>05</a:t>
              </a:r>
            </a:p>
          </p:txBody>
        </p:sp>
      </p:grpSp>
      <p:grpSp>
        <p:nvGrpSpPr>
          <p:cNvPr id="30" name="Group 15">
            <a:extLst>
              <a:ext uri="{FF2B5EF4-FFF2-40B4-BE49-F238E27FC236}">
                <a16:creationId xmlns:a16="http://schemas.microsoft.com/office/drawing/2014/main" id="{57AE10E7-1BCB-3F60-F5F5-A6826315D2B8}"/>
              </a:ext>
            </a:extLst>
          </p:cNvPr>
          <p:cNvGrpSpPr/>
          <p:nvPr/>
        </p:nvGrpSpPr>
        <p:grpSpPr>
          <a:xfrm>
            <a:off x="12318412" y="8572506"/>
            <a:ext cx="760248" cy="763656"/>
            <a:chOff x="1813" y="0"/>
            <a:chExt cx="809173" cy="812800"/>
          </a:xfrm>
        </p:grpSpPr>
        <p:sp>
          <p:nvSpPr>
            <p:cNvPr id="31" name="Freeform 16">
              <a:extLst>
                <a:ext uri="{FF2B5EF4-FFF2-40B4-BE49-F238E27FC236}">
                  <a16:creationId xmlns:a16="http://schemas.microsoft.com/office/drawing/2014/main" id="{F194123B-EF5F-CDCA-786C-44500F4A99D3}"/>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3B31"/>
            </a:solidFill>
          </p:spPr>
          <p:txBody>
            <a:bodyPr/>
            <a:lstStyle/>
            <a:p>
              <a:endParaRPr lang="en-US" dirty="0"/>
            </a:p>
          </p:txBody>
        </p:sp>
        <p:sp>
          <p:nvSpPr>
            <p:cNvPr id="32" name="TextBox 17">
              <a:extLst>
                <a:ext uri="{FF2B5EF4-FFF2-40B4-BE49-F238E27FC236}">
                  <a16:creationId xmlns:a16="http://schemas.microsoft.com/office/drawing/2014/main" id="{67336818-E352-A31D-8623-E38BBE6AD3BE}"/>
                </a:ext>
              </a:extLst>
            </p:cNvPr>
            <p:cNvSpPr txBox="1"/>
            <p:nvPr/>
          </p:nvSpPr>
          <p:spPr>
            <a:xfrm>
              <a:off x="120050" y="12707"/>
              <a:ext cx="660401" cy="708025"/>
            </a:xfrm>
            <a:prstGeom prst="rect">
              <a:avLst/>
            </a:prstGeom>
          </p:spPr>
          <p:txBody>
            <a:bodyPr lIns="50800" tIns="50800" rIns="50800" bIns="50800" rtlCol="0" anchor="ctr"/>
            <a:lstStyle/>
            <a:p>
              <a:pPr algn="ctr">
                <a:lnSpc>
                  <a:spcPts val="3499"/>
                </a:lnSpc>
              </a:pPr>
              <a:r>
                <a:rPr lang="en-US" sz="2499" dirty="0">
                  <a:solidFill>
                    <a:srgbClr val="FFFFFF"/>
                  </a:solidFill>
                  <a:latin typeface="Roboto Bold"/>
                </a:rPr>
                <a:t>06</a:t>
              </a:r>
            </a:p>
          </p:txBody>
        </p:sp>
      </p:grpSp>
      <p:sp>
        <p:nvSpPr>
          <p:cNvPr id="33" name="AutoShape 25">
            <a:extLst>
              <a:ext uri="{FF2B5EF4-FFF2-40B4-BE49-F238E27FC236}">
                <a16:creationId xmlns:a16="http://schemas.microsoft.com/office/drawing/2014/main" id="{9F73FE33-C305-720C-AE22-7DE3D6983B14}"/>
              </a:ext>
            </a:extLst>
          </p:cNvPr>
          <p:cNvSpPr/>
          <p:nvPr/>
        </p:nvSpPr>
        <p:spPr>
          <a:xfrm>
            <a:off x="12188194" y="8337733"/>
            <a:ext cx="1063642" cy="9525"/>
          </a:xfrm>
          <a:prstGeom prst="line">
            <a:avLst/>
          </a:prstGeom>
          <a:ln w="9525" cap="flat">
            <a:solidFill>
              <a:srgbClr val="000000"/>
            </a:solidFill>
            <a:prstDash val="solid"/>
            <a:headEnd type="none" w="sm" len="sm"/>
            <a:tailEnd type="none" w="sm" len="sm"/>
          </a:ln>
        </p:spPr>
        <p:txBody>
          <a:bodyPr/>
          <a:lstStyle/>
          <a:p>
            <a:endParaRPr lang="en-US" dirty="0"/>
          </a:p>
        </p:txBody>
      </p:sp>
      <p:sp>
        <p:nvSpPr>
          <p:cNvPr id="34" name="TextBox 21">
            <a:extLst>
              <a:ext uri="{FF2B5EF4-FFF2-40B4-BE49-F238E27FC236}">
                <a16:creationId xmlns:a16="http://schemas.microsoft.com/office/drawing/2014/main" id="{9DCBC2F6-805E-6B2C-ECB6-DB3349DA9F11}"/>
              </a:ext>
            </a:extLst>
          </p:cNvPr>
          <p:cNvSpPr txBox="1"/>
          <p:nvPr/>
        </p:nvSpPr>
        <p:spPr>
          <a:xfrm>
            <a:off x="13908503" y="7317329"/>
            <a:ext cx="2519305" cy="416781"/>
          </a:xfrm>
          <a:prstGeom prst="rect">
            <a:avLst/>
          </a:prstGeom>
        </p:spPr>
        <p:txBody>
          <a:bodyPr lIns="0" tIns="0" rIns="0" bIns="0" rtlCol="0" anchor="t">
            <a:spAutoFit/>
          </a:bodyPr>
          <a:lstStyle/>
          <a:p>
            <a:pPr>
              <a:lnSpc>
                <a:spcPts val="3500"/>
              </a:lnSpc>
              <a:spcBef>
                <a:spcPct val="0"/>
              </a:spcBef>
            </a:pPr>
            <a:r>
              <a:rPr lang="en-US" sz="2500" dirty="0">
                <a:solidFill>
                  <a:srgbClr val="000000"/>
                </a:solidFill>
                <a:latin typeface="Roboto"/>
              </a:rPr>
              <a:t>Fear</a:t>
            </a:r>
          </a:p>
        </p:txBody>
      </p:sp>
      <p:sp>
        <p:nvSpPr>
          <p:cNvPr id="35" name="TextBox 21">
            <a:extLst>
              <a:ext uri="{FF2B5EF4-FFF2-40B4-BE49-F238E27FC236}">
                <a16:creationId xmlns:a16="http://schemas.microsoft.com/office/drawing/2014/main" id="{5F2EC7C4-1DC6-333F-1F22-E79ECC9A67CE}"/>
              </a:ext>
            </a:extLst>
          </p:cNvPr>
          <p:cNvSpPr txBox="1"/>
          <p:nvPr/>
        </p:nvSpPr>
        <p:spPr>
          <a:xfrm>
            <a:off x="13908503" y="8708662"/>
            <a:ext cx="2519305" cy="416781"/>
          </a:xfrm>
          <a:prstGeom prst="rect">
            <a:avLst/>
          </a:prstGeom>
        </p:spPr>
        <p:txBody>
          <a:bodyPr lIns="0" tIns="0" rIns="0" bIns="0" rtlCol="0" anchor="t">
            <a:spAutoFit/>
          </a:bodyPr>
          <a:lstStyle/>
          <a:p>
            <a:pPr>
              <a:lnSpc>
                <a:spcPts val="3500"/>
              </a:lnSpc>
              <a:spcBef>
                <a:spcPct val="0"/>
              </a:spcBef>
            </a:pPr>
            <a:r>
              <a:rPr lang="en-US" sz="2500" dirty="0">
                <a:solidFill>
                  <a:srgbClr val="000000"/>
                </a:solidFill>
                <a:latin typeface="Roboto"/>
              </a:rPr>
              <a:t>Berating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2607967" cy="10287000"/>
          </a:xfrm>
          <a:prstGeom prst="rect">
            <a:avLst/>
          </a:prstGeom>
          <a:solidFill>
            <a:srgbClr val="003B31"/>
          </a:solidFill>
        </p:spPr>
        <p:txBody>
          <a:bodyPr/>
          <a:lstStyle/>
          <a:p>
            <a:endParaRPr lang="en-US" dirty="0"/>
          </a:p>
        </p:txBody>
      </p:sp>
      <p:grpSp>
        <p:nvGrpSpPr>
          <p:cNvPr id="3" name="Group 3"/>
          <p:cNvGrpSpPr/>
          <p:nvPr/>
        </p:nvGrpSpPr>
        <p:grpSpPr>
          <a:xfrm>
            <a:off x="3780112" y="2155987"/>
            <a:ext cx="6527792" cy="5825008"/>
            <a:chOff x="0" y="-200025"/>
            <a:chExt cx="8703723" cy="7766677"/>
          </a:xfrm>
        </p:grpSpPr>
        <p:sp>
          <p:nvSpPr>
            <p:cNvPr id="4" name="TextBox 4"/>
            <p:cNvSpPr txBox="1"/>
            <p:nvPr/>
          </p:nvSpPr>
          <p:spPr>
            <a:xfrm>
              <a:off x="0" y="-200025"/>
              <a:ext cx="8703723" cy="4160797"/>
            </a:xfrm>
            <a:prstGeom prst="rect">
              <a:avLst/>
            </a:prstGeom>
          </p:spPr>
          <p:txBody>
            <a:bodyPr lIns="0" tIns="0" rIns="0" bIns="0" rtlCol="0" anchor="t">
              <a:spAutoFit/>
            </a:bodyPr>
            <a:lstStyle/>
            <a:p>
              <a:pPr marL="0" lvl="0" indent="0">
                <a:lnSpc>
                  <a:spcPts val="12999"/>
                </a:lnSpc>
              </a:pPr>
              <a:r>
                <a:rPr lang="en-US" sz="6000" spc="-299" dirty="0">
                  <a:solidFill>
                    <a:srgbClr val="003B31"/>
                  </a:solidFill>
                  <a:latin typeface="Telegraf Bold"/>
                </a:rPr>
                <a:t>The Scoop on Scams</a:t>
              </a:r>
            </a:p>
          </p:txBody>
        </p:sp>
        <p:sp>
          <p:nvSpPr>
            <p:cNvPr id="5" name="TextBox 5"/>
            <p:cNvSpPr txBox="1"/>
            <p:nvPr/>
          </p:nvSpPr>
          <p:spPr>
            <a:xfrm>
              <a:off x="0" y="7009969"/>
              <a:ext cx="8703723" cy="556683"/>
            </a:xfrm>
            <a:prstGeom prst="rect">
              <a:avLst/>
            </a:prstGeom>
          </p:spPr>
          <p:txBody>
            <a:bodyPr lIns="0" tIns="0" rIns="0" bIns="0" rtlCol="0" anchor="t">
              <a:spAutoFit/>
            </a:bodyPr>
            <a:lstStyle/>
            <a:p>
              <a:pPr>
                <a:lnSpc>
                  <a:spcPts val="3500"/>
                </a:lnSpc>
                <a:spcBef>
                  <a:spcPct val="0"/>
                </a:spcBef>
              </a:pPr>
              <a:endParaRPr dirty="0"/>
            </a:p>
          </p:txBody>
        </p:sp>
      </p:grpSp>
      <p:grpSp>
        <p:nvGrpSpPr>
          <p:cNvPr id="6" name="Group 6"/>
          <p:cNvGrpSpPr/>
          <p:nvPr/>
        </p:nvGrpSpPr>
        <p:grpSpPr>
          <a:xfrm>
            <a:off x="12316709" y="1198239"/>
            <a:ext cx="763656" cy="763656"/>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3B31"/>
            </a:solidFill>
          </p:spPr>
          <p:txBody>
            <a:bodyPr/>
            <a:lstStyle/>
            <a:p>
              <a:endParaRPr lang="en-US" dirty="0"/>
            </a:p>
          </p:txBody>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499"/>
                </a:lnSpc>
              </a:pPr>
              <a:r>
                <a:rPr lang="en-US" sz="2499" dirty="0">
                  <a:solidFill>
                    <a:srgbClr val="FFFFFF"/>
                  </a:solidFill>
                  <a:latin typeface="Roboto Bold"/>
                </a:rPr>
                <a:t>01</a:t>
              </a:r>
            </a:p>
          </p:txBody>
        </p:sp>
      </p:grpSp>
      <p:grpSp>
        <p:nvGrpSpPr>
          <p:cNvPr id="9" name="Group 9"/>
          <p:cNvGrpSpPr/>
          <p:nvPr/>
        </p:nvGrpSpPr>
        <p:grpSpPr>
          <a:xfrm>
            <a:off x="12294311" y="2589566"/>
            <a:ext cx="760248" cy="763656"/>
            <a:chOff x="-23839" y="-555781"/>
            <a:chExt cx="809173" cy="812800"/>
          </a:xfrm>
        </p:grpSpPr>
        <p:sp>
          <p:nvSpPr>
            <p:cNvPr id="10" name="Freeform 10"/>
            <p:cNvSpPr/>
            <p:nvPr/>
          </p:nvSpPr>
          <p:spPr>
            <a:xfrm>
              <a:off x="-23839" y="-555781"/>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3B31"/>
            </a:solidFill>
          </p:spPr>
          <p:txBody>
            <a:bodyPr/>
            <a:lstStyle/>
            <a:p>
              <a:endParaRPr lang="en-US" dirty="0"/>
            </a:p>
          </p:txBody>
        </p:sp>
        <p:sp>
          <p:nvSpPr>
            <p:cNvPr id="11" name="TextBox 11"/>
            <p:cNvSpPr txBox="1"/>
            <p:nvPr/>
          </p:nvSpPr>
          <p:spPr>
            <a:xfrm>
              <a:off x="76201" y="-503394"/>
              <a:ext cx="660401" cy="708025"/>
            </a:xfrm>
            <a:prstGeom prst="rect">
              <a:avLst/>
            </a:prstGeom>
          </p:spPr>
          <p:txBody>
            <a:bodyPr lIns="50800" tIns="50800" rIns="50800" bIns="50800" rtlCol="0" anchor="ctr"/>
            <a:lstStyle/>
            <a:p>
              <a:pPr algn="ctr">
                <a:lnSpc>
                  <a:spcPts val="3499"/>
                </a:lnSpc>
              </a:pPr>
              <a:r>
                <a:rPr lang="en-US" sz="2499" dirty="0">
                  <a:solidFill>
                    <a:srgbClr val="FFFFFF"/>
                  </a:solidFill>
                  <a:latin typeface="Roboto Bold"/>
                </a:rPr>
                <a:t>02</a:t>
              </a:r>
            </a:p>
          </p:txBody>
        </p:sp>
      </p:grpSp>
      <p:grpSp>
        <p:nvGrpSpPr>
          <p:cNvPr id="12" name="Group 12"/>
          <p:cNvGrpSpPr/>
          <p:nvPr/>
        </p:nvGrpSpPr>
        <p:grpSpPr>
          <a:xfrm>
            <a:off x="12339890" y="4111878"/>
            <a:ext cx="760248" cy="763656"/>
            <a:chOff x="38850" y="-327111"/>
            <a:chExt cx="809173" cy="812800"/>
          </a:xfrm>
        </p:grpSpPr>
        <p:sp>
          <p:nvSpPr>
            <p:cNvPr id="13" name="Freeform 13"/>
            <p:cNvSpPr/>
            <p:nvPr/>
          </p:nvSpPr>
          <p:spPr>
            <a:xfrm>
              <a:off x="38850" y="-327111"/>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3B31"/>
            </a:solidFill>
          </p:spPr>
          <p:txBody>
            <a:bodyPr/>
            <a:lstStyle/>
            <a:p>
              <a:endParaRPr lang="en-US" dirty="0"/>
            </a:p>
          </p:txBody>
        </p:sp>
        <p:sp>
          <p:nvSpPr>
            <p:cNvPr id="14" name="TextBox 14"/>
            <p:cNvSpPr txBox="1"/>
            <p:nvPr/>
          </p:nvSpPr>
          <p:spPr>
            <a:xfrm>
              <a:off x="150585" y="-301625"/>
              <a:ext cx="660401" cy="708025"/>
            </a:xfrm>
            <a:prstGeom prst="rect">
              <a:avLst/>
            </a:prstGeom>
          </p:spPr>
          <p:txBody>
            <a:bodyPr lIns="50800" tIns="50800" rIns="50800" bIns="50800" rtlCol="0" anchor="ctr"/>
            <a:lstStyle/>
            <a:p>
              <a:pPr algn="ctr">
                <a:lnSpc>
                  <a:spcPts val="3499"/>
                </a:lnSpc>
              </a:pPr>
              <a:r>
                <a:rPr lang="en-US" sz="2499" dirty="0">
                  <a:solidFill>
                    <a:srgbClr val="FFFFFF"/>
                  </a:solidFill>
                  <a:latin typeface="Roboto Bold"/>
                </a:rPr>
                <a:t>03</a:t>
              </a:r>
            </a:p>
          </p:txBody>
        </p:sp>
      </p:grpSp>
      <p:grpSp>
        <p:nvGrpSpPr>
          <p:cNvPr id="15" name="Group 15"/>
          <p:cNvGrpSpPr/>
          <p:nvPr/>
        </p:nvGrpSpPr>
        <p:grpSpPr>
          <a:xfrm>
            <a:off x="12336371" y="5746429"/>
            <a:ext cx="760248" cy="763656"/>
            <a:chOff x="1813" y="0"/>
            <a:chExt cx="809173"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3B31"/>
            </a:solidFill>
          </p:spPr>
          <p:txBody>
            <a:bodyPr/>
            <a:lstStyle/>
            <a:p>
              <a:endParaRPr lang="en-US" dirty="0"/>
            </a:p>
          </p:txBody>
        </p:sp>
        <p:sp>
          <p:nvSpPr>
            <p:cNvPr id="17" name="TextBox 17"/>
            <p:cNvSpPr txBox="1"/>
            <p:nvPr/>
          </p:nvSpPr>
          <p:spPr>
            <a:xfrm>
              <a:off x="120050" y="12707"/>
              <a:ext cx="660401" cy="708025"/>
            </a:xfrm>
            <a:prstGeom prst="rect">
              <a:avLst/>
            </a:prstGeom>
          </p:spPr>
          <p:txBody>
            <a:bodyPr lIns="50800" tIns="50800" rIns="50800" bIns="50800" rtlCol="0" anchor="ctr"/>
            <a:lstStyle/>
            <a:p>
              <a:pPr algn="ctr">
                <a:lnSpc>
                  <a:spcPts val="3499"/>
                </a:lnSpc>
              </a:pPr>
              <a:r>
                <a:rPr lang="en-US" sz="2499" dirty="0">
                  <a:solidFill>
                    <a:srgbClr val="FFFFFF"/>
                  </a:solidFill>
                  <a:latin typeface="Roboto Bold"/>
                </a:rPr>
                <a:t>04</a:t>
              </a:r>
            </a:p>
          </p:txBody>
        </p:sp>
      </p:grpSp>
      <p:sp>
        <p:nvSpPr>
          <p:cNvPr id="18" name="TextBox 18"/>
          <p:cNvSpPr txBox="1"/>
          <p:nvPr/>
        </p:nvSpPr>
        <p:spPr>
          <a:xfrm>
            <a:off x="13908503" y="1335184"/>
            <a:ext cx="2519305" cy="865622"/>
          </a:xfrm>
          <a:prstGeom prst="rect">
            <a:avLst/>
          </a:prstGeom>
        </p:spPr>
        <p:txBody>
          <a:bodyPr lIns="0" tIns="0" rIns="0" bIns="0" rtlCol="0" anchor="t">
            <a:spAutoFit/>
          </a:bodyPr>
          <a:lstStyle/>
          <a:p>
            <a:pPr>
              <a:lnSpc>
                <a:spcPts val="3500"/>
              </a:lnSpc>
              <a:spcBef>
                <a:spcPct val="0"/>
              </a:spcBef>
            </a:pPr>
            <a:r>
              <a:rPr lang="en-US" sz="2500" dirty="0">
                <a:solidFill>
                  <a:srgbClr val="000000"/>
                </a:solidFill>
                <a:latin typeface="Roboto"/>
              </a:rPr>
              <a:t>Auto Repair Rip-Offs</a:t>
            </a:r>
          </a:p>
        </p:txBody>
      </p:sp>
      <p:sp>
        <p:nvSpPr>
          <p:cNvPr id="19" name="TextBox 19"/>
          <p:cNvSpPr txBox="1"/>
          <p:nvPr/>
        </p:nvSpPr>
        <p:spPr>
          <a:xfrm>
            <a:off x="13908503" y="2679159"/>
            <a:ext cx="2519305" cy="416781"/>
          </a:xfrm>
          <a:prstGeom prst="rect">
            <a:avLst/>
          </a:prstGeom>
        </p:spPr>
        <p:txBody>
          <a:bodyPr lIns="0" tIns="0" rIns="0" bIns="0" rtlCol="0" anchor="t">
            <a:spAutoFit/>
          </a:bodyPr>
          <a:lstStyle/>
          <a:p>
            <a:pPr>
              <a:lnSpc>
                <a:spcPts val="3500"/>
              </a:lnSpc>
              <a:spcBef>
                <a:spcPct val="0"/>
              </a:spcBef>
            </a:pPr>
            <a:r>
              <a:rPr lang="en-US" sz="2500" dirty="0">
                <a:solidFill>
                  <a:srgbClr val="000000"/>
                </a:solidFill>
                <a:latin typeface="Roboto"/>
              </a:rPr>
              <a:t>Bait &amp; Switch</a:t>
            </a:r>
          </a:p>
        </p:txBody>
      </p:sp>
      <p:sp>
        <p:nvSpPr>
          <p:cNvPr id="20" name="TextBox 20"/>
          <p:cNvSpPr txBox="1"/>
          <p:nvPr/>
        </p:nvSpPr>
        <p:spPr>
          <a:xfrm>
            <a:off x="13908503" y="4035620"/>
            <a:ext cx="2519305" cy="865622"/>
          </a:xfrm>
          <a:prstGeom prst="rect">
            <a:avLst/>
          </a:prstGeom>
        </p:spPr>
        <p:txBody>
          <a:bodyPr lIns="0" tIns="0" rIns="0" bIns="0" rtlCol="0" anchor="t">
            <a:spAutoFit/>
          </a:bodyPr>
          <a:lstStyle/>
          <a:p>
            <a:pPr>
              <a:lnSpc>
                <a:spcPts val="3500"/>
              </a:lnSpc>
              <a:spcBef>
                <a:spcPct val="0"/>
              </a:spcBef>
            </a:pPr>
            <a:r>
              <a:rPr lang="en-US" sz="2500" dirty="0">
                <a:solidFill>
                  <a:srgbClr val="000000"/>
                </a:solidFill>
                <a:latin typeface="Roboto"/>
              </a:rPr>
              <a:t>Investment Schemes</a:t>
            </a:r>
          </a:p>
        </p:txBody>
      </p:sp>
      <p:sp>
        <p:nvSpPr>
          <p:cNvPr id="21" name="TextBox 21"/>
          <p:cNvSpPr txBox="1"/>
          <p:nvPr/>
        </p:nvSpPr>
        <p:spPr>
          <a:xfrm>
            <a:off x="13933903" y="5865049"/>
            <a:ext cx="2519305" cy="416781"/>
          </a:xfrm>
          <a:prstGeom prst="rect">
            <a:avLst/>
          </a:prstGeom>
        </p:spPr>
        <p:txBody>
          <a:bodyPr lIns="0" tIns="0" rIns="0" bIns="0" rtlCol="0" anchor="t">
            <a:spAutoFit/>
          </a:bodyPr>
          <a:lstStyle/>
          <a:p>
            <a:pPr>
              <a:lnSpc>
                <a:spcPts val="3500"/>
              </a:lnSpc>
              <a:spcBef>
                <a:spcPct val="0"/>
              </a:spcBef>
            </a:pPr>
            <a:r>
              <a:rPr lang="en-US" sz="2500" dirty="0">
                <a:solidFill>
                  <a:srgbClr val="000000"/>
                </a:solidFill>
                <a:latin typeface="Roboto"/>
              </a:rPr>
              <a:t>Prize Promotions</a:t>
            </a:r>
          </a:p>
        </p:txBody>
      </p:sp>
      <p:sp>
        <p:nvSpPr>
          <p:cNvPr id="22" name="AutoShape 22"/>
          <p:cNvSpPr/>
          <p:nvPr/>
        </p:nvSpPr>
        <p:spPr>
          <a:xfrm>
            <a:off x="12165411" y="2282388"/>
            <a:ext cx="1018049" cy="9525"/>
          </a:xfrm>
          <a:prstGeom prst="line">
            <a:avLst/>
          </a:prstGeom>
          <a:ln w="9525" cap="flat">
            <a:solidFill>
              <a:srgbClr val="000000"/>
            </a:solidFill>
            <a:prstDash val="solid"/>
            <a:headEnd type="none" w="sm" len="sm"/>
            <a:tailEnd type="none" w="sm" len="sm"/>
          </a:ln>
        </p:spPr>
        <p:txBody>
          <a:bodyPr/>
          <a:lstStyle/>
          <a:p>
            <a:endParaRPr lang="en-US" dirty="0"/>
          </a:p>
        </p:txBody>
      </p:sp>
      <p:sp>
        <p:nvSpPr>
          <p:cNvPr id="23" name="AutoShape 23"/>
          <p:cNvSpPr/>
          <p:nvPr/>
        </p:nvSpPr>
        <p:spPr>
          <a:xfrm>
            <a:off x="12212295" y="3674370"/>
            <a:ext cx="1015439" cy="9525"/>
          </a:xfrm>
          <a:prstGeom prst="line">
            <a:avLst/>
          </a:prstGeom>
          <a:ln w="9525" cap="flat">
            <a:solidFill>
              <a:srgbClr val="000000"/>
            </a:solidFill>
            <a:prstDash val="solid"/>
            <a:headEnd type="none" w="sm" len="sm"/>
            <a:tailEnd type="none" w="sm" len="sm"/>
          </a:ln>
        </p:spPr>
        <p:txBody>
          <a:bodyPr/>
          <a:lstStyle/>
          <a:p>
            <a:endParaRPr lang="en-US" dirty="0"/>
          </a:p>
        </p:txBody>
      </p:sp>
      <p:sp>
        <p:nvSpPr>
          <p:cNvPr id="24" name="AutoShape 24"/>
          <p:cNvSpPr/>
          <p:nvPr/>
        </p:nvSpPr>
        <p:spPr>
          <a:xfrm>
            <a:off x="12188194" y="5307082"/>
            <a:ext cx="1020683" cy="9525"/>
          </a:xfrm>
          <a:prstGeom prst="line">
            <a:avLst/>
          </a:prstGeom>
          <a:ln w="9525" cap="flat">
            <a:solidFill>
              <a:srgbClr val="000000"/>
            </a:solidFill>
            <a:prstDash val="solid"/>
            <a:headEnd type="none" w="sm" len="sm"/>
            <a:tailEnd type="none" w="sm" len="sm"/>
          </a:ln>
        </p:spPr>
        <p:txBody>
          <a:bodyPr/>
          <a:lstStyle/>
          <a:p>
            <a:endParaRPr lang="en-US" dirty="0"/>
          </a:p>
        </p:txBody>
      </p:sp>
      <p:sp>
        <p:nvSpPr>
          <p:cNvPr id="25" name="AutoShape 25"/>
          <p:cNvSpPr/>
          <p:nvPr/>
        </p:nvSpPr>
        <p:spPr>
          <a:xfrm>
            <a:off x="12188194" y="6835242"/>
            <a:ext cx="1063642" cy="9525"/>
          </a:xfrm>
          <a:prstGeom prst="line">
            <a:avLst/>
          </a:prstGeom>
          <a:ln w="9525" cap="flat">
            <a:solidFill>
              <a:srgbClr val="000000"/>
            </a:solidFill>
            <a:prstDash val="solid"/>
            <a:headEnd type="none" w="sm" len="sm"/>
            <a:tailEnd type="none" w="sm" len="sm"/>
          </a:ln>
        </p:spPr>
        <p:txBody>
          <a:bodyPr/>
          <a:lstStyle/>
          <a:p>
            <a:endParaRPr lang="en-US" dirty="0"/>
          </a:p>
        </p:txBody>
      </p:sp>
      <p:sp>
        <p:nvSpPr>
          <p:cNvPr id="26" name="Freeform 26"/>
          <p:cNvSpPr/>
          <p:nvPr/>
        </p:nvSpPr>
        <p:spPr>
          <a:xfrm>
            <a:off x="3081467" y="8343900"/>
            <a:ext cx="4316614" cy="1590981"/>
          </a:xfrm>
          <a:custGeom>
            <a:avLst/>
            <a:gdLst/>
            <a:ahLst/>
            <a:cxnLst/>
            <a:rect l="l" t="t" r="r" b="b"/>
            <a:pathLst>
              <a:path w="4316614" h="1590981">
                <a:moveTo>
                  <a:pt x="0" y="0"/>
                </a:moveTo>
                <a:lnTo>
                  <a:pt x="4316614" y="0"/>
                </a:lnTo>
                <a:lnTo>
                  <a:pt x="4316614" y="1590981"/>
                </a:lnTo>
                <a:lnTo>
                  <a:pt x="0" y="1590981"/>
                </a:lnTo>
                <a:lnTo>
                  <a:pt x="0" y="0"/>
                </a:lnTo>
                <a:close/>
              </a:path>
            </a:pathLst>
          </a:custGeom>
          <a:blipFill>
            <a:blip r:embed="rId3"/>
            <a:stretch>
              <a:fillRect/>
            </a:stretch>
          </a:blipFill>
        </p:spPr>
        <p:txBody>
          <a:bodyPr/>
          <a:lstStyle/>
          <a:p>
            <a:endParaRPr lang="en-US" dirty="0"/>
          </a:p>
        </p:txBody>
      </p:sp>
      <p:grpSp>
        <p:nvGrpSpPr>
          <p:cNvPr id="27" name="Group 15">
            <a:extLst>
              <a:ext uri="{FF2B5EF4-FFF2-40B4-BE49-F238E27FC236}">
                <a16:creationId xmlns:a16="http://schemas.microsoft.com/office/drawing/2014/main" id="{F8409D97-98B2-2D1F-9314-C334B831BD0E}"/>
              </a:ext>
            </a:extLst>
          </p:cNvPr>
          <p:cNvGrpSpPr/>
          <p:nvPr/>
        </p:nvGrpSpPr>
        <p:grpSpPr>
          <a:xfrm>
            <a:off x="12336206" y="7194745"/>
            <a:ext cx="760248" cy="763656"/>
            <a:chOff x="1813" y="0"/>
            <a:chExt cx="809173" cy="812800"/>
          </a:xfrm>
        </p:grpSpPr>
        <p:sp>
          <p:nvSpPr>
            <p:cNvPr id="28" name="Freeform 16">
              <a:extLst>
                <a:ext uri="{FF2B5EF4-FFF2-40B4-BE49-F238E27FC236}">
                  <a16:creationId xmlns:a16="http://schemas.microsoft.com/office/drawing/2014/main" id="{661C9BE0-83CD-B2DC-9994-D3860C67C09B}"/>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3B31"/>
            </a:solidFill>
          </p:spPr>
          <p:txBody>
            <a:bodyPr/>
            <a:lstStyle/>
            <a:p>
              <a:endParaRPr lang="en-US" dirty="0"/>
            </a:p>
          </p:txBody>
        </p:sp>
        <p:sp>
          <p:nvSpPr>
            <p:cNvPr id="29" name="TextBox 17">
              <a:extLst>
                <a:ext uri="{FF2B5EF4-FFF2-40B4-BE49-F238E27FC236}">
                  <a16:creationId xmlns:a16="http://schemas.microsoft.com/office/drawing/2014/main" id="{274B20E7-03CE-6AF3-4949-B62539EF9E58}"/>
                </a:ext>
              </a:extLst>
            </p:cNvPr>
            <p:cNvSpPr txBox="1"/>
            <p:nvPr/>
          </p:nvSpPr>
          <p:spPr>
            <a:xfrm>
              <a:off x="120050" y="12707"/>
              <a:ext cx="660401" cy="708025"/>
            </a:xfrm>
            <a:prstGeom prst="rect">
              <a:avLst/>
            </a:prstGeom>
          </p:spPr>
          <p:txBody>
            <a:bodyPr lIns="50800" tIns="50800" rIns="50800" bIns="50800" rtlCol="0" anchor="ctr"/>
            <a:lstStyle/>
            <a:p>
              <a:pPr algn="ctr">
                <a:lnSpc>
                  <a:spcPts val="3499"/>
                </a:lnSpc>
              </a:pPr>
              <a:r>
                <a:rPr lang="en-US" sz="2499" dirty="0">
                  <a:solidFill>
                    <a:srgbClr val="FFFFFF"/>
                  </a:solidFill>
                  <a:latin typeface="Roboto Bold"/>
                </a:rPr>
                <a:t>05</a:t>
              </a:r>
            </a:p>
          </p:txBody>
        </p:sp>
      </p:grpSp>
      <p:grpSp>
        <p:nvGrpSpPr>
          <p:cNvPr id="30" name="Group 15">
            <a:extLst>
              <a:ext uri="{FF2B5EF4-FFF2-40B4-BE49-F238E27FC236}">
                <a16:creationId xmlns:a16="http://schemas.microsoft.com/office/drawing/2014/main" id="{57AE10E7-1BCB-3F60-F5F5-A6826315D2B8}"/>
              </a:ext>
            </a:extLst>
          </p:cNvPr>
          <p:cNvGrpSpPr/>
          <p:nvPr/>
        </p:nvGrpSpPr>
        <p:grpSpPr>
          <a:xfrm>
            <a:off x="12318412" y="8572506"/>
            <a:ext cx="760248" cy="763656"/>
            <a:chOff x="1813" y="0"/>
            <a:chExt cx="809173" cy="812800"/>
          </a:xfrm>
        </p:grpSpPr>
        <p:sp>
          <p:nvSpPr>
            <p:cNvPr id="31" name="Freeform 16">
              <a:extLst>
                <a:ext uri="{FF2B5EF4-FFF2-40B4-BE49-F238E27FC236}">
                  <a16:creationId xmlns:a16="http://schemas.microsoft.com/office/drawing/2014/main" id="{F194123B-EF5F-CDCA-786C-44500F4A99D3}"/>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3B31"/>
            </a:solidFill>
          </p:spPr>
          <p:txBody>
            <a:bodyPr/>
            <a:lstStyle/>
            <a:p>
              <a:endParaRPr lang="en-US" dirty="0"/>
            </a:p>
          </p:txBody>
        </p:sp>
        <p:sp>
          <p:nvSpPr>
            <p:cNvPr id="32" name="TextBox 17">
              <a:extLst>
                <a:ext uri="{FF2B5EF4-FFF2-40B4-BE49-F238E27FC236}">
                  <a16:creationId xmlns:a16="http://schemas.microsoft.com/office/drawing/2014/main" id="{67336818-E352-A31D-8623-E38BBE6AD3BE}"/>
                </a:ext>
              </a:extLst>
            </p:cNvPr>
            <p:cNvSpPr txBox="1"/>
            <p:nvPr/>
          </p:nvSpPr>
          <p:spPr>
            <a:xfrm>
              <a:off x="120050" y="12707"/>
              <a:ext cx="660401" cy="708025"/>
            </a:xfrm>
            <a:prstGeom prst="rect">
              <a:avLst/>
            </a:prstGeom>
          </p:spPr>
          <p:txBody>
            <a:bodyPr lIns="50800" tIns="50800" rIns="50800" bIns="50800" rtlCol="0" anchor="ctr"/>
            <a:lstStyle/>
            <a:p>
              <a:pPr algn="ctr">
                <a:lnSpc>
                  <a:spcPts val="3499"/>
                </a:lnSpc>
              </a:pPr>
              <a:r>
                <a:rPr lang="en-US" sz="2499" dirty="0">
                  <a:solidFill>
                    <a:srgbClr val="FFFFFF"/>
                  </a:solidFill>
                  <a:latin typeface="Roboto Bold"/>
                </a:rPr>
                <a:t>06</a:t>
              </a:r>
            </a:p>
          </p:txBody>
        </p:sp>
      </p:grpSp>
      <p:sp>
        <p:nvSpPr>
          <p:cNvPr id="33" name="AutoShape 25">
            <a:extLst>
              <a:ext uri="{FF2B5EF4-FFF2-40B4-BE49-F238E27FC236}">
                <a16:creationId xmlns:a16="http://schemas.microsoft.com/office/drawing/2014/main" id="{9F73FE33-C305-720C-AE22-7DE3D6983B14}"/>
              </a:ext>
            </a:extLst>
          </p:cNvPr>
          <p:cNvSpPr/>
          <p:nvPr/>
        </p:nvSpPr>
        <p:spPr>
          <a:xfrm>
            <a:off x="12188194" y="8337733"/>
            <a:ext cx="1063642" cy="9525"/>
          </a:xfrm>
          <a:prstGeom prst="line">
            <a:avLst/>
          </a:prstGeom>
          <a:ln w="9525" cap="flat">
            <a:solidFill>
              <a:srgbClr val="000000"/>
            </a:solidFill>
            <a:prstDash val="solid"/>
            <a:headEnd type="none" w="sm" len="sm"/>
            <a:tailEnd type="none" w="sm" len="sm"/>
          </a:ln>
        </p:spPr>
        <p:txBody>
          <a:bodyPr/>
          <a:lstStyle/>
          <a:p>
            <a:endParaRPr lang="en-US" dirty="0"/>
          </a:p>
        </p:txBody>
      </p:sp>
      <p:sp>
        <p:nvSpPr>
          <p:cNvPr id="34" name="TextBox 21">
            <a:extLst>
              <a:ext uri="{FF2B5EF4-FFF2-40B4-BE49-F238E27FC236}">
                <a16:creationId xmlns:a16="http://schemas.microsoft.com/office/drawing/2014/main" id="{9DCBC2F6-805E-6B2C-ECB6-DB3349DA9F11}"/>
              </a:ext>
            </a:extLst>
          </p:cNvPr>
          <p:cNvSpPr txBox="1"/>
          <p:nvPr/>
        </p:nvSpPr>
        <p:spPr>
          <a:xfrm>
            <a:off x="13908503" y="7317329"/>
            <a:ext cx="2519305" cy="865622"/>
          </a:xfrm>
          <a:prstGeom prst="rect">
            <a:avLst/>
          </a:prstGeom>
        </p:spPr>
        <p:txBody>
          <a:bodyPr lIns="0" tIns="0" rIns="0" bIns="0" rtlCol="0" anchor="t">
            <a:spAutoFit/>
          </a:bodyPr>
          <a:lstStyle/>
          <a:p>
            <a:pPr>
              <a:lnSpc>
                <a:spcPts val="3500"/>
              </a:lnSpc>
              <a:spcBef>
                <a:spcPct val="0"/>
              </a:spcBef>
            </a:pPr>
            <a:r>
              <a:rPr lang="en-US" sz="2500" dirty="0">
                <a:solidFill>
                  <a:srgbClr val="000000"/>
                </a:solidFill>
                <a:latin typeface="Roboto"/>
              </a:rPr>
              <a:t>Questionable Charities</a:t>
            </a:r>
          </a:p>
        </p:txBody>
      </p:sp>
      <p:sp>
        <p:nvSpPr>
          <p:cNvPr id="35" name="TextBox 21">
            <a:extLst>
              <a:ext uri="{FF2B5EF4-FFF2-40B4-BE49-F238E27FC236}">
                <a16:creationId xmlns:a16="http://schemas.microsoft.com/office/drawing/2014/main" id="{5F2EC7C4-1DC6-333F-1F22-E79ECC9A67CE}"/>
              </a:ext>
            </a:extLst>
          </p:cNvPr>
          <p:cNvSpPr txBox="1"/>
          <p:nvPr/>
        </p:nvSpPr>
        <p:spPr>
          <a:xfrm>
            <a:off x="13908503" y="8708662"/>
            <a:ext cx="2519305" cy="416781"/>
          </a:xfrm>
          <a:prstGeom prst="rect">
            <a:avLst/>
          </a:prstGeom>
        </p:spPr>
        <p:txBody>
          <a:bodyPr lIns="0" tIns="0" rIns="0" bIns="0" rtlCol="0" anchor="t">
            <a:spAutoFit/>
          </a:bodyPr>
          <a:lstStyle/>
          <a:p>
            <a:pPr>
              <a:lnSpc>
                <a:spcPts val="3500"/>
              </a:lnSpc>
              <a:spcBef>
                <a:spcPct val="0"/>
              </a:spcBef>
            </a:pPr>
            <a:r>
              <a:rPr lang="en-US" sz="2500" dirty="0">
                <a:solidFill>
                  <a:srgbClr val="000000"/>
                </a:solidFill>
                <a:latin typeface="Roboto"/>
              </a:rPr>
              <a:t>Credit Repair</a:t>
            </a:r>
          </a:p>
        </p:txBody>
      </p:sp>
    </p:spTree>
    <p:extLst>
      <p:ext uri="{BB962C8B-B14F-4D97-AF65-F5344CB8AC3E}">
        <p14:creationId xmlns:p14="http://schemas.microsoft.com/office/powerpoint/2010/main" val="735499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2607967" cy="10287000"/>
          </a:xfrm>
          <a:prstGeom prst="rect">
            <a:avLst/>
          </a:prstGeom>
          <a:solidFill>
            <a:srgbClr val="003B31"/>
          </a:solidFill>
        </p:spPr>
        <p:txBody>
          <a:bodyPr/>
          <a:lstStyle/>
          <a:p>
            <a:endParaRPr lang="en-US" dirty="0"/>
          </a:p>
        </p:txBody>
      </p:sp>
      <p:grpSp>
        <p:nvGrpSpPr>
          <p:cNvPr id="3" name="Group 3"/>
          <p:cNvGrpSpPr/>
          <p:nvPr/>
        </p:nvGrpSpPr>
        <p:grpSpPr>
          <a:xfrm>
            <a:off x="12316706" y="1887538"/>
            <a:ext cx="763656" cy="763656"/>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3B31"/>
            </a:solidFill>
          </p:spPr>
          <p:txBody>
            <a:bodyPr/>
            <a:lstStyle/>
            <a:p>
              <a:endParaRPr lang="en-US" dirty="0"/>
            </a:p>
          </p:txBody>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3499"/>
                </a:lnSpc>
              </a:pPr>
              <a:r>
                <a:rPr lang="en-US" sz="2499" dirty="0">
                  <a:solidFill>
                    <a:srgbClr val="FFFFFF"/>
                  </a:solidFill>
                  <a:latin typeface="Roboto Bold"/>
                </a:rPr>
                <a:t>01</a:t>
              </a:r>
            </a:p>
          </p:txBody>
        </p:sp>
      </p:grpSp>
      <p:grpSp>
        <p:nvGrpSpPr>
          <p:cNvPr id="6" name="Group 6"/>
          <p:cNvGrpSpPr/>
          <p:nvPr/>
        </p:nvGrpSpPr>
        <p:grpSpPr>
          <a:xfrm>
            <a:off x="12264246" y="3615040"/>
            <a:ext cx="763656" cy="763656"/>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3B31"/>
            </a:solidFill>
          </p:spPr>
          <p:txBody>
            <a:bodyPr/>
            <a:lstStyle/>
            <a:p>
              <a:endParaRPr lang="en-US" dirty="0"/>
            </a:p>
          </p:txBody>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499"/>
                </a:lnSpc>
              </a:pPr>
              <a:r>
                <a:rPr lang="en-US" sz="2499" dirty="0">
                  <a:solidFill>
                    <a:srgbClr val="FFFFFF"/>
                  </a:solidFill>
                  <a:latin typeface="Roboto Bold"/>
                </a:rPr>
                <a:t>02</a:t>
              </a:r>
            </a:p>
          </p:txBody>
        </p:sp>
      </p:grpSp>
      <p:grpSp>
        <p:nvGrpSpPr>
          <p:cNvPr id="9" name="Group 9"/>
          <p:cNvGrpSpPr/>
          <p:nvPr/>
        </p:nvGrpSpPr>
        <p:grpSpPr>
          <a:xfrm>
            <a:off x="12316707" y="5687253"/>
            <a:ext cx="763656" cy="763656"/>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3B31"/>
            </a:solidFill>
          </p:spPr>
          <p:txBody>
            <a:bodyPr/>
            <a:lstStyle/>
            <a:p>
              <a:endParaRPr lang="en-US" dirty="0"/>
            </a:p>
          </p:txBody>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3499"/>
                </a:lnSpc>
              </a:pPr>
              <a:r>
                <a:rPr lang="en-US" sz="2499" dirty="0">
                  <a:solidFill>
                    <a:srgbClr val="FFFFFF"/>
                  </a:solidFill>
                  <a:latin typeface="Roboto Bold"/>
                </a:rPr>
                <a:t>03</a:t>
              </a:r>
            </a:p>
          </p:txBody>
        </p:sp>
      </p:grpSp>
      <p:grpSp>
        <p:nvGrpSpPr>
          <p:cNvPr id="12" name="Group 12"/>
          <p:cNvGrpSpPr/>
          <p:nvPr/>
        </p:nvGrpSpPr>
        <p:grpSpPr>
          <a:xfrm>
            <a:off x="12316708" y="7733707"/>
            <a:ext cx="763656" cy="763656"/>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3B31"/>
            </a:solidFill>
          </p:spPr>
          <p:txBody>
            <a:bodyPr/>
            <a:lstStyle/>
            <a:p>
              <a:endParaRPr lang="en-US" dirty="0"/>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3499"/>
                </a:lnSpc>
              </a:pPr>
              <a:r>
                <a:rPr lang="en-US" sz="2499" dirty="0">
                  <a:solidFill>
                    <a:srgbClr val="FFFFFF"/>
                  </a:solidFill>
                  <a:latin typeface="Roboto Bold"/>
                </a:rPr>
                <a:t>04</a:t>
              </a:r>
            </a:p>
          </p:txBody>
        </p:sp>
      </p:grpSp>
      <p:sp>
        <p:nvSpPr>
          <p:cNvPr id="15" name="AutoShape 15"/>
          <p:cNvSpPr/>
          <p:nvPr/>
        </p:nvSpPr>
        <p:spPr>
          <a:xfrm>
            <a:off x="12189512" y="3235269"/>
            <a:ext cx="1018049" cy="9525"/>
          </a:xfrm>
          <a:prstGeom prst="line">
            <a:avLst/>
          </a:prstGeom>
          <a:ln w="9525" cap="flat">
            <a:solidFill>
              <a:srgbClr val="000000"/>
            </a:solidFill>
            <a:prstDash val="solid"/>
            <a:headEnd type="none" w="sm" len="sm"/>
            <a:tailEnd type="none" w="sm" len="sm"/>
          </a:ln>
        </p:spPr>
        <p:txBody>
          <a:bodyPr/>
          <a:lstStyle/>
          <a:p>
            <a:endParaRPr lang="en-US" dirty="0"/>
          </a:p>
        </p:txBody>
      </p:sp>
      <p:sp>
        <p:nvSpPr>
          <p:cNvPr id="16" name="AutoShape 16"/>
          <p:cNvSpPr/>
          <p:nvPr/>
        </p:nvSpPr>
        <p:spPr>
          <a:xfrm>
            <a:off x="12192122" y="5028212"/>
            <a:ext cx="1015439" cy="9525"/>
          </a:xfrm>
          <a:prstGeom prst="line">
            <a:avLst/>
          </a:prstGeom>
          <a:ln w="9525" cap="flat">
            <a:solidFill>
              <a:srgbClr val="000000"/>
            </a:solidFill>
            <a:prstDash val="solid"/>
            <a:headEnd type="none" w="sm" len="sm"/>
            <a:tailEnd type="none" w="sm" len="sm"/>
          </a:ln>
        </p:spPr>
        <p:txBody>
          <a:bodyPr/>
          <a:lstStyle/>
          <a:p>
            <a:endParaRPr lang="en-US" dirty="0"/>
          </a:p>
        </p:txBody>
      </p:sp>
      <p:sp>
        <p:nvSpPr>
          <p:cNvPr id="17" name="AutoShape 17"/>
          <p:cNvSpPr/>
          <p:nvPr/>
        </p:nvSpPr>
        <p:spPr>
          <a:xfrm>
            <a:off x="12240746" y="7140107"/>
            <a:ext cx="1020683" cy="9525"/>
          </a:xfrm>
          <a:prstGeom prst="line">
            <a:avLst/>
          </a:prstGeom>
          <a:ln w="9525" cap="flat">
            <a:solidFill>
              <a:srgbClr val="000000"/>
            </a:solidFill>
            <a:prstDash val="solid"/>
            <a:headEnd type="none" w="sm" len="sm"/>
            <a:tailEnd type="none" w="sm" len="sm"/>
          </a:ln>
        </p:spPr>
        <p:txBody>
          <a:bodyPr/>
          <a:lstStyle/>
          <a:p>
            <a:endParaRPr lang="en-US" dirty="0"/>
          </a:p>
        </p:txBody>
      </p:sp>
      <p:grpSp>
        <p:nvGrpSpPr>
          <p:cNvPr id="23" name="Group 23"/>
          <p:cNvGrpSpPr/>
          <p:nvPr/>
        </p:nvGrpSpPr>
        <p:grpSpPr>
          <a:xfrm>
            <a:off x="3074720" y="3267674"/>
            <a:ext cx="8209377" cy="2706181"/>
            <a:chOff x="0" y="857061"/>
            <a:chExt cx="10945836" cy="3608242"/>
          </a:xfrm>
        </p:grpSpPr>
        <p:sp>
          <p:nvSpPr>
            <p:cNvPr id="24" name="TextBox 24"/>
            <p:cNvSpPr txBox="1"/>
            <p:nvPr/>
          </p:nvSpPr>
          <p:spPr>
            <a:xfrm>
              <a:off x="226089" y="857061"/>
              <a:ext cx="10719747" cy="1591717"/>
            </a:xfrm>
            <a:prstGeom prst="rect">
              <a:avLst/>
            </a:prstGeom>
          </p:spPr>
          <p:txBody>
            <a:bodyPr lIns="0" tIns="0" rIns="0" bIns="0" rtlCol="0" anchor="t">
              <a:spAutoFit/>
            </a:bodyPr>
            <a:lstStyle/>
            <a:p>
              <a:pPr marL="0" lvl="0" indent="0">
                <a:lnSpc>
                  <a:spcPts val="10270"/>
                </a:lnSpc>
              </a:pPr>
              <a:r>
                <a:rPr lang="en-US" sz="6000" spc="-237" dirty="0">
                  <a:solidFill>
                    <a:srgbClr val="003B31"/>
                  </a:solidFill>
                  <a:latin typeface="Telegraf Bold"/>
                </a:rPr>
                <a:t>Auto Repair Rip-Offs</a:t>
              </a:r>
            </a:p>
          </p:txBody>
        </p:sp>
        <p:sp>
          <p:nvSpPr>
            <p:cNvPr id="25" name="TextBox 25"/>
            <p:cNvSpPr txBox="1"/>
            <p:nvPr/>
          </p:nvSpPr>
          <p:spPr>
            <a:xfrm>
              <a:off x="0" y="3908620"/>
              <a:ext cx="10719747" cy="556683"/>
            </a:xfrm>
            <a:prstGeom prst="rect">
              <a:avLst/>
            </a:prstGeom>
          </p:spPr>
          <p:txBody>
            <a:bodyPr lIns="0" tIns="0" rIns="0" bIns="0" rtlCol="0" anchor="t">
              <a:spAutoFit/>
            </a:bodyPr>
            <a:lstStyle/>
            <a:p>
              <a:pPr>
                <a:lnSpc>
                  <a:spcPts val="3500"/>
                </a:lnSpc>
                <a:spcBef>
                  <a:spcPct val="0"/>
                </a:spcBef>
              </a:pPr>
              <a:endParaRPr dirty="0"/>
            </a:p>
          </p:txBody>
        </p:sp>
      </p:grpSp>
      <p:sp>
        <p:nvSpPr>
          <p:cNvPr id="26" name="TextBox 26"/>
          <p:cNvSpPr txBox="1"/>
          <p:nvPr/>
        </p:nvSpPr>
        <p:spPr>
          <a:xfrm>
            <a:off x="13883103" y="1852585"/>
            <a:ext cx="2519305" cy="416781"/>
          </a:xfrm>
          <a:prstGeom prst="rect">
            <a:avLst/>
          </a:prstGeom>
        </p:spPr>
        <p:txBody>
          <a:bodyPr lIns="0" tIns="0" rIns="0" bIns="0" rtlCol="0" anchor="t">
            <a:spAutoFit/>
          </a:bodyPr>
          <a:lstStyle/>
          <a:p>
            <a:pPr>
              <a:lnSpc>
                <a:spcPts val="3500"/>
              </a:lnSpc>
              <a:spcBef>
                <a:spcPct val="0"/>
              </a:spcBef>
            </a:pPr>
            <a:r>
              <a:rPr lang="en-US" sz="2500" dirty="0">
                <a:solidFill>
                  <a:srgbClr val="000000"/>
                </a:solidFill>
                <a:latin typeface="Roboto"/>
              </a:rPr>
              <a:t>Misdiagnosis</a:t>
            </a:r>
          </a:p>
        </p:txBody>
      </p:sp>
      <p:sp>
        <p:nvSpPr>
          <p:cNvPr id="27" name="TextBox 27"/>
          <p:cNvSpPr txBox="1"/>
          <p:nvPr/>
        </p:nvSpPr>
        <p:spPr>
          <a:xfrm>
            <a:off x="13908503" y="3641887"/>
            <a:ext cx="2519305" cy="865622"/>
          </a:xfrm>
          <a:prstGeom prst="rect">
            <a:avLst/>
          </a:prstGeom>
        </p:spPr>
        <p:txBody>
          <a:bodyPr lIns="0" tIns="0" rIns="0" bIns="0" rtlCol="0" anchor="t">
            <a:spAutoFit/>
          </a:bodyPr>
          <a:lstStyle/>
          <a:p>
            <a:pPr>
              <a:lnSpc>
                <a:spcPts val="3500"/>
              </a:lnSpc>
              <a:spcBef>
                <a:spcPct val="0"/>
              </a:spcBef>
            </a:pPr>
            <a:r>
              <a:rPr lang="en-US" sz="2500" dirty="0">
                <a:solidFill>
                  <a:srgbClr val="000000"/>
                </a:solidFill>
                <a:latin typeface="Roboto"/>
              </a:rPr>
              <a:t>Lesser Quality Parts</a:t>
            </a:r>
          </a:p>
        </p:txBody>
      </p:sp>
      <p:sp>
        <p:nvSpPr>
          <p:cNvPr id="28" name="TextBox 28"/>
          <p:cNvSpPr txBox="1"/>
          <p:nvPr/>
        </p:nvSpPr>
        <p:spPr>
          <a:xfrm>
            <a:off x="13883103" y="5714100"/>
            <a:ext cx="2519305" cy="1314462"/>
          </a:xfrm>
          <a:prstGeom prst="rect">
            <a:avLst/>
          </a:prstGeom>
        </p:spPr>
        <p:txBody>
          <a:bodyPr lIns="0" tIns="0" rIns="0" bIns="0" rtlCol="0" anchor="t">
            <a:spAutoFit/>
          </a:bodyPr>
          <a:lstStyle/>
          <a:p>
            <a:pPr>
              <a:lnSpc>
                <a:spcPts val="3500"/>
              </a:lnSpc>
            </a:pPr>
            <a:r>
              <a:rPr lang="en-US" sz="2500" dirty="0">
                <a:solidFill>
                  <a:srgbClr val="000000"/>
                </a:solidFill>
                <a:latin typeface="Roboto"/>
              </a:rPr>
              <a:t>Overcharging 10% Rule</a:t>
            </a:r>
          </a:p>
          <a:p>
            <a:pPr>
              <a:lnSpc>
                <a:spcPts val="3500"/>
              </a:lnSpc>
              <a:spcBef>
                <a:spcPct val="0"/>
              </a:spcBef>
            </a:pPr>
            <a:endParaRPr lang="en-US" sz="2500" dirty="0">
              <a:solidFill>
                <a:srgbClr val="000000"/>
              </a:solidFill>
              <a:latin typeface="Roboto"/>
            </a:endParaRPr>
          </a:p>
        </p:txBody>
      </p:sp>
      <p:sp>
        <p:nvSpPr>
          <p:cNvPr id="30" name="TextBox 30"/>
          <p:cNvSpPr txBox="1"/>
          <p:nvPr/>
        </p:nvSpPr>
        <p:spPr>
          <a:xfrm>
            <a:off x="14088265" y="7544118"/>
            <a:ext cx="2519305" cy="1763303"/>
          </a:xfrm>
          <a:prstGeom prst="rect">
            <a:avLst/>
          </a:prstGeom>
        </p:spPr>
        <p:txBody>
          <a:bodyPr lIns="0" tIns="0" rIns="0" bIns="0" rtlCol="0" anchor="t">
            <a:spAutoFit/>
          </a:bodyPr>
          <a:lstStyle/>
          <a:p>
            <a:pPr>
              <a:lnSpc>
                <a:spcPts val="3500"/>
              </a:lnSpc>
            </a:pPr>
            <a:r>
              <a:rPr lang="en-US" sz="2500" dirty="0">
                <a:solidFill>
                  <a:srgbClr val="000000"/>
                </a:solidFill>
                <a:latin typeface="Roboto"/>
              </a:rPr>
              <a:t>Women and Seniors are targeted</a:t>
            </a:r>
          </a:p>
          <a:p>
            <a:pPr>
              <a:lnSpc>
                <a:spcPts val="3500"/>
              </a:lnSpc>
              <a:spcBef>
                <a:spcPct val="0"/>
              </a:spcBef>
            </a:pPr>
            <a:endParaRPr lang="en-US" sz="2500" dirty="0">
              <a:solidFill>
                <a:srgbClr val="000000"/>
              </a:solidFill>
              <a:latin typeface="Roboto"/>
            </a:endParaRPr>
          </a:p>
        </p:txBody>
      </p:sp>
      <p:sp>
        <p:nvSpPr>
          <p:cNvPr id="18" name="Freeform 26">
            <a:extLst>
              <a:ext uri="{FF2B5EF4-FFF2-40B4-BE49-F238E27FC236}">
                <a16:creationId xmlns:a16="http://schemas.microsoft.com/office/drawing/2014/main" id="{59933506-EA28-1709-4373-6B3A92E6249A}"/>
              </a:ext>
            </a:extLst>
          </p:cNvPr>
          <p:cNvSpPr/>
          <p:nvPr/>
        </p:nvSpPr>
        <p:spPr>
          <a:xfrm>
            <a:off x="3081467" y="8343900"/>
            <a:ext cx="4316614" cy="1590981"/>
          </a:xfrm>
          <a:custGeom>
            <a:avLst/>
            <a:gdLst/>
            <a:ahLst/>
            <a:cxnLst/>
            <a:rect l="l" t="t" r="r" b="b"/>
            <a:pathLst>
              <a:path w="4316614" h="1590981">
                <a:moveTo>
                  <a:pt x="0" y="0"/>
                </a:moveTo>
                <a:lnTo>
                  <a:pt x="4316614" y="0"/>
                </a:lnTo>
                <a:lnTo>
                  <a:pt x="4316614" y="1590981"/>
                </a:lnTo>
                <a:lnTo>
                  <a:pt x="0" y="1590981"/>
                </a:lnTo>
                <a:lnTo>
                  <a:pt x="0" y="0"/>
                </a:lnTo>
                <a:close/>
              </a:path>
            </a:pathLst>
          </a:custGeom>
          <a:blipFill>
            <a:blip r:embed="rId3"/>
            <a:stretch>
              <a:fillRect/>
            </a:stretch>
          </a:blipFill>
        </p:spPr>
        <p:txBody>
          <a:bodyPr/>
          <a:lstStyle/>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3B31"/>
        </a:solidFill>
        <a:effectLst/>
      </p:bgPr>
    </p:bg>
    <p:spTree>
      <p:nvGrpSpPr>
        <p:cNvPr id="1" name=""/>
        <p:cNvGrpSpPr/>
        <p:nvPr/>
      </p:nvGrpSpPr>
      <p:grpSpPr>
        <a:xfrm>
          <a:off x="0" y="0"/>
          <a:ext cx="0" cy="0"/>
          <a:chOff x="0" y="0"/>
          <a:chExt cx="0" cy="0"/>
        </a:xfrm>
      </p:grpSpPr>
      <p:sp>
        <p:nvSpPr>
          <p:cNvPr id="2" name="TextBox 2"/>
          <p:cNvSpPr txBox="1"/>
          <p:nvPr/>
        </p:nvSpPr>
        <p:spPr>
          <a:xfrm>
            <a:off x="5181600" y="1738084"/>
            <a:ext cx="10254419" cy="1588897"/>
          </a:xfrm>
          <a:prstGeom prst="rect">
            <a:avLst/>
          </a:prstGeom>
        </p:spPr>
        <p:txBody>
          <a:bodyPr lIns="0" tIns="0" rIns="0" bIns="0" rtlCol="0" anchor="t">
            <a:spAutoFit/>
          </a:bodyPr>
          <a:lstStyle/>
          <a:p>
            <a:pPr marL="0" lvl="0" indent="0">
              <a:lnSpc>
                <a:spcPts val="12999"/>
              </a:lnSpc>
            </a:pPr>
            <a:r>
              <a:rPr lang="en-US" sz="9999" spc="-299" dirty="0">
                <a:solidFill>
                  <a:srgbClr val="FFFFFF"/>
                </a:solidFill>
                <a:latin typeface="Telegraf Bold"/>
              </a:rPr>
              <a:t>Bait &amp; Switch</a:t>
            </a:r>
          </a:p>
        </p:txBody>
      </p:sp>
      <p:sp>
        <p:nvSpPr>
          <p:cNvPr id="6" name="TextBox 5">
            <a:extLst>
              <a:ext uri="{FF2B5EF4-FFF2-40B4-BE49-F238E27FC236}">
                <a16:creationId xmlns:a16="http://schemas.microsoft.com/office/drawing/2014/main" id="{B50DF3AE-07E7-8A9F-E485-F94100B0D422}"/>
              </a:ext>
            </a:extLst>
          </p:cNvPr>
          <p:cNvSpPr txBox="1"/>
          <p:nvPr/>
        </p:nvSpPr>
        <p:spPr>
          <a:xfrm>
            <a:off x="3086100" y="4633684"/>
            <a:ext cx="12115800" cy="3046988"/>
          </a:xfrm>
          <a:prstGeom prst="rect">
            <a:avLst/>
          </a:prstGeom>
          <a:noFill/>
        </p:spPr>
        <p:txBody>
          <a:bodyPr wrap="square" rtlCol="0">
            <a:spAutoFit/>
          </a:bodyPr>
          <a:lstStyle/>
          <a:p>
            <a:pPr algn="ctr"/>
            <a:r>
              <a:rPr lang="en-US" sz="4800" dirty="0">
                <a:solidFill>
                  <a:schemeClr val="bg1"/>
                </a:solidFill>
                <a:latin typeface="Roboto" panose="02000000000000000000" pitchFamily="2" charset="0"/>
                <a:ea typeface="Roboto" panose="02000000000000000000" pitchFamily="2" charset="0"/>
                <a:cs typeface="Roboto" panose="02000000000000000000" pitchFamily="2" charset="0"/>
              </a:rPr>
              <a:t>Read the fine print!</a:t>
            </a:r>
          </a:p>
          <a:p>
            <a:pPr algn="ctr"/>
            <a:endParaRPr lang="en-US" sz="48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algn="ctr"/>
            <a:r>
              <a:rPr lang="en-US" sz="4800" dirty="0">
                <a:solidFill>
                  <a:schemeClr val="bg1"/>
                </a:solidFill>
                <a:latin typeface="Roboto" panose="02000000000000000000" pitchFamily="2" charset="0"/>
                <a:ea typeface="Roboto" panose="02000000000000000000" pitchFamily="2" charset="0"/>
                <a:cs typeface="Roboto" panose="02000000000000000000" pitchFamily="2" charset="0"/>
              </a:rPr>
              <a:t> If it seems too good to be true it probably is!</a:t>
            </a:r>
          </a:p>
        </p:txBody>
      </p:sp>
      <p:sp>
        <p:nvSpPr>
          <p:cNvPr id="8" name="Freeform 26">
            <a:extLst>
              <a:ext uri="{FF2B5EF4-FFF2-40B4-BE49-F238E27FC236}">
                <a16:creationId xmlns:a16="http://schemas.microsoft.com/office/drawing/2014/main" id="{22423495-1E43-7866-7E3C-3C9F70B7EEE0}"/>
              </a:ext>
            </a:extLst>
          </p:cNvPr>
          <p:cNvSpPr/>
          <p:nvPr/>
        </p:nvSpPr>
        <p:spPr>
          <a:xfrm>
            <a:off x="381000" y="8671049"/>
            <a:ext cx="3429000" cy="1263832"/>
          </a:xfrm>
          <a:custGeom>
            <a:avLst/>
            <a:gdLst/>
            <a:ahLst/>
            <a:cxnLst/>
            <a:rect l="l" t="t" r="r" b="b"/>
            <a:pathLst>
              <a:path w="4316614" h="1590981">
                <a:moveTo>
                  <a:pt x="0" y="0"/>
                </a:moveTo>
                <a:lnTo>
                  <a:pt x="4316614" y="0"/>
                </a:lnTo>
                <a:lnTo>
                  <a:pt x="4316614" y="1590981"/>
                </a:lnTo>
                <a:lnTo>
                  <a:pt x="0" y="1590981"/>
                </a:lnTo>
                <a:lnTo>
                  <a:pt x="0" y="0"/>
                </a:lnTo>
                <a:close/>
              </a:path>
            </a:pathLst>
          </a:custGeom>
          <a:blipFill>
            <a:blip r:embed="rId3"/>
            <a:stretch>
              <a:fillRect/>
            </a:stretch>
          </a:blipFill>
        </p:spPr>
        <p:txBody>
          <a:bodyPr/>
          <a:lstStyle/>
          <a:p>
            <a:endParaRPr lang="en-US" dirty="0"/>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2013 - 2022 Theme</Template>
  <TotalTime>4928</TotalTime>
  <Words>9197</Words>
  <Application>Microsoft Office PowerPoint</Application>
  <PresentationFormat>Custom</PresentationFormat>
  <Paragraphs>799</Paragraphs>
  <Slides>42</Slides>
  <Notes>42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Roboto</vt:lpstr>
      <vt:lpstr>Helvetica</vt:lpstr>
      <vt:lpstr>Roboto Bold</vt:lpstr>
      <vt:lpstr>Telegraf Bold</vt:lpstr>
      <vt:lpstr>Calibri Light</vt:lpstr>
      <vt:lpstr>Times New Roman</vt:lpstr>
      <vt:lpstr>Courier New</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Retirement</dc:title>
  <dc:creator>Emily Rissling</dc:creator>
  <cp:lastModifiedBy>Sara Ghivizzani</cp:lastModifiedBy>
  <cp:revision>122</cp:revision>
  <dcterms:created xsi:type="dcterms:W3CDTF">2006-08-16T00:00:00Z</dcterms:created>
  <dcterms:modified xsi:type="dcterms:W3CDTF">2024-08-12T15:00:15Z</dcterms:modified>
  <dc:identifier>DAFlLjja6-M</dc:identifier>
</cp:coreProperties>
</file>