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60" r:id="rId5"/>
    <p:sldId id="261" r:id="rId6"/>
    <p:sldId id="262" r:id="rId7"/>
    <p:sldId id="263" r:id="rId8"/>
    <p:sldId id="264" r:id="rId9"/>
    <p:sldId id="268" r:id="rId10"/>
    <p:sldId id="269" r:id="rId11"/>
    <p:sldId id="265" r:id="rId12"/>
    <p:sldId id="266" r:id="rId13"/>
    <p:sldId id="270" r:id="rId14"/>
    <p:sldId id="267"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3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8" autoAdjust="0"/>
    <p:restoredTop sz="69516" autoAdjust="0"/>
  </p:normalViewPr>
  <p:slideViewPr>
    <p:cSldViewPr snapToGrid="0">
      <p:cViewPr varScale="1">
        <p:scale>
          <a:sx n="77" d="100"/>
          <a:sy n="77" d="100"/>
        </p:scale>
        <p:origin x="19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800" b="1" cap="none" spc="0" dirty="0">
                <a:ln w="0"/>
                <a:solidFill>
                  <a:srgbClr val="003300"/>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Total Debt by Generation</a:t>
            </a:r>
          </a:p>
        </c:rich>
      </c:tx>
      <c:layout>
        <c:manualLayout>
          <c:xMode val="edge"/>
          <c:yMode val="edge"/>
          <c:x val="0.16128321974829637"/>
          <c:y val="2.36610499137868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PowerPoint]Sheet1'!$A$2</c:f>
              <c:strCache>
                <c:ptCount val="1"/>
                <c:pt idx="0">
                  <c:v>Generation</c:v>
                </c:pt>
              </c:strCache>
            </c:strRef>
          </c:tx>
          <c:spPr>
            <a:solidFill>
              <a:schemeClr val="accent6"/>
            </a:solidFill>
            <a:ln>
              <a:noFill/>
            </a:ln>
            <a:effectLst/>
          </c:spPr>
          <c:invertIfNegative val="0"/>
          <c:dLbls>
            <c:dLbl>
              <c:idx val="0"/>
              <c:layout>
                <c:manualLayout>
                  <c:x val="3.3727939377353748E-17"/>
                  <c:y val="-4.8562930629091634E-3"/>
                </c:manualLayout>
              </c:layout>
              <c:tx>
                <c:rich>
                  <a:bodyPr/>
                  <a:lstStyle/>
                  <a:p>
                    <a:fld id="{83EB44CA-C92A-4170-B912-BF0E9B06A403}" type="VALUE">
                      <a:rPr lang="en-US" sz="14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351-4EF1-9F3B-A3DE34096694}"/>
                </c:ext>
              </c:extLst>
            </c:dLbl>
            <c:dLbl>
              <c:idx val="1"/>
              <c:layout>
                <c:manualLayout>
                  <c:x val="0"/>
                  <c:y val="-2.3203176558801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AE-4447-BF7E-2050C6775A9F}"/>
                </c:ext>
              </c:extLst>
            </c:dLbl>
            <c:dLbl>
              <c:idx val="2"/>
              <c:layout>
                <c:manualLayout>
                  <c:x val="-7.2430198293602475E-8"/>
                  <c:y val="2.156577511489266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AE-4447-BF7E-2050C6775A9F}"/>
                </c:ext>
              </c:extLst>
            </c:dLbl>
            <c:dLbl>
              <c:idx val="3"/>
              <c:layout>
                <c:manualLayout>
                  <c:x val="0"/>
                  <c:y val="-2.3203176558801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AE-4447-BF7E-2050C6775A9F}"/>
                </c:ext>
              </c:extLst>
            </c:dLbl>
            <c:dLbl>
              <c:idx val="4"/>
              <c:layout>
                <c:manualLayout>
                  <c:x val="0"/>
                  <c:y val="8.6862149768131717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AE-4447-BF7E-2050C6775A9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PowerPoint]Sheet1'!$B$1:$F$1</c:f>
              <c:strCache>
                <c:ptCount val="5"/>
                <c:pt idx="0">
                  <c:v>Silent Generation (75+)</c:v>
                </c:pt>
                <c:pt idx="1">
                  <c:v>Baby Boomers (56-74)</c:v>
                </c:pt>
                <c:pt idx="2">
                  <c:v>Gen X (40-55)</c:v>
                </c:pt>
                <c:pt idx="3">
                  <c:v>Millennials (24-39)</c:v>
                </c:pt>
                <c:pt idx="4">
                  <c:v>Gen Z (18-23)</c:v>
                </c:pt>
              </c:strCache>
            </c:strRef>
          </c:cat>
          <c:val>
            <c:numRef>
              <c:f>'[Chart in Microsoft PowerPoint]Sheet1'!$B$2:$F$2</c:f>
              <c:numCache>
                <c:formatCode>_("$"* #,##0.00_);_("$"* \(#,##0.00\);_("$"* "-"??_);_(@_)</c:formatCode>
                <c:ptCount val="5"/>
                <c:pt idx="0">
                  <c:v>40925</c:v>
                </c:pt>
                <c:pt idx="1">
                  <c:v>96984</c:v>
                </c:pt>
                <c:pt idx="2">
                  <c:v>135841</c:v>
                </c:pt>
                <c:pt idx="3">
                  <c:v>78396</c:v>
                </c:pt>
                <c:pt idx="4">
                  <c:v>9593</c:v>
                </c:pt>
              </c:numCache>
            </c:numRef>
          </c:val>
          <c:extLst>
            <c:ext xmlns:c16="http://schemas.microsoft.com/office/drawing/2014/chart" uri="{C3380CC4-5D6E-409C-BE32-E72D297353CC}">
              <c16:uniqueId val="{00000000-3351-4EF1-9F3B-A3DE34096694}"/>
            </c:ext>
          </c:extLst>
        </c:ser>
        <c:dLbls>
          <c:dLblPos val="inEnd"/>
          <c:showLegendKey val="0"/>
          <c:showVal val="1"/>
          <c:showCatName val="0"/>
          <c:showSerName val="0"/>
          <c:showPercent val="0"/>
          <c:showBubbleSize val="0"/>
        </c:dLbls>
        <c:gapWidth val="219"/>
        <c:overlap val="-27"/>
        <c:axId val="134035903"/>
        <c:axId val="134026303"/>
      </c:barChart>
      <c:catAx>
        <c:axId val="134035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26303"/>
        <c:crosses val="autoZero"/>
        <c:auto val="1"/>
        <c:lblAlgn val="ctr"/>
        <c:lblOffset val="100"/>
        <c:noMultiLvlLbl val="0"/>
      </c:catAx>
      <c:valAx>
        <c:axId val="13402630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35903"/>
        <c:crosses val="autoZero"/>
        <c:crossBetween val="between"/>
      </c:valAx>
      <c:spPr>
        <a:noFill/>
        <a:ln w="38100">
          <a:solidFill>
            <a:srgbClr val="0033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FD6BF-9913-44DB-B9F6-EE688EAEF1A5}" type="doc">
      <dgm:prSet loTypeId="urn:microsoft.com/office/officeart/2018/2/layout/IconCircleList" loCatId="icon" qsTypeId="urn:microsoft.com/office/officeart/2005/8/quickstyle/3d3" qsCatId="3D" csTypeId="urn:microsoft.com/office/officeart/2005/8/colors/colorful4" csCatId="colorful" phldr="1"/>
      <dgm:spPr/>
      <dgm:t>
        <a:bodyPr/>
        <a:lstStyle/>
        <a:p>
          <a:endParaRPr lang="en-US"/>
        </a:p>
      </dgm:t>
    </dgm:pt>
    <dgm:pt modelId="{80756A2F-4508-4FF9-8006-70320B7B5910}">
      <dgm:prSet/>
      <dgm:spPr>
        <a:scene3d>
          <a:camera prst="orthographicFront"/>
          <a:lightRig rig="threePt" dir="t"/>
        </a:scene3d>
        <a:sp3d>
          <a:bevelT/>
        </a:sp3d>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Share-Secured Loan</a:t>
          </a:r>
        </a:p>
      </dgm:t>
    </dgm:pt>
    <dgm:pt modelId="{256F9E89-A638-4D02-8582-6144850DB73B}" type="parTrans" cxnId="{234F5619-4924-454C-B932-12E309FC8A9A}">
      <dgm:prSet/>
      <dgm:spPr/>
      <dgm:t>
        <a:bodyPr/>
        <a:lstStyle/>
        <a:p>
          <a:endParaRPr lang="en-US"/>
        </a:p>
      </dgm:t>
    </dgm:pt>
    <dgm:pt modelId="{9486EA6E-8EBA-4397-83DB-DCE3913F23CA}" type="sibTrans" cxnId="{234F5619-4924-454C-B932-12E309FC8A9A}">
      <dgm:prSet/>
      <dgm:spPr>
        <a:scene3d>
          <a:camera prst="orthographicFront"/>
          <a:lightRig rig="threePt" dir="t"/>
        </a:scene3d>
        <a:sp3d>
          <a:bevelT/>
        </a:sp3d>
      </dgm:spPr>
      <dgm:t>
        <a:bodyPr/>
        <a:lstStyle/>
        <a:p>
          <a:pPr>
            <a:lnSpc>
              <a:spcPct val="100000"/>
            </a:lnSpc>
          </a:pPr>
          <a:endParaRPr lang="en-US"/>
        </a:p>
      </dgm:t>
    </dgm:pt>
    <dgm:pt modelId="{5A3102D5-4BBF-437D-9EAE-E6C16A5172C4}">
      <dgm:prSet/>
      <dgm:spPr>
        <a:scene3d>
          <a:camera prst="orthographicFront"/>
          <a:lightRig rig="threePt" dir="t"/>
        </a:scene3d>
        <a:sp3d>
          <a:bevelT/>
        </a:sp3d>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Co-Signed Loan</a:t>
          </a:r>
        </a:p>
      </dgm:t>
    </dgm:pt>
    <dgm:pt modelId="{B826F5E7-B849-441C-8BA7-DC3340B10097}" type="parTrans" cxnId="{266A16FF-1C55-4CA7-A4BB-EAE9F1E3FEBE}">
      <dgm:prSet/>
      <dgm:spPr/>
      <dgm:t>
        <a:bodyPr/>
        <a:lstStyle/>
        <a:p>
          <a:endParaRPr lang="en-US"/>
        </a:p>
      </dgm:t>
    </dgm:pt>
    <dgm:pt modelId="{CB9DC772-CFE5-41CE-A167-8D098B67A6B8}" type="sibTrans" cxnId="{266A16FF-1C55-4CA7-A4BB-EAE9F1E3FEBE}">
      <dgm:prSet/>
      <dgm:spPr>
        <a:scene3d>
          <a:camera prst="orthographicFront"/>
          <a:lightRig rig="threePt" dir="t"/>
        </a:scene3d>
        <a:sp3d>
          <a:bevelT/>
        </a:sp3d>
      </dgm:spPr>
      <dgm:t>
        <a:bodyPr/>
        <a:lstStyle/>
        <a:p>
          <a:pPr>
            <a:lnSpc>
              <a:spcPct val="100000"/>
            </a:lnSpc>
          </a:pPr>
          <a:endParaRPr lang="en-US"/>
        </a:p>
      </dgm:t>
    </dgm:pt>
    <dgm:pt modelId="{1314535D-2B53-4B3C-A6D5-782F9E2AA2DE}">
      <dgm:prSet/>
      <dgm:spPr>
        <a:scene3d>
          <a:camera prst="orthographicFront"/>
          <a:lightRig rig="threePt" dir="t"/>
        </a:scene3d>
        <a:sp3d>
          <a:bevelT/>
        </a:sp3d>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Retail Cards</a:t>
          </a:r>
        </a:p>
      </dgm:t>
    </dgm:pt>
    <dgm:pt modelId="{4A5BC7AD-E079-4B7D-AC9A-3984183E10A5}" type="parTrans" cxnId="{D06E336E-BD2F-4EF2-BA51-E92E0453C8EB}">
      <dgm:prSet/>
      <dgm:spPr/>
      <dgm:t>
        <a:bodyPr/>
        <a:lstStyle/>
        <a:p>
          <a:endParaRPr lang="en-US"/>
        </a:p>
      </dgm:t>
    </dgm:pt>
    <dgm:pt modelId="{760E3D76-6068-45AD-86E0-0350E9E9AFBA}" type="sibTrans" cxnId="{D06E336E-BD2F-4EF2-BA51-E92E0453C8EB}">
      <dgm:prSet/>
      <dgm:spPr>
        <a:scene3d>
          <a:camera prst="orthographicFront"/>
          <a:lightRig rig="threePt" dir="t"/>
        </a:scene3d>
        <a:sp3d>
          <a:bevelT/>
        </a:sp3d>
      </dgm:spPr>
      <dgm:t>
        <a:bodyPr/>
        <a:lstStyle/>
        <a:p>
          <a:pPr>
            <a:lnSpc>
              <a:spcPct val="100000"/>
            </a:lnSpc>
          </a:pPr>
          <a:endParaRPr lang="en-US"/>
        </a:p>
      </dgm:t>
    </dgm:pt>
    <dgm:pt modelId="{41A38046-6482-4957-A7F2-0A34543D537C}">
      <dgm:prSet/>
      <dgm:spPr>
        <a:scene3d>
          <a:camera prst="orthographicFront"/>
          <a:lightRig rig="threePt" dir="t"/>
        </a:scene3d>
        <a:sp3d>
          <a:bevelT/>
        </a:sp3d>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Major Credit Cards</a:t>
          </a:r>
        </a:p>
      </dgm:t>
    </dgm:pt>
    <dgm:pt modelId="{FCB20032-E55E-4C46-A707-A41B118D78DF}" type="parTrans" cxnId="{3CFFFB59-0337-420A-86A6-3B1FCE8F1A9A}">
      <dgm:prSet/>
      <dgm:spPr/>
      <dgm:t>
        <a:bodyPr/>
        <a:lstStyle/>
        <a:p>
          <a:endParaRPr lang="en-US"/>
        </a:p>
      </dgm:t>
    </dgm:pt>
    <dgm:pt modelId="{A18E2496-F3E8-4FBF-A23F-FBEAD4EEAEB8}" type="sibTrans" cxnId="{3CFFFB59-0337-420A-86A6-3B1FCE8F1A9A}">
      <dgm:prSet/>
      <dgm:spPr/>
      <dgm:t>
        <a:bodyPr/>
        <a:lstStyle/>
        <a:p>
          <a:endParaRPr lang="en-US"/>
        </a:p>
      </dgm:t>
    </dgm:pt>
    <dgm:pt modelId="{8B852CD0-4456-4AF5-9C5E-54A2AF68FD0E}" type="pres">
      <dgm:prSet presAssocID="{9B0FD6BF-9913-44DB-B9F6-EE688EAEF1A5}" presName="root" presStyleCnt="0">
        <dgm:presLayoutVars>
          <dgm:dir/>
          <dgm:resizeHandles val="exact"/>
        </dgm:presLayoutVars>
      </dgm:prSet>
      <dgm:spPr/>
    </dgm:pt>
    <dgm:pt modelId="{1D780E3C-49AF-4112-88D7-8BC531FB81E0}" type="pres">
      <dgm:prSet presAssocID="{9B0FD6BF-9913-44DB-B9F6-EE688EAEF1A5}" presName="container" presStyleCnt="0">
        <dgm:presLayoutVars>
          <dgm:dir/>
          <dgm:resizeHandles val="exact"/>
        </dgm:presLayoutVars>
      </dgm:prSet>
      <dgm:spPr>
        <a:scene3d>
          <a:camera prst="orthographicFront"/>
          <a:lightRig rig="threePt" dir="t"/>
        </a:scene3d>
        <a:sp3d>
          <a:bevelT/>
        </a:sp3d>
      </dgm:spPr>
    </dgm:pt>
    <dgm:pt modelId="{68459497-6EB0-4872-9C69-C21F885D7172}" type="pres">
      <dgm:prSet presAssocID="{80756A2F-4508-4FF9-8006-70320B7B5910}" presName="compNode" presStyleCnt="0"/>
      <dgm:spPr>
        <a:scene3d>
          <a:camera prst="orthographicFront"/>
          <a:lightRig rig="threePt" dir="t"/>
        </a:scene3d>
        <a:sp3d>
          <a:bevelT/>
        </a:sp3d>
      </dgm:spPr>
    </dgm:pt>
    <dgm:pt modelId="{9AEDBA5B-84B9-4817-A4C7-62C5551991E8}" type="pres">
      <dgm:prSet presAssocID="{80756A2F-4508-4FF9-8006-70320B7B5910}" presName="iconBgRect" presStyleLbl="bgShp" presStyleIdx="0" presStyleCnt="4"/>
      <dgm:spPr>
        <a:scene3d>
          <a:camera prst="orthographicFront">
            <a:rot lat="0" lon="0" rev="0"/>
          </a:camera>
          <a:lightRig rig="contrasting" dir="t">
            <a:rot lat="0" lon="0" rev="1200000"/>
          </a:lightRig>
        </a:scene3d>
        <a:sp3d z="-300000" prstMaterial="plastic">
          <a:bevelT/>
        </a:sp3d>
      </dgm:spPr>
    </dgm:pt>
    <dgm:pt modelId="{14E9E1AC-355D-4B07-AA4A-517E96F5365E}" type="pres">
      <dgm:prSet presAssocID="{80756A2F-4508-4FF9-8006-70320B7B59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dgm:spPr>
      <dgm:extLst>
        <a:ext uri="{E40237B7-FDA0-4F09-8148-C483321AD2D9}">
          <dgm14:cNvPr xmlns:dgm14="http://schemas.microsoft.com/office/drawing/2010/diagram" id="0" name="" descr="Bank"/>
        </a:ext>
      </dgm:extLst>
    </dgm:pt>
    <dgm:pt modelId="{B9324F28-9CD9-4801-8879-6283491E7C35}" type="pres">
      <dgm:prSet presAssocID="{80756A2F-4508-4FF9-8006-70320B7B5910}" presName="spaceRect" presStyleCnt="0"/>
      <dgm:spPr>
        <a:scene3d>
          <a:camera prst="orthographicFront"/>
          <a:lightRig rig="threePt" dir="t"/>
        </a:scene3d>
        <a:sp3d>
          <a:bevelT/>
        </a:sp3d>
      </dgm:spPr>
    </dgm:pt>
    <dgm:pt modelId="{9BE6728C-8B3E-437D-BA90-079CA3C2C5EA}" type="pres">
      <dgm:prSet presAssocID="{80756A2F-4508-4FF9-8006-70320B7B5910}" presName="textRect" presStyleLbl="revTx" presStyleIdx="0" presStyleCnt="4">
        <dgm:presLayoutVars>
          <dgm:chMax val="1"/>
          <dgm:chPref val="1"/>
        </dgm:presLayoutVars>
      </dgm:prSet>
      <dgm:spPr/>
    </dgm:pt>
    <dgm:pt modelId="{C3F6B85F-EA06-4B3C-A1D6-756AE29A361F}" type="pres">
      <dgm:prSet presAssocID="{9486EA6E-8EBA-4397-83DB-DCE3913F23CA}" presName="sibTrans" presStyleLbl="sibTrans2D1" presStyleIdx="0" presStyleCnt="0"/>
      <dgm:spPr/>
    </dgm:pt>
    <dgm:pt modelId="{9C581E0B-89BA-4AE7-90AF-47CB998C060A}" type="pres">
      <dgm:prSet presAssocID="{5A3102D5-4BBF-437D-9EAE-E6C16A5172C4}" presName="compNode" presStyleCnt="0"/>
      <dgm:spPr>
        <a:scene3d>
          <a:camera prst="orthographicFront"/>
          <a:lightRig rig="threePt" dir="t"/>
        </a:scene3d>
        <a:sp3d>
          <a:bevelT/>
        </a:sp3d>
      </dgm:spPr>
    </dgm:pt>
    <dgm:pt modelId="{6656A0B4-8234-490A-82F4-C6771628200E}" type="pres">
      <dgm:prSet presAssocID="{5A3102D5-4BBF-437D-9EAE-E6C16A5172C4}" presName="iconBgRect" presStyleLbl="bgShp" presStyleIdx="1" presStyleCnt="4" custLinFactNeighborX="-44197"/>
      <dgm:spPr>
        <a:scene3d>
          <a:camera prst="orthographicFront">
            <a:rot lat="0" lon="0" rev="0"/>
          </a:camera>
          <a:lightRig rig="contrasting" dir="t">
            <a:rot lat="0" lon="0" rev="1200000"/>
          </a:lightRig>
        </a:scene3d>
        <a:sp3d z="-300000" prstMaterial="plastic">
          <a:bevelT/>
        </a:sp3d>
      </dgm:spPr>
    </dgm:pt>
    <dgm:pt modelId="{11034FF1-2B64-4BA7-8651-5DABF55070C5}" type="pres">
      <dgm:prSet presAssocID="{5A3102D5-4BBF-437D-9EAE-E6C16A5172C4}" presName="iconRect" presStyleLbl="node1" presStyleIdx="1" presStyleCnt="4" custLinFactNeighborX="-7620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dgm:spPr>
      <dgm:extLst>
        <a:ext uri="{E40237B7-FDA0-4F09-8148-C483321AD2D9}">
          <dgm14:cNvPr xmlns:dgm14="http://schemas.microsoft.com/office/drawing/2010/diagram" id="0" name="" descr="Commitments"/>
        </a:ext>
      </dgm:extLst>
    </dgm:pt>
    <dgm:pt modelId="{A1BB526B-EBDF-414C-AE42-2F7599026E8D}" type="pres">
      <dgm:prSet presAssocID="{5A3102D5-4BBF-437D-9EAE-E6C16A5172C4}" presName="spaceRect" presStyleCnt="0"/>
      <dgm:spPr>
        <a:scene3d>
          <a:camera prst="orthographicFront"/>
          <a:lightRig rig="threePt" dir="t"/>
        </a:scene3d>
        <a:sp3d>
          <a:bevelT/>
        </a:sp3d>
      </dgm:spPr>
    </dgm:pt>
    <dgm:pt modelId="{E62925AE-BBE1-4EAC-8E2C-F9531BF91E5D}" type="pres">
      <dgm:prSet presAssocID="{5A3102D5-4BBF-437D-9EAE-E6C16A5172C4}" presName="textRect" presStyleLbl="revTx" presStyleIdx="1" presStyleCnt="4" custLinFactNeighborX="-18751">
        <dgm:presLayoutVars>
          <dgm:chMax val="1"/>
          <dgm:chPref val="1"/>
        </dgm:presLayoutVars>
      </dgm:prSet>
      <dgm:spPr/>
    </dgm:pt>
    <dgm:pt modelId="{6BF446BE-AAAB-4E9B-8C95-DEA440C21F26}" type="pres">
      <dgm:prSet presAssocID="{CB9DC772-CFE5-41CE-A167-8D098B67A6B8}" presName="sibTrans" presStyleLbl="sibTrans2D1" presStyleIdx="0" presStyleCnt="0"/>
      <dgm:spPr/>
    </dgm:pt>
    <dgm:pt modelId="{B3DF75E1-D46A-4F63-9BEF-42FD3B04D811}" type="pres">
      <dgm:prSet presAssocID="{1314535D-2B53-4B3C-A6D5-782F9E2AA2DE}" presName="compNode" presStyleCnt="0"/>
      <dgm:spPr>
        <a:scene3d>
          <a:camera prst="orthographicFront"/>
          <a:lightRig rig="threePt" dir="t"/>
        </a:scene3d>
        <a:sp3d>
          <a:bevelT/>
        </a:sp3d>
      </dgm:spPr>
    </dgm:pt>
    <dgm:pt modelId="{7B723A8D-9FEB-47AD-AC82-902BD65A3C21}" type="pres">
      <dgm:prSet presAssocID="{1314535D-2B53-4B3C-A6D5-782F9E2AA2DE}" presName="iconBgRect" presStyleLbl="bgShp" presStyleIdx="2" presStyleCnt="4"/>
      <dgm:spPr>
        <a:scene3d>
          <a:camera prst="orthographicFront">
            <a:rot lat="0" lon="0" rev="0"/>
          </a:camera>
          <a:lightRig rig="contrasting" dir="t">
            <a:rot lat="0" lon="0" rev="1200000"/>
          </a:lightRig>
        </a:scene3d>
        <a:sp3d z="-300000" prstMaterial="plastic">
          <a:bevelT/>
        </a:sp3d>
      </dgm:spPr>
    </dgm:pt>
    <dgm:pt modelId="{5CF59B65-B3BA-4FE2-8020-F4843F7A56AC}" type="pres">
      <dgm:prSet presAssocID="{1314535D-2B53-4B3C-A6D5-782F9E2AA2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dgm:spPr>
      <dgm:extLst>
        <a:ext uri="{E40237B7-FDA0-4F09-8148-C483321AD2D9}">
          <dgm14:cNvPr xmlns:dgm14="http://schemas.microsoft.com/office/drawing/2010/diagram" id="0" name="" descr="Gift Card"/>
        </a:ext>
      </dgm:extLst>
    </dgm:pt>
    <dgm:pt modelId="{9D7B204A-9771-4B79-906D-70BF53499A98}" type="pres">
      <dgm:prSet presAssocID="{1314535D-2B53-4B3C-A6D5-782F9E2AA2DE}" presName="spaceRect" presStyleCnt="0"/>
      <dgm:spPr>
        <a:scene3d>
          <a:camera prst="orthographicFront"/>
          <a:lightRig rig="threePt" dir="t"/>
        </a:scene3d>
        <a:sp3d>
          <a:bevelT/>
        </a:sp3d>
      </dgm:spPr>
    </dgm:pt>
    <dgm:pt modelId="{6AE0E151-E805-49F5-A7DD-BBF0D232974F}" type="pres">
      <dgm:prSet presAssocID="{1314535D-2B53-4B3C-A6D5-782F9E2AA2DE}" presName="textRect" presStyleLbl="revTx" presStyleIdx="2" presStyleCnt="4">
        <dgm:presLayoutVars>
          <dgm:chMax val="1"/>
          <dgm:chPref val="1"/>
        </dgm:presLayoutVars>
      </dgm:prSet>
      <dgm:spPr/>
    </dgm:pt>
    <dgm:pt modelId="{E81A3544-7C93-48B4-AC48-F1808747A5C4}" type="pres">
      <dgm:prSet presAssocID="{760E3D76-6068-45AD-86E0-0350E9E9AFBA}" presName="sibTrans" presStyleLbl="sibTrans2D1" presStyleIdx="0" presStyleCnt="0"/>
      <dgm:spPr/>
    </dgm:pt>
    <dgm:pt modelId="{6EBC9EAD-E6F1-4330-AD98-4047EF41A12B}" type="pres">
      <dgm:prSet presAssocID="{41A38046-6482-4957-A7F2-0A34543D537C}" presName="compNode" presStyleCnt="0"/>
      <dgm:spPr>
        <a:scene3d>
          <a:camera prst="orthographicFront"/>
          <a:lightRig rig="threePt" dir="t"/>
        </a:scene3d>
        <a:sp3d>
          <a:bevelT/>
        </a:sp3d>
      </dgm:spPr>
    </dgm:pt>
    <dgm:pt modelId="{ED626D2A-FB58-4BBD-BFE5-78B17E676E15}" type="pres">
      <dgm:prSet presAssocID="{41A38046-6482-4957-A7F2-0A34543D537C}" presName="iconBgRect" presStyleLbl="bgShp" presStyleIdx="3" presStyleCnt="4" custLinFactNeighborX="-44197"/>
      <dgm:spPr>
        <a:scene3d>
          <a:camera prst="orthographicFront">
            <a:rot lat="0" lon="0" rev="0"/>
          </a:camera>
          <a:lightRig rig="contrasting" dir="t">
            <a:rot lat="0" lon="0" rev="1200000"/>
          </a:lightRig>
        </a:scene3d>
        <a:sp3d z="-300000" prstMaterial="plastic">
          <a:bevelT/>
        </a:sp3d>
      </dgm:spPr>
    </dgm:pt>
    <dgm:pt modelId="{97CE8304-AE31-438D-B1AE-602636C90979}" type="pres">
      <dgm:prSet presAssocID="{41A38046-6482-4957-A7F2-0A34543D537C}" presName="iconRect" presStyleLbl="node1" presStyleIdx="3" presStyleCnt="4" custLinFactNeighborX="-7620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dgm:spPr>
      <dgm:extLst>
        <a:ext uri="{E40237B7-FDA0-4F09-8148-C483321AD2D9}">
          <dgm14:cNvPr xmlns:dgm14="http://schemas.microsoft.com/office/drawing/2010/diagram" id="0" name="" descr="Payment Card"/>
        </a:ext>
      </dgm:extLst>
    </dgm:pt>
    <dgm:pt modelId="{2EA042BE-3423-4AD2-BF65-AEC6388FB443}" type="pres">
      <dgm:prSet presAssocID="{41A38046-6482-4957-A7F2-0A34543D537C}" presName="spaceRect" presStyleCnt="0"/>
      <dgm:spPr>
        <a:scene3d>
          <a:camera prst="orthographicFront"/>
          <a:lightRig rig="threePt" dir="t"/>
        </a:scene3d>
        <a:sp3d>
          <a:bevelT/>
        </a:sp3d>
      </dgm:spPr>
    </dgm:pt>
    <dgm:pt modelId="{00194FE7-3F21-4311-87E3-A257E27D8FFD}" type="pres">
      <dgm:prSet presAssocID="{41A38046-6482-4957-A7F2-0A34543D537C}" presName="textRect" presStyleLbl="revTx" presStyleIdx="3" presStyleCnt="4" custLinFactNeighborX="-18751">
        <dgm:presLayoutVars>
          <dgm:chMax val="1"/>
          <dgm:chPref val="1"/>
        </dgm:presLayoutVars>
      </dgm:prSet>
      <dgm:spPr/>
    </dgm:pt>
  </dgm:ptLst>
  <dgm:cxnLst>
    <dgm:cxn modelId="{063FC010-BA84-413A-B7B7-1AFDF31F5CF1}" type="presOf" srcId="{9B0FD6BF-9913-44DB-B9F6-EE688EAEF1A5}" destId="{8B852CD0-4456-4AF5-9C5E-54A2AF68FD0E}" srcOrd="0" destOrd="0" presId="urn:microsoft.com/office/officeart/2018/2/layout/IconCircleList"/>
    <dgm:cxn modelId="{234F5619-4924-454C-B932-12E309FC8A9A}" srcId="{9B0FD6BF-9913-44DB-B9F6-EE688EAEF1A5}" destId="{80756A2F-4508-4FF9-8006-70320B7B5910}" srcOrd="0" destOrd="0" parTransId="{256F9E89-A638-4D02-8582-6144850DB73B}" sibTransId="{9486EA6E-8EBA-4397-83DB-DCE3913F23CA}"/>
    <dgm:cxn modelId="{32248F38-06BB-4292-B0C3-89310F973D33}" type="presOf" srcId="{5A3102D5-4BBF-437D-9EAE-E6C16A5172C4}" destId="{E62925AE-BBE1-4EAC-8E2C-F9531BF91E5D}" srcOrd="0" destOrd="0" presId="urn:microsoft.com/office/officeart/2018/2/layout/IconCircleList"/>
    <dgm:cxn modelId="{D06E336E-BD2F-4EF2-BA51-E92E0453C8EB}" srcId="{9B0FD6BF-9913-44DB-B9F6-EE688EAEF1A5}" destId="{1314535D-2B53-4B3C-A6D5-782F9E2AA2DE}" srcOrd="2" destOrd="0" parTransId="{4A5BC7AD-E079-4B7D-AC9A-3984183E10A5}" sibTransId="{760E3D76-6068-45AD-86E0-0350E9E9AFBA}"/>
    <dgm:cxn modelId="{3CFFFB59-0337-420A-86A6-3B1FCE8F1A9A}" srcId="{9B0FD6BF-9913-44DB-B9F6-EE688EAEF1A5}" destId="{41A38046-6482-4957-A7F2-0A34543D537C}" srcOrd="3" destOrd="0" parTransId="{FCB20032-E55E-4C46-A707-A41B118D78DF}" sibTransId="{A18E2496-F3E8-4FBF-A23F-FBEAD4EEAEB8}"/>
    <dgm:cxn modelId="{660D698C-0EAD-40AB-91B3-79C9826EC283}" type="presOf" srcId="{CB9DC772-CFE5-41CE-A167-8D098B67A6B8}" destId="{6BF446BE-AAAB-4E9B-8C95-DEA440C21F26}" srcOrd="0" destOrd="0" presId="urn:microsoft.com/office/officeart/2018/2/layout/IconCircleList"/>
    <dgm:cxn modelId="{868D1CA8-C2A7-4DA2-80AE-2783F70BF9C1}" type="presOf" srcId="{9486EA6E-8EBA-4397-83DB-DCE3913F23CA}" destId="{C3F6B85F-EA06-4B3C-A1D6-756AE29A361F}" srcOrd="0" destOrd="0" presId="urn:microsoft.com/office/officeart/2018/2/layout/IconCircleList"/>
    <dgm:cxn modelId="{7CB029A9-D208-4497-81D2-28DD7969B9A8}" type="presOf" srcId="{1314535D-2B53-4B3C-A6D5-782F9E2AA2DE}" destId="{6AE0E151-E805-49F5-A7DD-BBF0D232974F}" srcOrd="0" destOrd="0" presId="urn:microsoft.com/office/officeart/2018/2/layout/IconCircleList"/>
    <dgm:cxn modelId="{0ADF52CC-FBC3-4DAE-9BA3-ACD0EE2B18EB}" type="presOf" srcId="{80756A2F-4508-4FF9-8006-70320B7B5910}" destId="{9BE6728C-8B3E-437D-BA90-079CA3C2C5EA}" srcOrd="0" destOrd="0" presId="urn:microsoft.com/office/officeart/2018/2/layout/IconCircleList"/>
    <dgm:cxn modelId="{93AF94E0-365E-4572-8459-B47B9DF1B3C1}" type="presOf" srcId="{760E3D76-6068-45AD-86E0-0350E9E9AFBA}" destId="{E81A3544-7C93-48B4-AC48-F1808747A5C4}" srcOrd="0" destOrd="0" presId="urn:microsoft.com/office/officeart/2018/2/layout/IconCircleList"/>
    <dgm:cxn modelId="{35E4C6E3-4166-4467-9479-59380EF85976}" type="presOf" srcId="{41A38046-6482-4957-A7F2-0A34543D537C}" destId="{00194FE7-3F21-4311-87E3-A257E27D8FFD}" srcOrd="0" destOrd="0" presId="urn:microsoft.com/office/officeart/2018/2/layout/IconCircleList"/>
    <dgm:cxn modelId="{266A16FF-1C55-4CA7-A4BB-EAE9F1E3FEBE}" srcId="{9B0FD6BF-9913-44DB-B9F6-EE688EAEF1A5}" destId="{5A3102D5-4BBF-437D-9EAE-E6C16A5172C4}" srcOrd="1" destOrd="0" parTransId="{B826F5E7-B849-441C-8BA7-DC3340B10097}" sibTransId="{CB9DC772-CFE5-41CE-A167-8D098B67A6B8}"/>
    <dgm:cxn modelId="{8BD86C1A-253B-4A32-8D5C-6738D2A6281C}" type="presParOf" srcId="{8B852CD0-4456-4AF5-9C5E-54A2AF68FD0E}" destId="{1D780E3C-49AF-4112-88D7-8BC531FB81E0}" srcOrd="0" destOrd="0" presId="urn:microsoft.com/office/officeart/2018/2/layout/IconCircleList"/>
    <dgm:cxn modelId="{8A567F03-2DBE-49C3-AB3E-CA9BE9CC6655}" type="presParOf" srcId="{1D780E3C-49AF-4112-88D7-8BC531FB81E0}" destId="{68459497-6EB0-4872-9C69-C21F885D7172}" srcOrd="0" destOrd="0" presId="urn:microsoft.com/office/officeart/2018/2/layout/IconCircleList"/>
    <dgm:cxn modelId="{5B4D4751-4D96-4E30-A868-A82C0FCB76DD}" type="presParOf" srcId="{68459497-6EB0-4872-9C69-C21F885D7172}" destId="{9AEDBA5B-84B9-4817-A4C7-62C5551991E8}" srcOrd="0" destOrd="0" presId="urn:microsoft.com/office/officeart/2018/2/layout/IconCircleList"/>
    <dgm:cxn modelId="{90E5DACF-B34A-4DF5-BBDE-B5D9A966CAB9}" type="presParOf" srcId="{68459497-6EB0-4872-9C69-C21F885D7172}" destId="{14E9E1AC-355D-4B07-AA4A-517E96F5365E}" srcOrd="1" destOrd="0" presId="urn:microsoft.com/office/officeart/2018/2/layout/IconCircleList"/>
    <dgm:cxn modelId="{F476360A-6D69-44A7-B682-DB95E698A65C}" type="presParOf" srcId="{68459497-6EB0-4872-9C69-C21F885D7172}" destId="{B9324F28-9CD9-4801-8879-6283491E7C35}" srcOrd="2" destOrd="0" presId="urn:microsoft.com/office/officeart/2018/2/layout/IconCircleList"/>
    <dgm:cxn modelId="{2F49EB3E-AB3E-4AD8-8421-DD4DE54F0F09}" type="presParOf" srcId="{68459497-6EB0-4872-9C69-C21F885D7172}" destId="{9BE6728C-8B3E-437D-BA90-079CA3C2C5EA}" srcOrd="3" destOrd="0" presId="urn:microsoft.com/office/officeart/2018/2/layout/IconCircleList"/>
    <dgm:cxn modelId="{25B96FAC-A4E4-4CD5-9CC3-6A96EED832E9}" type="presParOf" srcId="{1D780E3C-49AF-4112-88D7-8BC531FB81E0}" destId="{C3F6B85F-EA06-4B3C-A1D6-756AE29A361F}" srcOrd="1" destOrd="0" presId="urn:microsoft.com/office/officeart/2018/2/layout/IconCircleList"/>
    <dgm:cxn modelId="{9C14C6F2-64BF-4FC4-BE29-EC37DCF9DFC8}" type="presParOf" srcId="{1D780E3C-49AF-4112-88D7-8BC531FB81E0}" destId="{9C581E0B-89BA-4AE7-90AF-47CB998C060A}" srcOrd="2" destOrd="0" presId="urn:microsoft.com/office/officeart/2018/2/layout/IconCircleList"/>
    <dgm:cxn modelId="{9DA3C264-1F0F-4E95-A4F7-65738BF6C83B}" type="presParOf" srcId="{9C581E0B-89BA-4AE7-90AF-47CB998C060A}" destId="{6656A0B4-8234-490A-82F4-C6771628200E}" srcOrd="0" destOrd="0" presId="urn:microsoft.com/office/officeart/2018/2/layout/IconCircleList"/>
    <dgm:cxn modelId="{BEEBFDFA-55DC-4D91-BF70-A0C2E990D618}" type="presParOf" srcId="{9C581E0B-89BA-4AE7-90AF-47CB998C060A}" destId="{11034FF1-2B64-4BA7-8651-5DABF55070C5}" srcOrd="1" destOrd="0" presId="urn:microsoft.com/office/officeart/2018/2/layout/IconCircleList"/>
    <dgm:cxn modelId="{9DC585A5-FE67-4810-9D0A-A4AEB9BCC01C}" type="presParOf" srcId="{9C581E0B-89BA-4AE7-90AF-47CB998C060A}" destId="{A1BB526B-EBDF-414C-AE42-2F7599026E8D}" srcOrd="2" destOrd="0" presId="urn:microsoft.com/office/officeart/2018/2/layout/IconCircleList"/>
    <dgm:cxn modelId="{BB8E76B2-49CD-449A-9330-95DB72865EAF}" type="presParOf" srcId="{9C581E0B-89BA-4AE7-90AF-47CB998C060A}" destId="{E62925AE-BBE1-4EAC-8E2C-F9531BF91E5D}" srcOrd="3" destOrd="0" presId="urn:microsoft.com/office/officeart/2018/2/layout/IconCircleList"/>
    <dgm:cxn modelId="{30291F8C-FA43-4834-958E-13F6B216A5AA}" type="presParOf" srcId="{1D780E3C-49AF-4112-88D7-8BC531FB81E0}" destId="{6BF446BE-AAAB-4E9B-8C95-DEA440C21F26}" srcOrd="3" destOrd="0" presId="urn:microsoft.com/office/officeart/2018/2/layout/IconCircleList"/>
    <dgm:cxn modelId="{714D1AED-A8DF-48B4-AA54-92DD898B50AE}" type="presParOf" srcId="{1D780E3C-49AF-4112-88D7-8BC531FB81E0}" destId="{B3DF75E1-D46A-4F63-9BEF-42FD3B04D811}" srcOrd="4" destOrd="0" presId="urn:microsoft.com/office/officeart/2018/2/layout/IconCircleList"/>
    <dgm:cxn modelId="{D690C613-BA69-4DC2-8580-013DF603C376}" type="presParOf" srcId="{B3DF75E1-D46A-4F63-9BEF-42FD3B04D811}" destId="{7B723A8D-9FEB-47AD-AC82-902BD65A3C21}" srcOrd="0" destOrd="0" presId="urn:microsoft.com/office/officeart/2018/2/layout/IconCircleList"/>
    <dgm:cxn modelId="{359CD58D-DA01-49ED-BA85-A3B28EF518FC}" type="presParOf" srcId="{B3DF75E1-D46A-4F63-9BEF-42FD3B04D811}" destId="{5CF59B65-B3BA-4FE2-8020-F4843F7A56AC}" srcOrd="1" destOrd="0" presId="urn:microsoft.com/office/officeart/2018/2/layout/IconCircleList"/>
    <dgm:cxn modelId="{30884875-0467-4482-9C37-4C542FD0DB5A}" type="presParOf" srcId="{B3DF75E1-D46A-4F63-9BEF-42FD3B04D811}" destId="{9D7B204A-9771-4B79-906D-70BF53499A98}" srcOrd="2" destOrd="0" presId="urn:microsoft.com/office/officeart/2018/2/layout/IconCircleList"/>
    <dgm:cxn modelId="{9C0E5E9F-4287-46BC-9B6A-2CC230B9B0E4}" type="presParOf" srcId="{B3DF75E1-D46A-4F63-9BEF-42FD3B04D811}" destId="{6AE0E151-E805-49F5-A7DD-BBF0D232974F}" srcOrd="3" destOrd="0" presId="urn:microsoft.com/office/officeart/2018/2/layout/IconCircleList"/>
    <dgm:cxn modelId="{61E8774F-DCEF-4EE7-BA93-9D13DB60D42B}" type="presParOf" srcId="{1D780E3C-49AF-4112-88D7-8BC531FB81E0}" destId="{E81A3544-7C93-48B4-AC48-F1808747A5C4}" srcOrd="5" destOrd="0" presId="urn:microsoft.com/office/officeart/2018/2/layout/IconCircleList"/>
    <dgm:cxn modelId="{22C0CBF5-3F6C-4E1C-9F44-680F69D1C7E7}" type="presParOf" srcId="{1D780E3C-49AF-4112-88D7-8BC531FB81E0}" destId="{6EBC9EAD-E6F1-4330-AD98-4047EF41A12B}" srcOrd="6" destOrd="0" presId="urn:microsoft.com/office/officeart/2018/2/layout/IconCircleList"/>
    <dgm:cxn modelId="{5431B539-5E3C-4555-BB89-3A2B059C4E9C}" type="presParOf" srcId="{6EBC9EAD-E6F1-4330-AD98-4047EF41A12B}" destId="{ED626D2A-FB58-4BBD-BFE5-78B17E676E15}" srcOrd="0" destOrd="0" presId="urn:microsoft.com/office/officeart/2018/2/layout/IconCircleList"/>
    <dgm:cxn modelId="{F4EB96B6-DD43-4DCD-82E9-57F16FCDA590}" type="presParOf" srcId="{6EBC9EAD-E6F1-4330-AD98-4047EF41A12B}" destId="{97CE8304-AE31-438D-B1AE-602636C90979}" srcOrd="1" destOrd="0" presId="urn:microsoft.com/office/officeart/2018/2/layout/IconCircleList"/>
    <dgm:cxn modelId="{82A0110B-D774-49C7-BF19-F5AB0D396701}" type="presParOf" srcId="{6EBC9EAD-E6F1-4330-AD98-4047EF41A12B}" destId="{2EA042BE-3423-4AD2-BF65-AEC6388FB443}" srcOrd="2" destOrd="0" presId="urn:microsoft.com/office/officeart/2018/2/layout/IconCircleList"/>
    <dgm:cxn modelId="{7460C8D6-A64C-4FDF-9849-C85036CEE618}" type="presParOf" srcId="{6EBC9EAD-E6F1-4330-AD98-4047EF41A12B}" destId="{00194FE7-3F21-4311-87E3-A257E27D8F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019AD3-DB2C-4300-8D34-ED6D883A9734}" type="doc">
      <dgm:prSet loTypeId="urn:microsoft.com/office/officeart/2005/8/layout/default" loCatId="list" qsTypeId="urn:microsoft.com/office/officeart/2005/8/quickstyle/3d1" qsCatId="3D" csTypeId="urn:microsoft.com/office/officeart/2005/8/colors/accent6_2" csCatId="accent6" phldr="1"/>
      <dgm:spPr/>
      <dgm:t>
        <a:bodyPr/>
        <a:lstStyle/>
        <a:p>
          <a:endParaRPr lang="en-US"/>
        </a:p>
      </dgm:t>
    </dgm:pt>
    <dgm:pt modelId="{0C957656-EFF6-45A3-8990-DD1FAC237A53}">
      <dgm:prSet phldrT="[Tex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Take </a:t>
          </a:r>
        </a:p>
        <a:p>
          <a:r>
            <a:rPr lang="en-US" sz="3600" dirty="0">
              <a:latin typeface="Roboto" panose="02000000000000000000" pitchFamily="2" charset="0"/>
              <a:ea typeface="Roboto" panose="02000000000000000000" pitchFamily="2" charset="0"/>
              <a:cs typeface="Roboto" panose="02000000000000000000" pitchFamily="2" charset="0"/>
            </a:rPr>
            <a:t>Charge</a:t>
          </a:r>
        </a:p>
      </dgm:t>
    </dgm:pt>
    <dgm:pt modelId="{F6B3DB97-0E9D-4B4E-B03F-B48E875586EB}" type="parTrans" cxnId="{73AC57A4-FF5D-48F8-BDAB-E03F746DE59A}">
      <dgm:prSet/>
      <dgm:spPr/>
      <dgm:t>
        <a:bodyPr/>
        <a:lstStyle/>
        <a:p>
          <a:endParaRPr lang="en-US"/>
        </a:p>
      </dgm:t>
    </dgm:pt>
    <dgm:pt modelId="{286BE302-A2CC-46EC-84A2-88450A30E604}" type="sibTrans" cxnId="{73AC57A4-FF5D-48F8-BDAB-E03F746DE59A}">
      <dgm:prSet/>
      <dgm:spPr/>
      <dgm:t>
        <a:bodyPr/>
        <a:lstStyle/>
        <a:p>
          <a:endParaRPr lang="en-US"/>
        </a:p>
      </dgm:t>
    </dgm:pt>
    <dgm:pt modelId="{204F8890-C584-4C7C-A4CC-1A1B9DD1B1D1}">
      <dgm:prSet phldrT="[Tex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Prioritize</a:t>
          </a:r>
        </a:p>
        <a:p>
          <a:r>
            <a:rPr lang="en-US" sz="3600" dirty="0">
              <a:latin typeface="Roboto" panose="02000000000000000000" pitchFamily="2" charset="0"/>
              <a:ea typeface="Roboto" panose="02000000000000000000" pitchFamily="2" charset="0"/>
              <a:cs typeface="Roboto" panose="02000000000000000000" pitchFamily="2" charset="0"/>
            </a:rPr>
            <a:t>Debts</a:t>
          </a:r>
        </a:p>
      </dgm:t>
    </dgm:pt>
    <dgm:pt modelId="{B21F8C1F-1F98-4467-AE82-26777E48D5FC}" type="parTrans" cxnId="{E4CC70C2-6A5B-4A76-9B5B-248FDC07804E}">
      <dgm:prSet/>
      <dgm:spPr/>
      <dgm:t>
        <a:bodyPr/>
        <a:lstStyle/>
        <a:p>
          <a:endParaRPr lang="en-US"/>
        </a:p>
      </dgm:t>
    </dgm:pt>
    <dgm:pt modelId="{5B4FEAA7-DF9E-4069-9D78-AADC56F1215F}" type="sibTrans" cxnId="{E4CC70C2-6A5B-4A76-9B5B-248FDC07804E}">
      <dgm:prSet/>
      <dgm:spPr/>
      <dgm:t>
        <a:bodyPr/>
        <a:lstStyle/>
        <a:p>
          <a:endParaRPr lang="en-US"/>
        </a:p>
      </dgm:t>
    </dgm:pt>
    <dgm:pt modelId="{90C9C72C-0F88-4A78-976B-3977154785DF}">
      <dgm:prSet phldrT="[Tex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Power</a:t>
          </a:r>
        </a:p>
        <a:p>
          <a:r>
            <a:rPr lang="en-US" sz="3600" dirty="0">
              <a:latin typeface="Roboto" panose="02000000000000000000" pitchFamily="2" charset="0"/>
              <a:ea typeface="Roboto" panose="02000000000000000000" pitchFamily="2" charset="0"/>
              <a:cs typeface="Roboto" panose="02000000000000000000" pitchFamily="2" charset="0"/>
            </a:rPr>
            <a:t>Pay</a:t>
          </a:r>
        </a:p>
      </dgm:t>
    </dgm:pt>
    <dgm:pt modelId="{2FDA6203-4BD6-4945-9FD6-4232F9B08413}" type="parTrans" cxnId="{10819CF0-95F4-48B5-A592-F7F03F74C35B}">
      <dgm:prSet/>
      <dgm:spPr/>
      <dgm:t>
        <a:bodyPr/>
        <a:lstStyle/>
        <a:p>
          <a:endParaRPr lang="en-US"/>
        </a:p>
      </dgm:t>
    </dgm:pt>
    <dgm:pt modelId="{E8190E8B-22D5-41A7-BD77-61FB8C944495}" type="sibTrans" cxnId="{10819CF0-95F4-48B5-A592-F7F03F74C35B}">
      <dgm:prSet/>
      <dgm:spPr/>
      <dgm:t>
        <a:bodyPr/>
        <a:lstStyle/>
        <a:p>
          <a:endParaRPr lang="en-US"/>
        </a:p>
      </dgm:t>
    </dgm:pt>
    <dgm:pt modelId="{CB3545E7-73D4-489B-AE8C-F1575108DE3D}">
      <dgm:prSet phldrT="[Tex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Talk with </a:t>
          </a:r>
        </a:p>
        <a:p>
          <a:r>
            <a:rPr lang="en-US" sz="3600" dirty="0">
              <a:latin typeface="Roboto" panose="02000000000000000000" pitchFamily="2" charset="0"/>
              <a:ea typeface="Roboto" panose="02000000000000000000" pitchFamily="2" charset="0"/>
              <a:cs typeface="Roboto" panose="02000000000000000000" pitchFamily="2" charset="0"/>
            </a:rPr>
            <a:t>Creditors</a:t>
          </a:r>
        </a:p>
      </dgm:t>
    </dgm:pt>
    <dgm:pt modelId="{EA6FEE9A-2242-497C-9929-49E0B57984EE}" type="parTrans" cxnId="{A6854DBE-9AEA-4C44-8900-C557DD8443B9}">
      <dgm:prSet/>
      <dgm:spPr/>
      <dgm:t>
        <a:bodyPr/>
        <a:lstStyle/>
        <a:p>
          <a:endParaRPr lang="en-US"/>
        </a:p>
      </dgm:t>
    </dgm:pt>
    <dgm:pt modelId="{04DE74C7-062C-4EB3-9B96-A89A5E383BD2}" type="sibTrans" cxnId="{A6854DBE-9AEA-4C44-8900-C557DD8443B9}">
      <dgm:prSet/>
      <dgm:spPr/>
      <dgm:t>
        <a:bodyPr/>
        <a:lstStyle/>
        <a:p>
          <a:endParaRPr lang="en-US"/>
        </a:p>
      </dgm:t>
    </dgm:pt>
    <dgm:pt modelId="{7D29ADB4-77C9-4A48-8926-DA5D957B5279}">
      <dgm:prSet phldrT="[Tex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Get Legal</a:t>
          </a:r>
        </a:p>
        <a:p>
          <a:r>
            <a:rPr lang="en-US" sz="3600" dirty="0">
              <a:latin typeface="Roboto" panose="02000000000000000000" pitchFamily="2" charset="0"/>
              <a:ea typeface="Roboto" panose="02000000000000000000" pitchFamily="2" charset="0"/>
              <a:cs typeface="Roboto" panose="02000000000000000000" pitchFamily="2" charset="0"/>
            </a:rPr>
            <a:t>Counsel</a:t>
          </a:r>
        </a:p>
      </dgm:t>
    </dgm:pt>
    <dgm:pt modelId="{F09160FA-EF3B-4F42-94F2-5D95E644B0E7}" type="parTrans" cxnId="{EBBC7265-1BA6-4466-BBE4-FF58AFEFDDF1}">
      <dgm:prSet/>
      <dgm:spPr/>
      <dgm:t>
        <a:bodyPr/>
        <a:lstStyle/>
        <a:p>
          <a:endParaRPr lang="en-US"/>
        </a:p>
      </dgm:t>
    </dgm:pt>
    <dgm:pt modelId="{2FACC7B6-7C88-496E-8DA1-88ABE685F874}" type="sibTrans" cxnId="{EBBC7265-1BA6-4466-BBE4-FF58AFEFDDF1}">
      <dgm:prSet/>
      <dgm:spPr/>
      <dgm:t>
        <a:bodyPr/>
        <a:lstStyle/>
        <a:p>
          <a:endParaRPr lang="en-US"/>
        </a:p>
      </dgm:t>
    </dgm:pt>
    <dgm:pt modelId="{69ECE703-D68A-4D31-8A51-A7B63AE980B7}">
      <dgm:prSet custT="1"/>
      <dgm:spPr/>
      <dgm:t>
        <a:bodyPr/>
        <a:lstStyle/>
        <a:p>
          <a:r>
            <a:rPr lang="en-US" sz="3600" dirty="0">
              <a:latin typeface="Roboto" panose="02000000000000000000" pitchFamily="2" charset="0"/>
              <a:ea typeface="Roboto" panose="02000000000000000000" pitchFamily="2" charset="0"/>
              <a:cs typeface="Roboto" panose="02000000000000000000" pitchFamily="2" charset="0"/>
            </a:rPr>
            <a:t>Change</a:t>
          </a:r>
        </a:p>
        <a:p>
          <a:r>
            <a:rPr lang="en-US" sz="3600" dirty="0">
              <a:latin typeface="Roboto" panose="02000000000000000000" pitchFamily="2" charset="0"/>
              <a:ea typeface="Roboto" panose="02000000000000000000" pitchFamily="2" charset="0"/>
              <a:cs typeface="Roboto" panose="02000000000000000000" pitchFamily="2" charset="0"/>
            </a:rPr>
            <a:t>Behavior</a:t>
          </a:r>
        </a:p>
      </dgm:t>
    </dgm:pt>
    <dgm:pt modelId="{C6EDF591-D739-4ADA-B8FB-A7801331BC91}" type="parTrans" cxnId="{13B3DDF4-EE4D-4358-AE08-DBA090FDAE76}">
      <dgm:prSet/>
      <dgm:spPr/>
      <dgm:t>
        <a:bodyPr/>
        <a:lstStyle/>
        <a:p>
          <a:endParaRPr lang="en-US"/>
        </a:p>
      </dgm:t>
    </dgm:pt>
    <dgm:pt modelId="{16ACC296-EAD3-4C11-8CF7-1EDF6EA28D16}" type="sibTrans" cxnId="{13B3DDF4-EE4D-4358-AE08-DBA090FDAE76}">
      <dgm:prSet/>
      <dgm:spPr/>
      <dgm:t>
        <a:bodyPr/>
        <a:lstStyle/>
        <a:p>
          <a:endParaRPr lang="en-US"/>
        </a:p>
      </dgm:t>
    </dgm:pt>
    <dgm:pt modelId="{F6E005E4-89B6-4F9C-A9E5-3696979F071E}" type="pres">
      <dgm:prSet presAssocID="{AF019AD3-DB2C-4300-8D34-ED6D883A9734}" presName="diagram" presStyleCnt="0">
        <dgm:presLayoutVars>
          <dgm:dir/>
          <dgm:resizeHandles val="exact"/>
        </dgm:presLayoutVars>
      </dgm:prSet>
      <dgm:spPr/>
    </dgm:pt>
    <dgm:pt modelId="{E7E9C1E6-F19F-4864-AF35-E60009091D64}" type="pres">
      <dgm:prSet presAssocID="{0C957656-EFF6-45A3-8990-DD1FAC237A53}" presName="node" presStyleLbl="node1" presStyleIdx="0" presStyleCnt="6">
        <dgm:presLayoutVars>
          <dgm:bulletEnabled val="1"/>
        </dgm:presLayoutVars>
      </dgm:prSet>
      <dgm:spPr/>
    </dgm:pt>
    <dgm:pt modelId="{21071297-4E70-44D7-9DDC-15DB491145F3}" type="pres">
      <dgm:prSet presAssocID="{286BE302-A2CC-46EC-84A2-88450A30E604}" presName="sibTrans" presStyleCnt="0"/>
      <dgm:spPr/>
    </dgm:pt>
    <dgm:pt modelId="{AB79C11F-15F3-43CA-AB97-2C6D5F1A66B2}" type="pres">
      <dgm:prSet presAssocID="{204F8890-C584-4C7C-A4CC-1A1B9DD1B1D1}" presName="node" presStyleLbl="node1" presStyleIdx="1" presStyleCnt="6">
        <dgm:presLayoutVars>
          <dgm:bulletEnabled val="1"/>
        </dgm:presLayoutVars>
      </dgm:prSet>
      <dgm:spPr/>
    </dgm:pt>
    <dgm:pt modelId="{8F7D9370-607B-47F1-AFDD-55A85BCD932A}" type="pres">
      <dgm:prSet presAssocID="{5B4FEAA7-DF9E-4069-9D78-AADC56F1215F}" presName="sibTrans" presStyleCnt="0"/>
      <dgm:spPr/>
    </dgm:pt>
    <dgm:pt modelId="{D7CA3EE8-32B3-4809-9287-CA7E164D6129}" type="pres">
      <dgm:prSet presAssocID="{90C9C72C-0F88-4A78-976B-3977154785DF}" presName="node" presStyleLbl="node1" presStyleIdx="2" presStyleCnt="6">
        <dgm:presLayoutVars>
          <dgm:bulletEnabled val="1"/>
        </dgm:presLayoutVars>
      </dgm:prSet>
      <dgm:spPr/>
    </dgm:pt>
    <dgm:pt modelId="{85291A78-ADAA-4731-86EB-E22092B40A51}" type="pres">
      <dgm:prSet presAssocID="{E8190E8B-22D5-41A7-BD77-61FB8C944495}" presName="sibTrans" presStyleCnt="0"/>
      <dgm:spPr/>
    </dgm:pt>
    <dgm:pt modelId="{1270FB54-17FB-400F-99B5-03D7396D9189}" type="pres">
      <dgm:prSet presAssocID="{CB3545E7-73D4-489B-AE8C-F1575108DE3D}" presName="node" presStyleLbl="node1" presStyleIdx="3" presStyleCnt="6">
        <dgm:presLayoutVars>
          <dgm:bulletEnabled val="1"/>
        </dgm:presLayoutVars>
      </dgm:prSet>
      <dgm:spPr/>
    </dgm:pt>
    <dgm:pt modelId="{761AB9E8-6DBF-40AF-865E-DB4C191596E8}" type="pres">
      <dgm:prSet presAssocID="{04DE74C7-062C-4EB3-9B96-A89A5E383BD2}" presName="sibTrans" presStyleCnt="0"/>
      <dgm:spPr/>
    </dgm:pt>
    <dgm:pt modelId="{EBCF53AA-5749-426F-A31B-BF9783B9F45E}" type="pres">
      <dgm:prSet presAssocID="{7D29ADB4-77C9-4A48-8926-DA5D957B5279}" presName="node" presStyleLbl="node1" presStyleIdx="4" presStyleCnt="6">
        <dgm:presLayoutVars>
          <dgm:bulletEnabled val="1"/>
        </dgm:presLayoutVars>
      </dgm:prSet>
      <dgm:spPr/>
    </dgm:pt>
    <dgm:pt modelId="{D72B0EA9-2D7B-4CEA-B94E-2093A701695F}" type="pres">
      <dgm:prSet presAssocID="{2FACC7B6-7C88-496E-8DA1-88ABE685F874}" presName="sibTrans" presStyleCnt="0"/>
      <dgm:spPr/>
    </dgm:pt>
    <dgm:pt modelId="{B92F95E6-1951-4F19-96B3-B5B391F6E16A}" type="pres">
      <dgm:prSet presAssocID="{69ECE703-D68A-4D31-8A51-A7B63AE980B7}" presName="node" presStyleLbl="node1" presStyleIdx="5" presStyleCnt="6">
        <dgm:presLayoutVars>
          <dgm:bulletEnabled val="1"/>
        </dgm:presLayoutVars>
      </dgm:prSet>
      <dgm:spPr/>
    </dgm:pt>
  </dgm:ptLst>
  <dgm:cxnLst>
    <dgm:cxn modelId="{6C60E62C-72F3-3E40-AD9C-3D373E345F69}" type="presOf" srcId="{7D29ADB4-77C9-4A48-8926-DA5D957B5279}" destId="{EBCF53AA-5749-426F-A31B-BF9783B9F45E}" srcOrd="0" destOrd="0" presId="urn:microsoft.com/office/officeart/2005/8/layout/default"/>
    <dgm:cxn modelId="{5C461E5B-DF1A-7644-BE0C-6B6542EB5973}" type="presOf" srcId="{CB3545E7-73D4-489B-AE8C-F1575108DE3D}" destId="{1270FB54-17FB-400F-99B5-03D7396D9189}" srcOrd="0" destOrd="0" presId="urn:microsoft.com/office/officeart/2005/8/layout/default"/>
    <dgm:cxn modelId="{EBBC7265-1BA6-4466-BBE4-FF58AFEFDDF1}" srcId="{AF019AD3-DB2C-4300-8D34-ED6D883A9734}" destId="{7D29ADB4-77C9-4A48-8926-DA5D957B5279}" srcOrd="4" destOrd="0" parTransId="{F09160FA-EF3B-4F42-94F2-5D95E644B0E7}" sibTransId="{2FACC7B6-7C88-496E-8DA1-88ABE685F874}"/>
    <dgm:cxn modelId="{6ABD544D-AD34-2342-A9ED-0560FCEAF5FD}" type="presOf" srcId="{AF019AD3-DB2C-4300-8D34-ED6D883A9734}" destId="{F6E005E4-89B6-4F9C-A9E5-3696979F071E}" srcOrd="0" destOrd="0" presId="urn:microsoft.com/office/officeart/2005/8/layout/default"/>
    <dgm:cxn modelId="{E184628D-1809-534F-BF53-46BCAAD87BC8}" type="presOf" srcId="{90C9C72C-0F88-4A78-976B-3977154785DF}" destId="{D7CA3EE8-32B3-4809-9287-CA7E164D6129}" srcOrd="0" destOrd="0" presId="urn:microsoft.com/office/officeart/2005/8/layout/default"/>
    <dgm:cxn modelId="{CAAD2D9B-DAA6-0E47-9F3D-2F556164EE82}" type="presOf" srcId="{0C957656-EFF6-45A3-8990-DD1FAC237A53}" destId="{E7E9C1E6-F19F-4864-AF35-E60009091D64}" srcOrd="0" destOrd="0" presId="urn:microsoft.com/office/officeart/2005/8/layout/default"/>
    <dgm:cxn modelId="{73AC57A4-FF5D-48F8-BDAB-E03F746DE59A}" srcId="{AF019AD3-DB2C-4300-8D34-ED6D883A9734}" destId="{0C957656-EFF6-45A3-8990-DD1FAC237A53}" srcOrd="0" destOrd="0" parTransId="{F6B3DB97-0E9D-4B4E-B03F-B48E875586EB}" sibTransId="{286BE302-A2CC-46EC-84A2-88450A30E604}"/>
    <dgm:cxn modelId="{A6854DBE-9AEA-4C44-8900-C557DD8443B9}" srcId="{AF019AD3-DB2C-4300-8D34-ED6D883A9734}" destId="{CB3545E7-73D4-489B-AE8C-F1575108DE3D}" srcOrd="3" destOrd="0" parTransId="{EA6FEE9A-2242-497C-9929-49E0B57984EE}" sibTransId="{04DE74C7-062C-4EB3-9B96-A89A5E383BD2}"/>
    <dgm:cxn modelId="{AF0AB1C1-89C9-074D-92BE-142E1AC0FDF9}" type="presOf" srcId="{204F8890-C584-4C7C-A4CC-1A1B9DD1B1D1}" destId="{AB79C11F-15F3-43CA-AB97-2C6D5F1A66B2}" srcOrd="0" destOrd="0" presId="urn:microsoft.com/office/officeart/2005/8/layout/default"/>
    <dgm:cxn modelId="{E4CC70C2-6A5B-4A76-9B5B-248FDC07804E}" srcId="{AF019AD3-DB2C-4300-8D34-ED6D883A9734}" destId="{204F8890-C584-4C7C-A4CC-1A1B9DD1B1D1}" srcOrd="1" destOrd="0" parTransId="{B21F8C1F-1F98-4467-AE82-26777E48D5FC}" sibTransId="{5B4FEAA7-DF9E-4069-9D78-AADC56F1215F}"/>
    <dgm:cxn modelId="{3A7A6CE4-F0ED-4841-B173-6C33FAE08510}" type="presOf" srcId="{69ECE703-D68A-4D31-8A51-A7B63AE980B7}" destId="{B92F95E6-1951-4F19-96B3-B5B391F6E16A}" srcOrd="0" destOrd="0" presId="urn:microsoft.com/office/officeart/2005/8/layout/default"/>
    <dgm:cxn modelId="{10819CF0-95F4-48B5-A592-F7F03F74C35B}" srcId="{AF019AD3-DB2C-4300-8D34-ED6D883A9734}" destId="{90C9C72C-0F88-4A78-976B-3977154785DF}" srcOrd="2" destOrd="0" parTransId="{2FDA6203-4BD6-4945-9FD6-4232F9B08413}" sibTransId="{E8190E8B-22D5-41A7-BD77-61FB8C944495}"/>
    <dgm:cxn modelId="{13B3DDF4-EE4D-4358-AE08-DBA090FDAE76}" srcId="{AF019AD3-DB2C-4300-8D34-ED6D883A9734}" destId="{69ECE703-D68A-4D31-8A51-A7B63AE980B7}" srcOrd="5" destOrd="0" parTransId="{C6EDF591-D739-4ADA-B8FB-A7801331BC91}" sibTransId="{16ACC296-EAD3-4C11-8CF7-1EDF6EA28D16}"/>
    <dgm:cxn modelId="{2FEC0F06-8D37-9442-B485-9615C3AAE937}" type="presParOf" srcId="{F6E005E4-89B6-4F9C-A9E5-3696979F071E}" destId="{E7E9C1E6-F19F-4864-AF35-E60009091D64}" srcOrd="0" destOrd="0" presId="urn:microsoft.com/office/officeart/2005/8/layout/default"/>
    <dgm:cxn modelId="{6B6A9065-B257-5746-BB0F-3D7CB8A0FE3A}" type="presParOf" srcId="{F6E005E4-89B6-4F9C-A9E5-3696979F071E}" destId="{21071297-4E70-44D7-9DDC-15DB491145F3}" srcOrd="1" destOrd="0" presId="urn:microsoft.com/office/officeart/2005/8/layout/default"/>
    <dgm:cxn modelId="{76BDEC1A-55C5-474A-A099-A5F2B5F63B27}" type="presParOf" srcId="{F6E005E4-89B6-4F9C-A9E5-3696979F071E}" destId="{AB79C11F-15F3-43CA-AB97-2C6D5F1A66B2}" srcOrd="2" destOrd="0" presId="urn:microsoft.com/office/officeart/2005/8/layout/default"/>
    <dgm:cxn modelId="{09E834B4-4693-B24C-B7BA-F276D05CBEA5}" type="presParOf" srcId="{F6E005E4-89B6-4F9C-A9E5-3696979F071E}" destId="{8F7D9370-607B-47F1-AFDD-55A85BCD932A}" srcOrd="3" destOrd="0" presId="urn:microsoft.com/office/officeart/2005/8/layout/default"/>
    <dgm:cxn modelId="{3A4DF9CB-9706-5B4D-A2E1-68B847CE3BED}" type="presParOf" srcId="{F6E005E4-89B6-4F9C-A9E5-3696979F071E}" destId="{D7CA3EE8-32B3-4809-9287-CA7E164D6129}" srcOrd="4" destOrd="0" presId="urn:microsoft.com/office/officeart/2005/8/layout/default"/>
    <dgm:cxn modelId="{1EBB551B-3876-CA48-B8A8-F665391DEDED}" type="presParOf" srcId="{F6E005E4-89B6-4F9C-A9E5-3696979F071E}" destId="{85291A78-ADAA-4731-86EB-E22092B40A51}" srcOrd="5" destOrd="0" presId="urn:microsoft.com/office/officeart/2005/8/layout/default"/>
    <dgm:cxn modelId="{92F74B51-D3D1-D441-A1DC-41A13AC41385}" type="presParOf" srcId="{F6E005E4-89B6-4F9C-A9E5-3696979F071E}" destId="{1270FB54-17FB-400F-99B5-03D7396D9189}" srcOrd="6" destOrd="0" presId="urn:microsoft.com/office/officeart/2005/8/layout/default"/>
    <dgm:cxn modelId="{CC18AFED-B81D-D940-A12E-DA5453A2B74A}" type="presParOf" srcId="{F6E005E4-89B6-4F9C-A9E5-3696979F071E}" destId="{761AB9E8-6DBF-40AF-865E-DB4C191596E8}" srcOrd="7" destOrd="0" presId="urn:microsoft.com/office/officeart/2005/8/layout/default"/>
    <dgm:cxn modelId="{A86E00AD-167C-4841-A345-CF4A9C91A019}" type="presParOf" srcId="{F6E005E4-89B6-4F9C-A9E5-3696979F071E}" destId="{EBCF53AA-5749-426F-A31B-BF9783B9F45E}" srcOrd="8" destOrd="0" presId="urn:microsoft.com/office/officeart/2005/8/layout/default"/>
    <dgm:cxn modelId="{B4522C15-43C7-EA40-98C7-6116C8D248A3}" type="presParOf" srcId="{F6E005E4-89B6-4F9C-A9E5-3696979F071E}" destId="{D72B0EA9-2D7B-4CEA-B94E-2093A701695F}" srcOrd="9" destOrd="0" presId="urn:microsoft.com/office/officeart/2005/8/layout/default"/>
    <dgm:cxn modelId="{D8651A28-91CD-0547-BB68-A9AAFE2875C7}" type="presParOf" srcId="{F6E005E4-89B6-4F9C-A9E5-3696979F071E}" destId="{B92F95E6-1951-4F19-96B3-B5B391F6E16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1483CA-2F7B-404F-80F1-86BB47DE799B}"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6024CAAF-1A7F-4695-A3A8-529575B3081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Get A Grasp On Your Finances</a:t>
          </a:r>
        </a:p>
      </dgm:t>
    </dgm:pt>
    <dgm:pt modelId="{5D8539AC-A409-46CB-9D1D-C9DF81960700}" type="parTrans" cxnId="{C15A40D2-D260-4353-B2A8-BD2E5E87235C}">
      <dgm:prSet/>
      <dgm:spPr/>
      <dgm:t>
        <a:bodyPr/>
        <a:lstStyle/>
        <a:p>
          <a:endParaRPr lang="en-US"/>
        </a:p>
      </dgm:t>
    </dgm:pt>
    <dgm:pt modelId="{2B301276-17BF-4D16-900C-671D8DA30F7A}" type="sibTrans" cxnId="{C15A40D2-D260-4353-B2A8-BD2E5E87235C}">
      <dgm:prSet/>
      <dgm:spPr/>
      <dgm:t>
        <a:bodyPr/>
        <a:lstStyle/>
        <a:p>
          <a:endParaRPr lang="en-US"/>
        </a:p>
      </dgm:t>
    </dgm:pt>
    <dgm:pt modelId="{08AF165E-3115-4013-9AC6-0524C4CD8BC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Create A Budget</a:t>
          </a:r>
        </a:p>
      </dgm:t>
    </dgm:pt>
    <dgm:pt modelId="{2CA32920-90DC-41FB-8A37-A4469F45C86A}" type="parTrans" cxnId="{1C4DB67B-F87F-4FC8-9F77-839240BD2F2E}">
      <dgm:prSet/>
      <dgm:spPr/>
      <dgm:t>
        <a:bodyPr/>
        <a:lstStyle/>
        <a:p>
          <a:endParaRPr lang="en-US"/>
        </a:p>
      </dgm:t>
    </dgm:pt>
    <dgm:pt modelId="{FBA88A95-F8CA-4540-8780-980AC68DA129}" type="sibTrans" cxnId="{1C4DB67B-F87F-4FC8-9F77-839240BD2F2E}">
      <dgm:prSet/>
      <dgm:spPr/>
      <dgm:t>
        <a:bodyPr/>
        <a:lstStyle/>
        <a:p>
          <a:endParaRPr lang="en-US"/>
        </a:p>
      </dgm:t>
    </dgm:pt>
    <dgm:pt modelId="{C7737E92-A4B6-4072-B96A-19E3F7C23AB5}">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Use A Debt Repayment Strategy</a:t>
          </a:r>
        </a:p>
      </dgm:t>
    </dgm:pt>
    <dgm:pt modelId="{D741A63A-5E7E-45DF-ADF3-48321302C109}" type="parTrans" cxnId="{5164CDA5-7F56-4798-9D42-A367EF9B96F7}">
      <dgm:prSet/>
      <dgm:spPr/>
      <dgm:t>
        <a:bodyPr/>
        <a:lstStyle/>
        <a:p>
          <a:endParaRPr lang="en-US"/>
        </a:p>
      </dgm:t>
    </dgm:pt>
    <dgm:pt modelId="{25A171B0-34A6-4247-AB83-84EFC484BA24}" type="sibTrans" cxnId="{5164CDA5-7F56-4798-9D42-A367EF9B96F7}">
      <dgm:prSet/>
      <dgm:spPr/>
      <dgm:t>
        <a:bodyPr/>
        <a:lstStyle/>
        <a:p>
          <a:endParaRPr lang="en-US"/>
        </a:p>
      </dgm:t>
    </dgm:pt>
    <dgm:pt modelId="{B2AB7894-8043-45C4-9D00-17172FB5BC0C}">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Use Your Military Resources And Benefits</a:t>
          </a:r>
        </a:p>
      </dgm:t>
    </dgm:pt>
    <dgm:pt modelId="{EF36F98B-2122-404A-89AB-4463BBDF97DF}" type="parTrans" cxnId="{D5A97E45-94F8-4C23-99BB-81B9E9436046}">
      <dgm:prSet/>
      <dgm:spPr/>
      <dgm:t>
        <a:bodyPr/>
        <a:lstStyle/>
        <a:p>
          <a:endParaRPr lang="en-US"/>
        </a:p>
      </dgm:t>
    </dgm:pt>
    <dgm:pt modelId="{0D41D241-9A72-4A83-99F5-D2EC973719C3}" type="sibTrans" cxnId="{D5A97E45-94F8-4C23-99BB-81B9E9436046}">
      <dgm:prSet/>
      <dgm:spPr/>
      <dgm:t>
        <a:bodyPr/>
        <a:lstStyle/>
        <a:p>
          <a:endParaRPr lang="en-US"/>
        </a:p>
      </dgm:t>
    </dgm:pt>
    <dgm:pt modelId="{A283414C-49DD-40DA-9C0A-651AD1782C1B}">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Avoid Payday Loans And Financial Scams</a:t>
          </a:r>
        </a:p>
      </dgm:t>
    </dgm:pt>
    <dgm:pt modelId="{3A55627B-017E-43F2-9B07-D02DF3B374B7}" type="parTrans" cxnId="{92F70094-8FD1-4825-8CC6-9CE146D4B9AB}">
      <dgm:prSet/>
      <dgm:spPr/>
      <dgm:t>
        <a:bodyPr/>
        <a:lstStyle/>
        <a:p>
          <a:endParaRPr lang="en-US"/>
        </a:p>
      </dgm:t>
    </dgm:pt>
    <dgm:pt modelId="{5A8E354D-259E-429A-B08F-2973104AE7CF}" type="sibTrans" cxnId="{92F70094-8FD1-4825-8CC6-9CE146D4B9AB}">
      <dgm:prSet/>
      <dgm:spPr/>
      <dgm:t>
        <a:bodyPr/>
        <a:lstStyle/>
        <a:p>
          <a:endParaRPr lang="en-US"/>
        </a:p>
      </dgm:t>
    </dgm:pt>
    <dgm:pt modelId="{65052693-566B-4EB3-8149-67960D14172C}">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Consider Credit Counseling</a:t>
          </a:r>
        </a:p>
      </dgm:t>
    </dgm:pt>
    <dgm:pt modelId="{9DE7DEBF-5CD8-4BCF-9966-5F2C831285FC}" type="parTrans" cxnId="{B6B6B019-F533-4FFF-824E-A0E2B4E67B7D}">
      <dgm:prSet/>
      <dgm:spPr/>
      <dgm:t>
        <a:bodyPr/>
        <a:lstStyle/>
        <a:p>
          <a:endParaRPr lang="en-US"/>
        </a:p>
      </dgm:t>
    </dgm:pt>
    <dgm:pt modelId="{77BE1D61-FCDB-41F2-99C1-7467FD26AABD}" type="sibTrans" cxnId="{B6B6B019-F533-4FFF-824E-A0E2B4E67B7D}">
      <dgm:prSet/>
      <dgm:spPr/>
      <dgm:t>
        <a:bodyPr/>
        <a:lstStyle/>
        <a:p>
          <a:endParaRPr lang="en-US"/>
        </a:p>
      </dgm:t>
    </dgm:pt>
    <dgm:pt modelId="{B114F366-C03B-4870-93D1-EC2E62CA9C6F}" type="pres">
      <dgm:prSet presAssocID="{541483CA-2F7B-404F-80F1-86BB47DE799B}" presName="linear" presStyleCnt="0">
        <dgm:presLayoutVars>
          <dgm:animLvl val="lvl"/>
          <dgm:resizeHandles val="exact"/>
        </dgm:presLayoutVars>
      </dgm:prSet>
      <dgm:spPr/>
    </dgm:pt>
    <dgm:pt modelId="{20BD84BF-30C2-421F-A269-A8ADEAF22453}" type="pres">
      <dgm:prSet presAssocID="{6024CAAF-1A7F-4695-A3A8-529575B30814}" presName="parentText" presStyleLbl="node1" presStyleIdx="0" presStyleCnt="6">
        <dgm:presLayoutVars>
          <dgm:chMax val="0"/>
          <dgm:bulletEnabled val="1"/>
        </dgm:presLayoutVars>
      </dgm:prSet>
      <dgm:spPr/>
    </dgm:pt>
    <dgm:pt modelId="{B569CCA1-9143-4873-84DF-7B4DC80E5CCA}" type="pres">
      <dgm:prSet presAssocID="{2B301276-17BF-4D16-900C-671D8DA30F7A}" presName="spacer" presStyleCnt="0"/>
      <dgm:spPr/>
    </dgm:pt>
    <dgm:pt modelId="{4A75BED5-2CC8-4E0C-83AC-167CA5A9E6C5}" type="pres">
      <dgm:prSet presAssocID="{08AF165E-3115-4013-9AC6-0524C4CD8BCA}" presName="parentText" presStyleLbl="node1" presStyleIdx="1" presStyleCnt="6">
        <dgm:presLayoutVars>
          <dgm:chMax val="0"/>
          <dgm:bulletEnabled val="1"/>
        </dgm:presLayoutVars>
      </dgm:prSet>
      <dgm:spPr/>
    </dgm:pt>
    <dgm:pt modelId="{FF0A20C0-3C3D-4346-927F-5EC8C1E7405B}" type="pres">
      <dgm:prSet presAssocID="{FBA88A95-F8CA-4540-8780-980AC68DA129}" presName="spacer" presStyleCnt="0"/>
      <dgm:spPr/>
    </dgm:pt>
    <dgm:pt modelId="{2CCD2EFB-78C8-4FC0-9AC9-0FF62B2CAABA}" type="pres">
      <dgm:prSet presAssocID="{C7737E92-A4B6-4072-B96A-19E3F7C23AB5}" presName="parentText" presStyleLbl="node1" presStyleIdx="2" presStyleCnt="6">
        <dgm:presLayoutVars>
          <dgm:chMax val="0"/>
          <dgm:bulletEnabled val="1"/>
        </dgm:presLayoutVars>
      </dgm:prSet>
      <dgm:spPr/>
    </dgm:pt>
    <dgm:pt modelId="{D59D72B1-79FA-438F-84F3-4AFC99969665}" type="pres">
      <dgm:prSet presAssocID="{25A171B0-34A6-4247-AB83-84EFC484BA24}" presName="spacer" presStyleCnt="0"/>
      <dgm:spPr/>
    </dgm:pt>
    <dgm:pt modelId="{2DC7FF62-D996-4CAF-98A3-8EC3194929F4}" type="pres">
      <dgm:prSet presAssocID="{B2AB7894-8043-45C4-9D00-17172FB5BC0C}" presName="parentText" presStyleLbl="node1" presStyleIdx="3" presStyleCnt="6">
        <dgm:presLayoutVars>
          <dgm:chMax val="0"/>
          <dgm:bulletEnabled val="1"/>
        </dgm:presLayoutVars>
      </dgm:prSet>
      <dgm:spPr/>
    </dgm:pt>
    <dgm:pt modelId="{016F18DC-0FFE-40C2-AEB5-B9740C6DE3C9}" type="pres">
      <dgm:prSet presAssocID="{0D41D241-9A72-4A83-99F5-D2EC973719C3}" presName="spacer" presStyleCnt="0"/>
      <dgm:spPr/>
    </dgm:pt>
    <dgm:pt modelId="{4D7C8E60-5E78-4CBD-AFE3-DE737C7C89C0}" type="pres">
      <dgm:prSet presAssocID="{A283414C-49DD-40DA-9C0A-651AD1782C1B}" presName="parentText" presStyleLbl="node1" presStyleIdx="4" presStyleCnt="6">
        <dgm:presLayoutVars>
          <dgm:chMax val="0"/>
          <dgm:bulletEnabled val="1"/>
        </dgm:presLayoutVars>
      </dgm:prSet>
      <dgm:spPr/>
    </dgm:pt>
    <dgm:pt modelId="{36AADD08-A5A7-47BF-B560-EC6EEB8E4FF3}" type="pres">
      <dgm:prSet presAssocID="{5A8E354D-259E-429A-B08F-2973104AE7CF}" presName="spacer" presStyleCnt="0"/>
      <dgm:spPr/>
    </dgm:pt>
    <dgm:pt modelId="{8DF7D0EE-486E-4733-8E65-E60FEAEAB759}" type="pres">
      <dgm:prSet presAssocID="{65052693-566B-4EB3-8149-67960D14172C}" presName="parentText" presStyleLbl="node1" presStyleIdx="5" presStyleCnt="6" custScaleY="104984">
        <dgm:presLayoutVars>
          <dgm:chMax val="0"/>
          <dgm:bulletEnabled val="1"/>
        </dgm:presLayoutVars>
      </dgm:prSet>
      <dgm:spPr/>
    </dgm:pt>
  </dgm:ptLst>
  <dgm:cxnLst>
    <dgm:cxn modelId="{77459F08-BE78-47DC-A55B-04ACFE83AB0A}" type="presOf" srcId="{C7737E92-A4B6-4072-B96A-19E3F7C23AB5}" destId="{2CCD2EFB-78C8-4FC0-9AC9-0FF62B2CAABA}" srcOrd="0" destOrd="0" presId="urn:microsoft.com/office/officeart/2005/8/layout/vList2"/>
    <dgm:cxn modelId="{B6B6B019-F533-4FFF-824E-A0E2B4E67B7D}" srcId="{541483CA-2F7B-404F-80F1-86BB47DE799B}" destId="{65052693-566B-4EB3-8149-67960D14172C}" srcOrd="5" destOrd="0" parTransId="{9DE7DEBF-5CD8-4BCF-9966-5F2C831285FC}" sibTransId="{77BE1D61-FCDB-41F2-99C1-7467FD26AABD}"/>
    <dgm:cxn modelId="{ADAFE634-C851-4FF4-BB59-0F148C1F4705}" type="presOf" srcId="{6024CAAF-1A7F-4695-A3A8-529575B30814}" destId="{20BD84BF-30C2-421F-A269-A8ADEAF22453}" srcOrd="0" destOrd="0" presId="urn:microsoft.com/office/officeart/2005/8/layout/vList2"/>
    <dgm:cxn modelId="{D5A97E45-94F8-4C23-99BB-81B9E9436046}" srcId="{541483CA-2F7B-404F-80F1-86BB47DE799B}" destId="{B2AB7894-8043-45C4-9D00-17172FB5BC0C}" srcOrd="3" destOrd="0" parTransId="{EF36F98B-2122-404A-89AB-4463BBDF97DF}" sibTransId="{0D41D241-9A72-4A83-99F5-D2EC973719C3}"/>
    <dgm:cxn modelId="{87D9DE6E-7104-496F-885D-BC1CAB4734FC}" type="presOf" srcId="{A283414C-49DD-40DA-9C0A-651AD1782C1B}" destId="{4D7C8E60-5E78-4CBD-AFE3-DE737C7C89C0}" srcOrd="0" destOrd="0" presId="urn:microsoft.com/office/officeart/2005/8/layout/vList2"/>
    <dgm:cxn modelId="{3E14DC54-C655-4884-AF82-C4DD554B70B8}" type="presOf" srcId="{B2AB7894-8043-45C4-9D00-17172FB5BC0C}" destId="{2DC7FF62-D996-4CAF-98A3-8EC3194929F4}" srcOrd="0" destOrd="0" presId="urn:microsoft.com/office/officeart/2005/8/layout/vList2"/>
    <dgm:cxn modelId="{732AA85A-14B1-4319-ABF5-0B77D4042BD9}" type="presOf" srcId="{08AF165E-3115-4013-9AC6-0524C4CD8BCA}" destId="{4A75BED5-2CC8-4E0C-83AC-167CA5A9E6C5}" srcOrd="0" destOrd="0" presId="urn:microsoft.com/office/officeart/2005/8/layout/vList2"/>
    <dgm:cxn modelId="{1C4DB67B-F87F-4FC8-9F77-839240BD2F2E}" srcId="{541483CA-2F7B-404F-80F1-86BB47DE799B}" destId="{08AF165E-3115-4013-9AC6-0524C4CD8BCA}" srcOrd="1" destOrd="0" parTransId="{2CA32920-90DC-41FB-8A37-A4469F45C86A}" sibTransId="{FBA88A95-F8CA-4540-8780-980AC68DA129}"/>
    <dgm:cxn modelId="{92F70094-8FD1-4825-8CC6-9CE146D4B9AB}" srcId="{541483CA-2F7B-404F-80F1-86BB47DE799B}" destId="{A283414C-49DD-40DA-9C0A-651AD1782C1B}" srcOrd="4" destOrd="0" parTransId="{3A55627B-017E-43F2-9B07-D02DF3B374B7}" sibTransId="{5A8E354D-259E-429A-B08F-2973104AE7CF}"/>
    <dgm:cxn modelId="{62DF3B97-D41E-4808-BEDF-825B1921294F}" type="presOf" srcId="{65052693-566B-4EB3-8149-67960D14172C}" destId="{8DF7D0EE-486E-4733-8E65-E60FEAEAB759}" srcOrd="0" destOrd="0" presId="urn:microsoft.com/office/officeart/2005/8/layout/vList2"/>
    <dgm:cxn modelId="{5164CDA5-7F56-4798-9D42-A367EF9B96F7}" srcId="{541483CA-2F7B-404F-80F1-86BB47DE799B}" destId="{C7737E92-A4B6-4072-B96A-19E3F7C23AB5}" srcOrd="2" destOrd="0" parTransId="{D741A63A-5E7E-45DF-ADF3-48321302C109}" sibTransId="{25A171B0-34A6-4247-AB83-84EFC484BA24}"/>
    <dgm:cxn modelId="{B2A763CB-E031-4FBF-BDE1-9C5DF0F7CE60}" type="presOf" srcId="{541483CA-2F7B-404F-80F1-86BB47DE799B}" destId="{B114F366-C03B-4870-93D1-EC2E62CA9C6F}" srcOrd="0" destOrd="0" presId="urn:microsoft.com/office/officeart/2005/8/layout/vList2"/>
    <dgm:cxn modelId="{C15A40D2-D260-4353-B2A8-BD2E5E87235C}" srcId="{541483CA-2F7B-404F-80F1-86BB47DE799B}" destId="{6024CAAF-1A7F-4695-A3A8-529575B30814}" srcOrd="0" destOrd="0" parTransId="{5D8539AC-A409-46CB-9D1D-C9DF81960700}" sibTransId="{2B301276-17BF-4D16-900C-671D8DA30F7A}"/>
    <dgm:cxn modelId="{ED28E412-D754-42F6-81A0-AE608849E84B}" type="presParOf" srcId="{B114F366-C03B-4870-93D1-EC2E62CA9C6F}" destId="{20BD84BF-30C2-421F-A269-A8ADEAF22453}" srcOrd="0" destOrd="0" presId="urn:microsoft.com/office/officeart/2005/8/layout/vList2"/>
    <dgm:cxn modelId="{25B36D82-E9B9-4A18-B944-7DD2CB4A4E39}" type="presParOf" srcId="{B114F366-C03B-4870-93D1-EC2E62CA9C6F}" destId="{B569CCA1-9143-4873-84DF-7B4DC80E5CCA}" srcOrd="1" destOrd="0" presId="urn:microsoft.com/office/officeart/2005/8/layout/vList2"/>
    <dgm:cxn modelId="{BFA499D0-DBA0-445B-A4F9-92A8393A685D}" type="presParOf" srcId="{B114F366-C03B-4870-93D1-EC2E62CA9C6F}" destId="{4A75BED5-2CC8-4E0C-83AC-167CA5A9E6C5}" srcOrd="2" destOrd="0" presId="urn:microsoft.com/office/officeart/2005/8/layout/vList2"/>
    <dgm:cxn modelId="{34CAE9C1-4109-4B40-BC32-969433A34277}" type="presParOf" srcId="{B114F366-C03B-4870-93D1-EC2E62CA9C6F}" destId="{FF0A20C0-3C3D-4346-927F-5EC8C1E7405B}" srcOrd="3" destOrd="0" presId="urn:microsoft.com/office/officeart/2005/8/layout/vList2"/>
    <dgm:cxn modelId="{5C71732B-8C5F-4908-901D-4534A33C69D4}" type="presParOf" srcId="{B114F366-C03B-4870-93D1-EC2E62CA9C6F}" destId="{2CCD2EFB-78C8-4FC0-9AC9-0FF62B2CAABA}" srcOrd="4" destOrd="0" presId="urn:microsoft.com/office/officeart/2005/8/layout/vList2"/>
    <dgm:cxn modelId="{4A5DDB70-FF5C-4659-B612-5D1FF8B2EE8A}" type="presParOf" srcId="{B114F366-C03B-4870-93D1-EC2E62CA9C6F}" destId="{D59D72B1-79FA-438F-84F3-4AFC99969665}" srcOrd="5" destOrd="0" presId="urn:microsoft.com/office/officeart/2005/8/layout/vList2"/>
    <dgm:cxn modelId="{04149706-79E1-44C4-A5E7-47135573B09B}" type="presParOf" srcId="{B114F366-C03B-4870-93D1-EC2E62CA9C6F}" destId="{2DC7FF62-D996-4CAF-98A3-8EC3194929F4}" srcOrd="6" destOrd="0" presId="urn:microsoft.com/office/officeart/2005/8/layout/vList2"/>
    <dgm:cxn modelId="{F9C34F80-DE3F-49A9-9EEF-E235681468EE}" type="presParOf" srcId="{B114F366-C03B-4870-93D1-EC2E62CA9C6F}" destId="{016F18DC-0FFE-40C2-AEB5-B9740C6DE3C9}" srcOrd="7" destOrd="0" presId="urn:microsoft.com/office/officeart/2005/8/layout/vList2"/>
    <dgm:cxn modelId="{B3741ADB-2872-4804-B754-3377E2B160EF}" type="presParOf" srcId="{B114F366-C03B-4870-93D1-EC2E62CA9C6F}" destId="{4D7C8E60-5E78-4CBD-AFE3-DE737C7C89C0}" srcOrd="8" destOrd="0" presId="urn:microsoft.com/office/officeart/2005/8/layout/vList2"/>
    <dgm:cxn modelId="{05375B0B-22E5-4EB8-BC87-E014898BB18B}" type="presParOf" srcId="{B114F366-C03B-4870-93D1-EC2E62CA9C6F}" destId="{36AADD08-A5A7-47BF-B560-EC6EEB8E4FF3}" srcOrd="9" destOrd="0" presId="urn:microsoft.com/office/officeart/2005/8/layout/vList2"/>
    <dgm:cxn modelId="{FE018E59-17E5-4FA0-A2A0-7CF1A9E5060C}" type="presParOf" srcId="{B114F366-C03B-4870-93D1-EC2E62CA9C6F}" destId="{8DF7D0EE-486E-4733-8E65-E60FEAEAB75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2166D9-310E-4EA8-956C-470C60CFE4C9}" type="doc">
      <dgm:prSet loTypeId="urn:microsoft.com/office/officeart/2005/8/layout/vList5" loCatId="list" qsTypeId="urn:microsoft.com/office/officeart/2005/8/quickstyle/3d3" qsCatId="3D" csTypeId="urn:microsoft.com/office/officeart/2005/8/colors/colorful4" csCatId="colorful" phldr="1"/>
      <dgm:spPr/>
      <dgm:t>
        <a:bodyPr/>
        <a:lstStyle/>
        <a:p>
          <a:endParaRPr lang="en-US"/>
        </a:p>
      </dgm:t>
    </dgm:pt>
    <dgm:pt modelId="{24734164-6F51-454E-A4D0-C1340B1A86DA}">
      <dgm:prSet phldrT="[Text]" custT="1"/>
      <dgm:spPr/>
      <dgm:t>
        <a:bodyPr/>
        <a:lstStyle/>
        <a:p>
          <a:r>
            <a:rPr lang="en-US" sz="2600" b="1" dirty="0">
              <a:solidFill>
                <a:schemeClr val="tx1"/>
              </a:solidFill>
              <a:latin typeface="Roboto" panose="02000000000000000000" pitchFamily="2" charset="0"/>
              <a:ea typeface="Roboto" panose="02000000000000000000" pitchFamily="2" charset="0"/>
              <a:cs typeface="Roboto" panose="02000000000000000000" pitchFamily="2" charset="0"/>
            </a:rPr>
            <a:t>Credit Clinics</a:t>
          </a:r>
        </a:p>
      </dgm:t>
    </dgm:pt>
    <dgm:pt modelId="{E9A8EB1B-0BDB-4528-A09F-49A9FA25BAC3}" type="parTrans" cxnId="{1E70385A-CB52-4238-8A5C-00CCB033F176}">
      <dgm:prSet/>
      <dgm:spPr/>
      <dgm:t>
        <a:bodyPr/>
        <a:lstStyle/>
        <a:p>
          <a:endParaRPr lang="en-US"/>
        </a:p>
      </dgm:t>
    </dgm:pt>
    <dgm:pt modelId="{9AA2295A-3E2F-4D88-ADDC-7CA9D3B2CB88}" type="sibTrans" cxnId="{1E70385A-CB52-4238-8A5C-00CCB033F176}">
      <dgm:prSet/>
      <dgm:spPr/>
      <dgm:t>
        <a:bodyPr/>
        <a:lstStyle/>
        <a:p>
          <a:endParaRPr lang="en-US"/>
        </a:p>
      </dgm:t>
    </dgm:pt>
    <dgm:pt modelId="{2D7D9E49-2BB9-4BD1-812A-CD27252D1F11}">
      <dgm:prSet phldrT="[Text]" custT="1"/>
      <dgm:spPr/>
      <dgm:t>
        <a:bodyPr/>
        <a:lstStyle/>
        <a:p>
          <a:r>
            <a:rPr lang="en-US" sz="2600" b="1" dirty="0">
              <a:solidFill>
                <a:schemeClr val="tx1"/>
              </a:solidFill>
              <a:latin typeface="Roboto" panose="02000000000000000000" pitchFamily="2" charset="0"/>
              <a:ea typeface="Roboto" panose="02000000000000000000" pitchFamily="2" charset="0"/>
              <a:cs typeface="Roboto" panose="02000000000000000000" pitchFamily="2" charset="0"/>
            </a:rPr>
            <a:t>Debt Consolidation Loans</a:t>
          </a:r>
        </a:p>
      </dgm:t>
    </dgm:pt>
    <dgm:pt modelId="{4973B200-72F6-47A5-8296-6EB608C744A0}" type="parTrans" cxnId="{784AF1BE-36E7-4D14-9E3A-F7092B6A8FFA}">
      <dgm:prSet/>
      <dgm:spPr/>
      <dgm:t>
        <a:bodyPr/>
        <a:lstStyle/>
        <a:p>
          <a:endParaRPr lang="en-US"/>
        </a:p>
      </dgm:t>
    </dgm:pt>
    <dgm:pt modelId="{C3C9040A-1A32-4A35-AD73-33FAD1003EEF}" type="sibTrans" cxnId="{784AF1BE-36E7-4D14-9E3A-F7092B6A8FFA}">
      <dgm:prSet/>
      <dgm:spPr/>
      <dgm:t>
        <a:bodyPr/>
        <a:lstStyle/>
        <a:p>
          <a:endParaRPr lang="en-US"/>
        </a:p>
      </dgm:t>
    </dgm:pt>
    <dgm:pt modelId="{9E4A6C84-74EB-4CC3-9592-D454DDB5BC40}">
      <dgm:prSet phldrT="[Text]" custT="1"/>
      <dgm:spPr/>
      <dgm:t>
        <a:bodyPr/>
        <a:lstStyle/>
        <a:p>
          <a:r>
            <a:rPr lang="en-US" sz="2400" dirty="0">
              <a:latin typeface="Roboto" panose="02000000000000000000" pitchFamily="2" charset="0"/>
              <a:ea typeface="Roboto" panose="02000000000000000000" pitchFamily="2" charset="0"/>
              <a:cs typeface="Roboto" panose="02000000000000000000" pitchFamily="2" charset="0"/>
            </a:rPr>
            <a:t>Spending behavior MUST change</a:t>
          </a:r>
        </a:p>
      </dgm:t>
    </dgm:pt>
    <dgm:pt modelId="{D3D065E0-8DF3-4A89-99DA-5BD910F529C4}" type="parTrans" cxnId="{8F6E84F6-506C-4307-A978-A2E24FF89A55}">
      <dgm:prSet/>
      <dgm:spPr/>
      <dgm:t>
        <a:bodyPr/>
        <a:lstStyle/>
        <a:p>
          <a:endParaRPr lang="en-US"/>
        </a:p>
      </dgm:t>
    </dgm:pt>
    <dgm:pt modelId="{20E0E2A6-DD86-475E-9CDE-BF47C347B235}" type="sibTrans" cxnId="{8F6E84F6-506C-4307-A978-A2E24FF89A55}">
      <dgm:prSet/>
      <dgm:spPr/>
      <dgm:t>
        <a:bodyPr/>
        <a:lstStyle/>
        <a:p>
          <a:endParaRPr lang="en-US"/>
        </a:p>
      </dgm:t>
    </dgm:pt>
    <dgm:pt modelId="{4A1423DE-98FC-4394-92F2-248DBBC4FC3C}">
      <dgm:prSet phldrT="[Text]" custT="1"/>
      <dgm:spPr/>
      <dgm:t>
        <a:bodyPr/>
        <a:lstStyle/>
        <a:p>
          <a:r>
            <a:rPr lang="en-US" sz="2400" dirty="0">
              <a:latin typeface="Roboto" panose="02000000000000000000" pitchFamily="2" charset="0"/>
              <a:ea typeface="Roboto" panose="02000000000000000000" pitchFamily="2" charset="0"/>
              <a:cs typeface="Roboto" panose="02000000000000000000" pitchFamily="2" charset="0"/>
            </a:rPr>
            <a:t>You don’t need them to do the work for you</a:t>
          </a:r>
        </a:p>
      </dgm:t>
    </dgm:pt>
    <dgm:pt modelId="{FFC41FBE-0F96-49CB-80EE-778401ACF07B}" type="sibTrans" cxnId="{A32A616E-62F9-4978-BEA9-B84262035915}">
      <dgm:prSet/>
      <dgm:spPr/>
      <dgm:t>
        <a:bodyPr/>
        <a:lstStyle/>
        <a:p>
          <a:endParaRPr lang="en-US"/>
        </a:p>
      </dgm:t>
    </dgm:pt>
    <dgm:pt modelId="{8130021E-53FE-4889-B8F2-20004BF9922C}" type="parTrans" cxnId="{A32A616E-62F9-4978-BEA9-B84262035915}">
      <dgm:prSet/>
      <dgm:spPr/>
      <dgm:t>
        <a:bodyPr/>
        <a:lstStyle/>
        <a:p>
          <a:endParaRPr lang="en-US"/>
        </a:p>
      </dgm:t>
    </dgm:pt>
    <dgm:pt modelId="{71DE449E-9931-4EB6-96A4-884AD723EFFE}">
      <dgm:prSet phldrT="[Text]" custT="1"/>
      <dgm:spPr/>
      <dgm:t>
        <a:bodyPr/>
        <a:lstStyle/>
        <a:p>
          <a:r>
            <a:rPr lang="en-US" sz="2600" b="1" dirty="0">
              <a:solidFill>
                <a:schemeClr val="tx1"/>
              </a:solidFill>
              <a:latin typeface="Roboto" panose="02000000000000000000" pitchFamily="2" charset="0"/>
              <a:ea typeface="Roboto" panose="02000000000000000000" pitchFamily="2" charset="0"/>
              <a:cs typeface="Roboto" panose="02000000000000000000" pitchFamily="2" charset="0"/>
            </a:rPr>
            <a:t>Bankruptcy</a:t>
          </a:r>
        </a:p>
      </dgm:t>
    </dgm:pt>
    <dgm:pt modelId="{850BAF5C-4B89-4595-9B84-952EA5A5CAB5}" type="parTrans" cxnId="{FB6E45E0-3ECC-4DD4-9B03-2B355E853BC5}">
      <dgm:prSet/>
      <dgm:spPr/>
      <dgm:t>
        <a:bodyPr/>
        <a:lstStyle/>
        <a:p>
          <a:endParaRPr lang="en-US"/>
        </a:p>
      </dgm:t>
    </dgm:pt>
    <dgm:pt modelId="{3E77B8F9-18D1-4B77-B148-6AF37D8F12A3}" type="sibTrans" cxnId="{FB6E45E0-3ECC-4DD4-9B03-2B355E853BC5}">
      <dgm:prSet/>
      <dgm:spPr/>
      <dgm:t>
        <a:bodyPr/>
        <a:lstStyle/>
        <a:p>
          <a:endParaRPr lang="en-US"/>
        </a:p>
      </dgm:t>
    </dgm:pt>
    <dgm:pt modelId="{93777BB1-44DA-4F4C-BD34-4D41F785B44E}">
      <dgm:prSet phldrT="[Text]" custT="1"/>
      <dgm:spPr/>
      <dgm:t>
        <a:bodyPr/>
        <a:lstStyle/>
        <a:p>
          <a:r>
            <a:rPr lang="en-US" sz="2400" dirty="0">
              <a:latin typeface="Roboto" panose="02000000000000000000" pitchFamily="2" charset="0"/>
              <a:ea typeface="Roboto" panose="02000000000000000000" pitchFamily="2" charset="0"/>
              <a:cs typeface="Roboto" panose="02000000000000000000" pitchFamily="2" charset="0"/>
            </a:rPr>
            <a:t>Last Resort</a:t>
          </a:r>
        </a:p>
      </dgm:t>
    </dgm:pt>
    <dgm:pt modelId="{30C2B29C-F3EA-411D-BBDA-B9CE9B2C4BD3}" type="parTrans" cxnId="{0075E633-ABA8-4AB6-836B-74F87F3C95B0}">
      <dgm:prSet/>
      <dgm:spPr/>
      <dgm:t>
        <a:bodyPr/>
        <a:lstStyle/>
        <a:p>
          <a:endParaRPr lang="en-US"/>
        </a:p>
      </dgm:t>
    </dgm:pt>
    <dgm:pt modelId="{FC25D80F-3703-4D40-896C-A7C10ED19271}" type="sibTrans" cxnId="{0075E633-ABA8-4AB6-836B-74F87F3C95B0}">
      <dgm:prSet/>
      <dgm:spPr/>
      <dgm:t>
        <a:bodyPr/>
        <a:lstStyle/>
        <a:p>
          <a:endParaRPr lang="en-US"/>
        </a:p>
      </dgm:t>
    </dgm:pt>
    <dgm:pt modelId="{A06C847C-BBAC-4FF1-8365-F13743D308F8}">
      <dgm:prSet phldrT="[Text]" custT="1"/>
      <dgm:spPr/>
      <dgm:t>
        <a:bodyPr/>
        <a:lstStyle/>
        <a:p>
          <a:r>
            <a:rPr lang="en-US" sz="2400" dirty="0">
              <a:latin typeface="Roboto" panose="02000000000000000000" pitchFamily="2" charset="0"/>
              <a:ea typeface="Roboto" panose="02000000000000000000" pitchFamily="2" charset="0"/>
              <a:cs typeface="Roboto" panose="02000000000000000000" pitchFamily="2" charset="0"/>
            </a:rPr>
            <a:t>Long-term effects (7-10 years)</a:t>
          </a:r>
        </a:p>
      </dgm:t>
    </dgm:pt>
    <dgm:pt modelId="{A4F1A93B-5FAF-4D82-B74B-B7A885BFDD9A}" type="parTrans" cxnId="{71E8DD30-F9CA-4AD6-9847-71CB291B5EF8}">
      <dgm:prSet/>
      <dgm:spPr/>
      <dgm:t>
        <a:bodyPr/>
        <a:lstStyle/>
        <a:p>
          <a:endParaRPr lang="en-US"/>
        </a:p>
      </dgm:t>
    </dgm:pt>
    <dgm:pt modelId="{DEE0BF92-8CE1-413B-878E-F343E0E1288E}" type="sibTrans" cxnId="{71E8DD30-F9CA-4AD6-9847-71CB291B5EF8}">
      <dgm:prSet/>
      <dgm:spPr/>
      <dgm:t>
        <a:bodyPr/>
        <a:lstStyle/>
        <a:p>
          <a:endParaRPr lang="en-US"/>
        </a:p>
      </dgm:t>
    </dgm:pt>
    <dgm:pt modelId="{E90C067A-03D5-4C70-A476-18DFC326452F}" type="pres">
      <dgm:prSet presAssocID="{942166D9-310E-4EA8-956C-470C60CFE4C9}" presName="Name0" presStyleCnt="0">
        <dgm:presLayoutVars>
          <dgm:dir/>
          <dgm:animLvl val="lvl"/>
          <dgm:resizeHandles val="exact"/>
        </dgm:presLayoutVars>
      </dgm:prSet>
      <dgm:spPr/>
    </dgm:pt>
    <dgm:pt modelId="{691C7C12-8083-4890-B866-9693906E8C71}" type="pres">
      <dgm:prSet presAssocID="{24734164-6F51-454E-A4D0-C1340B1A86DA}" presName="linNode" presStyleCnt="0"/>
      <dgm:spPr/>
    </dgm:pt>
    <dgm:pt modelId="{E39692FD-8D33-40AB-B025-DAA79439FC86}" type="pres">
      <dgm:prSet presAssocID="{24734164-6F51-454E-A4D0-C1340B1A86DA}" presName="parentText" presStyleLbl="node1" presStyleIdx="0" presStyleCnt="3">
        <dgm:presLayoutVars>
          <dgm:chMax val="1"/>
          <dgm:bulletEnabled val="1"/>
        </dgm:presLayoutVars>
      </dgm:prSet>
      <dgm:spPr/>
    </dgm:pt>
    <dgm:pt modelId="{9438298D-C8E3-4866-8B50-DE04E0B6C285}" type="pres">
      <dgm:prSet presAssocID="{24734164-6F51-454E-A4D0-C1340B1A86DA}" presName="descendantText" presStyleLbl="alignAccFollowNode1" presStyleIdx="0" presStyleCnt="3">
        <dgm:presLayoutVars>
          <dgm:bulletEnabled val="1"/>
        </dgm:presLayoutVars>
      </dgm:prSet>
      <dgm:spPr/>
    </dgm:pt>
    <dgm:pt modelId="{EDF3B29E-1C13-467D-A997-B5062EFD19EA}" type="pres">
      <dgm:prSet presAssocID="{9AA2295A-3E2F-4D88-ADDC-7CA9D3B2CB88}" presName="sp" presStyleCnt="0"/>
      <dgm:spPr/>
    </dgm:pt>
    <dgm:pt modelId="{46791711-87BE-42FF-94E6-EC1F234DC6D9}" type="pres">
      <dgm:prSet presAssocID="{2D7D9E49-2BB9-4BD1-812A-CD27252D1F11}" presName="linNode" presStyleCnt="0"/>
      <dgm:spPr/>
    </dgm:pt>
    <dgm:pt modelId="{108B5873-87DF-40C3-8C46-D21B83E28112}" type="pres">
      <dgm:prSet presAssocID="{2D7D9E49-2BB9-4BD1-812A-CD27252D1F11}" presName="parentText" presStyleLbl="node1" presStyleIdx="1" presStyleCnt="3">
        <dgm:presLayoutVars>
          <dgm:chMax val="1"/>
          <dgm:bulletEnabled val="1"/>
        </dgm:presLayoutVars>
      </dgm:prSet>
      <dgm:spPr/>
    </dgm:pt>
    <dgm:pt modelId="{6CCA8125-55E6-49B3-A929-E95A9A346022}" type="pres">
      <dgm:prSet presAssocID="{2D7D9E49-2BB9-4BD1-812A-CD27252D1F11}" presName="descendantText" presStyleLbl="alignAccFollowNode1" presStyleIdx="1" presStyleCnt="3">
        <dgm:presLayoutVars>
          <dgm:bulletEnabled val="1"/>
        </dgm:presLayoutVars>
      </dgm:prSet>
      <dgm:spPr/>
    </dgm:pt>
    <dgm:pt modelId="{23262386-F51C-406F-B090-531233CF391B}" type="pres">
      <dgm:prSet presAssocID="{C3C9040A-1A32-4A35-AD73-33FAD1003EEF}" presName="sp" presStyleCnt="0"/>
      <dgm:spPr/>
    </dgm:pt>
    <dgm:pt modelId="{B944135C-6397-4FD2-8BF3-DE50E67E9B3A}" type="pres">
      <dgm:prSet presAssocID="{71DE449E-9931-4EB6-96A4-884AD723EFFE}" presName="linNode" presStyleCnt="0"/>
      <dgm:spPr/>
    </dgm:pt>
    <dgm:pt modelId="{73FE0D4F-F7E4-4531-8A3D-D7A14394D746}" type="pres">
      <dgm:prSet presAssocID="{71DE449E-9931-4EB6-96A4-884AD723EFFE}" presName="parentText" presStyleLbl="node1" presStyleIdx="2" presStyleCnt="3">
        <dgm:presLayoutVars>
          <dgm:chMax val="1"/>
          <dgm:bulletEnabled val="1"/>
        </dgm:presLayoutVars>
      </dgm:prSet>
      <dgm:spPr/>
    </dgm:pt>
    <dgm:pt modelId="{0CDDE9EA-64C9-4A35-9C05-BCAC5BD65884}" type="pres">
      <dgm:prSet presAssocID="{71DE449E-9931-4EB6-96A4-884AD723EFFE}" presName="descendantText" presStyleLbl="alignAccFollowNode1" presStyleIdx="2" presStyleCnt="3">
        <dgm:presLayoutVars>
          <dgm:bulletEnabled val="1"/>
        </dgm:presLayoutVars>
      </dgm:prSet>
      <dgm:spPr/>
    </dgm:pt>
  </dgm:ptLst>
  <dgm:cxnLst>
    <dgm:cxn modelId="{71E8DD30-F9CA-4AD6-9847-71CB291B5EF8}" srcId="{71DE449E-9931-4EB6-96A4-884AD723EFFE}" destId="{A06C847C-BBAC-4FF1-8365-F13743D308F8}" srcOrd="1" destOrd="0" parTransId="{A4F1A93B-5FAF-4D82-B74B-B7A885BFDD9A}" sibTransId="{DEE0BF92-8CE1-413B-878E-F343E0E1288E}"/>
    <dgm:cxn modelId="{0075E633-ABA8-4AB6-836B-74F87F3C95B0}" srcId="{71DE449E-9931-4EB6-96A4-884AD723EFFE}" destId="{93777BB1-44DA-4F4C-BD34-4D41F785B44E}" srcOrd="0" destOrd="0" parTransId="{30C2B29C-F3EA-411D-BBDA-B9CE9B2C4BD3}" sibTransId="{FC25D80F-3703-4D40-896C-A7C10ED19271}"/>
    <dgm:cxn modelId="{FB2BCF37-8475-4159-ACAB-1203311663B7}" type="presOf" srcId="{2D7D9E49-2BB9-4BD1-812A-CD27252D1F11}" destId="{108B5873-87DF-40C3-8C46-D21B83E28112}" srcOrd="0" destOrd="0" presId="urn:microsoft.com/office/officeart/2005/8/layout/vList5"/>
    <dgm:cxn modelId="{79EFEA49-B726-44DB-8705-3B831F8B6A87}" type="presOf" srcId="{93777BB1-44DA-4F4C-BD34-4D41F785B44E}" destId="{0CDDE9EA-64C9-4A35-9C05-BCAC5BD65884}" srcOrd="0" destOrd="0" presId="urn:microsoft.com/office/officeart/2005/8/layout/vList5"/>
    <dgm:cxn modelId="{A32A616E-62F9-4978-BEA9-B84262035915}" srcId="{24734164-6F51-454E-A4D0-C1340B1A86DA}" destId="{4A1423DE-98FC-4394-92F2-248DBBC4FC3C}" srcOrd="0" destOrd="0" parTransId="{8130021E-53FE-4889-B8F2-20004BF9922C}" sibTransId="{FFC41FBE-0F96-49CB-80EE-778401ACF07B}"/>
    <dgm:cxn modelId="{BC19984F-1227-4889-9699-83EC9C1367D1}" type="presOf" srcId="{9E4A6C84-74EB-4CC3-9592-D454DDB5BC40}" destId="{6CCA8125-55E6-49B3-A929-E95A9A346022}" srcOrd="0" destOrd="0" presId="urn:microsoft.com/office/officeart/2005/8/layout/vList5"/>
    <dgm:cxn modelId="{B6C46755-7493-4422-91B6-45B8EA765F02}" type="presOf" srcId="{4A1423DE-98FC-4394-92F2-248DBBC4FC3C}" destId="{9438298D-C8E3-4866-8B50-DE04E0B6C285}" srcOrd="0" destOrd="0" presId="urn:microsoft.com/office/officeart/2005/8/layout/vList5"/>
    <dgm:cxn modelId="{1E70385A-CB52-4238-8A5C-00CCB033F176}" srcId="{942166D9-310E-4EA8-956C-470C60CFE4C9}" destId="{24734164-6F51-454E-A4D0-C1340B1A86DA}" srcOrd="0" destOrd="0" parTransId="{E9A8EB1B-0BDB-4528-A09F-49A9FA25BAC3}" sibTransId="{9AA2295A-3E2F-4D88-ADDC-7CA9D3B2CB88}"/>
    <dgm:cxn modelId="{393E367E-59E9-4F28-AE10-F44526057D3E}" type="presOf" srcId="{942166D9-310E-4EA8-956C-470C60CFE4C9}" destId="{E90C067A-03D5-4C70-A476-18DFC326452F}" srcOrd="0" destOrd="0" presId="urn:microsoft.com/office/officeart/2005/8/layout/vList5"/>
    <dgm:cxn modelId="{DE834A9B-BDF5-41A4-BE18-2E1D75C4D77C}" type="presOf" srcId="{24734164-6F51-454E-A4D0-C1340B1A86DA}" destId="{E39692FD-8D33-40AB-B025-DAA79439FC86}" srcOrd="0" destOrd="0" presId="urn:microsoft.com/office/officeart/2005/8/layout/vList5"/>
    <dgm:cxn modelId="{784AF1BE-36E7-4D14-9E3A-F7092B6A8FFA}" srcId="{942166D9-310E-4EA8-956C-470C60CFE4C9}" destId="{2D7D9E49-2BB9-4BD1-812A-CD27252D1F11}" srcOrd="1" destOrd="0" parTransId="{4973B200-72F6-47A5-8296-6EB608C744A0}" sibTransId="{C3C9040A-1A32-4A35-AD73-33FAD1003EEF}"/>
    <dgm:cxn modelId="{F7F788D7-6914-418F-A7EB-E2F1E8C3EA19}" type="presOf" srcId="{A06C847C-BBAC-4FF1-8365-F13743D308F8}" destId="{0CDDE9EA-64C9-4A35-9C05-BCAC5BD65884}" srcOrd="0" destOrd="1" presId="urn:microsoft.com/office/officeart/2005/8/layout/vList5"/>
    <dgm:cxn modelId="{FB6E45E0-3ECC-4DD4-9B03-2B355E853BC5}" srcId="{942166D9-310E-4EA8-956C-470C60CFE4C9}" destId="{71DE449E-9931-4EB6-96A4-884AD723EFFE}" srcOrd="2" destOrd="0" parTransId="{850BAF5C-4B89-4595-9B84-952EA5A5CAB5}" sibTransId="{3E77B8F9-18D1-4B77-B148-6AF37D8F12A3}"/>
    <dgm:cxn modelId="{9898D1E1-FA4C-4B4C-BDBD-F131D29BEA33}" type="presOf" srcId="{71DE449E-9931-4EB6-96A4-884AD723EFFE}" destId="{73FE0D4F-F7E4-4531-8A3D-D7A14394D746}" srcOrd="0" destOrd="0" presId="urn:microsoft.com/office/officeart/2005/8/layout/vList5"/>
    <dgm:cxn modelId="{8F6E84F6-506C-4307-A978-A2E24FF89A55}" srcId="{2D7D9E49-2BB9-4BD1-812A-CD27252D1F11}" destId="{9E4A6C84-74EB-4CC3-9592-D454DDB5BC40}" srcOrd="0" destOrd="0" parTransId="{D3D065E0-8DF3-4A89-99DA-5BD910F529C4}" sibTransId="{20E0E2A6-DD86-475E-9CDE-BF47C347B235}"/>
    <dgm:cxn modelId="{55650D0F-68E3-4B04-99EB-A2E97BC5BA25}" type="presParOf" srcId="{E90C067A-03D5-4C70-A476-18DFC326452F}" destId="{691C7C12-8083-4890-B866-9693906E8C71}" srcOrd="0" destOrd="0" presId="urn:microsoft.com/office/officeart/2005/8/layout/vList5"/>
    <dgm:cxn modelId="{5D66C339-F57C-47FF-A9B5-0475221156F4}" type="presParOf" srcId="{691C7C12-8083-4890-B866-9693906E8C71}" destId="{E39692FD-8D33-40AB-B025-DAA79439FC86}" srcOrd="0" destOrd="0" presId="urn:microsoft.com/office/officeart/2005/8/layout/vList5"/>
    <dgm:cxn modelId="{DEE2E078-9CDF-40C5-BA22-7CA813FEA60A}" type="presParOf" srcId="{691C7C12-8083-4890-B866-9693906E8C71}" destId="{9438298D-C8E3-4866-8B50-DE04E0B6C285}" srcOrd="1" destOrd="0" presId="urn:microsoft.com/office/officeart/2005/8/layout/vList5"/>
    <dgm:cxn modelId="{80B6E74E-1789-4864-91D8-FF93DABA532F}" type="presParOf" srcId="{E90C067A-03D5-4C70-A476-18DFC326452F}" destId="{EDF3B29E-1C13-467D-A997-B5062EFD19EA}" srcOrd="1" destOrd="0" presId="urn:microsoft.com/office/officeart/2005/8/layout/vList5"/>
    <dgm:cxn modelId="{47D6E18A-C967-4E4B-BAD4-DBB7ECFB8069}" type="presParOf" srcId="{E90C067A-03D5-4C70-A476-18DFC326452F}" destId="{46791711-87BE-42FF-94E6-EC1F234DC6D9}" srcOrd="2" destOrd="0" presId="urn:microsoft.com/office/officeart/2005/8/layout/vList5"/>
    <dgm:cxn modelId="{36B6F7A1-96D3-444C-99AE-5E540E9EADD2}" type="presParOf" srcId="{46791711-87BE-42FF-94E6-EC1F234DC6D9}" destId="{108B5873-87DF-40C3-8C46-D21B83E28112}" srcOrd="0" destOrd="0" presId="urn:microsoft.com/office/officeart/2005/8/layout/vList5"/>
    <dgm:cxn modelId="{2B1B1F69-0BE6-4777-95AF-851ECE6E3599}" type="presParOf" srcId="{46791711-87BE-42FF-94E6-EC1F234DC6D9}" destId="{6CCA8125-55E6-49B3-A929-E95A9A346022}" srcOrd="1" destOrd="0" presId="urn:microsoft.com/office/officeart/2005/8/layout/vList5"/>
    <dgm:cxn modelId="{68F0B839-8E22-4BD8-B1A5-1326198A2F3A}" type="presParOf" srcId="{E90C067A-03D5-4C70-A476-18DFC326452F}" destId="{23262386-F51C-406F-B090-531233CF391B}" srcOrd="3" destOrd="0" presId="urn:microsoft.com/office/officeart/2005/8/layout/vList5"/>
    <dgm:cxn modelId="{76D7E362-3AFF-446D-B4D8-4B0AE76F653A}" type="presParOf" srcId="{E90C067A-03D5-4C70-A476-18DFC326452F}" destId="{B944135C-6397-4FD2-8BF3-DE50E67E9B3A}" srcOrd="4" destOrd="0" presId="urn:microsoft.com/office/officeart/2005/8/layout/vList5"/>
    <dgm:cxn modelId="{E16A9450-8791-40B7-963C-D7F448E7DBEF}" type="presParOf" srcId="{B944135C-6397-4FD2-8BF3-DE50E67E9B3A}" destId="{73FE0D4F-F7E4-4531-8A3D-D7A14394D746}" srcOrd="0" destOrd="0" presId="urn:microsoft.com/office/officeart/2005/8/layout/vList5"/>
    <dgm:cxn modelId="{01597E29-58BF-481E-A46F-DFFE6A9EAB2B}" type="presParOf" srcId="{B944135C-6397-4FD2-8BF3-DE50E67E9B3A}" destId="{0CDDE9EA-64C9-4A35-9C05-BCAC5BD6588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4BACD1-C694-4458-949F-E0166829F287}" type="doc">
      <dgm:prSet loTypeId="urn:microsoft.com/office/officeart/2005/8/layout/vList3" loCatId="list" qsTypeId="urn:microsoft.com/office/officeart/2005/8/quickstyle/simple5" qsCatId="simple" csTypeId="urn:microsoft.com/office/officeart/2005/8/colors/colorful5" csCatId="colorful" phldr="1"/>
      <dgm:spPr/>
    </dgm:pt>
    <dgm:pt modelId="{0EED3718-B6BE-4A60-81E8-42958FA46B9D}">
      <dgm:prSet phldrT="[Text]"/>
      <dgm:spPr/>
      <dgm:t>
        <a:bodyPr/>
        <a:lstStyle/>
        <a:p>
          <a:r>
            <a:rPr lang="en-US" dirty="0"/>
            <a:t>Credit Score Decrease</a:t>
          </a:r>
        </a:p>
      </dgm:t>
    </dgm:pt>
    <dgm:pt modelId="{BCD6D925-47D1-4B4B-8928-EFD75773EF35}" type="parTrans" cxnId="{4A45ADAA-DFE3-4CDC-B68B-553353E9F123}">
      <dgm:prSet/>
      <dgm:spPr/>
      <dgm:t>
        <a:bodyPr/>
        <a:lstStyle/>
        <a:p>
          <a:endParaRPr lang="en-US"/>
        </a:p>
      </dgm:t>
    </dgm:pt>
    <dgm:pt modelId="{849FA110-5BCE-4759-92B4-76A9192FF5EA}" type="sibTrans" cxnId="{4A45ADAA-DFE3-4CDC-B68B-553353E9F123}">
      <dgm:prSet/>
      <dgm:spPr/>
      <dgm:t>
        <a:bodyPr/>
        <a:lstStyle/>
        <a:p>
          <a:endParaRPr lang="en-US"/>
        </a:p>
      </dgm:t>
    </dgm:pt>
    <dgm:pt modelId="{263F0D78-ECBF-413C-9C07-CAE3A8E12189}">
      <dgm:prSet phldrT="[Text]"/>
      <dgm:spPr/>
      <dgm:t>
        <a:bodyPr/>
        <a:lstStyle/>
        <a:p>
          <a:r>
            <a:rPr lang="en-US" dirty="0"/>
            <a:t>Loan Default</a:t>
          </a:r>
        </a:p>
      </dgm:t>
    </dgm:pt>
    <dgm:pt modelId="{EC3D8127-46D7-4C8B-BA7A-05EED9A599FC}" type="parTrans" cxnId="{10009DDC-107D-4D3D-82B3-BB5494A6B64C}">
      <dgm:prSet/>
      <dgm:spPr/>
      <dgm:t>
        <a:bodyPr/>
        <a:lstStyle/>
        <a:p>
          <a:endParaRPr lang="en-US"/>
        </a:p>
      </dgm:t>
    </dgm:pt>
    <dgm:pt modelId="{BD9EC9A0-692F-4EE4-8CFC-5FB9120F7F4B}" type="sibTrans" cxnId="{10009DDC-107D-4D3D-82B3-BB5494A6B64C}">
      <dgm:prSet/>
      <dgm:spPr/>
      <dgm:t>
        <a:bodyPr/>
        <a:lstStyle/>
        <a:p>
          <a:endParaRPr lang="en-US"/>
        </a:p>
      </dgm:t>
    </dgm:pt>
    <dgm:pt modelId="{ED3ACE87-C46A-43E7-A9FE-070D41841457}">
      <dgm:prSet phldrT="[Text]"/>
      <dgm:spPr/>
      <dgm:t>
        <a:bodyPr/>
        <a:lstStyle/>
        <a:p>
          <a:r>
            <a:rPr lang="en-US" dirty="0"/>
            <a:t>Difficulty Obtaining New Credit</a:t>
          </a:r>
        </a:p>
      </dgm:t>
    </dgm:pt>
    <dgm:pt modelId="{E1A6CEDA-AB5B-4B20-A7F7-991C44D7D45F}" type="parTrans" cxnId="{5398FF0B-8B8D-4A6F-B83F-5EBD516D3BB7}">
      <dgm:prSet/>
      <dgm:spPr/>
      <dgm:t>
        <a:bodyPr/>
        <a:lstStyle/>
        <a:p>
          <a:endParaRPr lang="en-US"/>
        </a:p>
      </dgm:t>
    </dgm:pt>
    <dgm:pt modelId="{D66FA5AE-2DDD-4A13-9D3B-F93B4DD6DC92}" type="sibTrans" cxnId="{5398FF0B-8B8D-4A6F-B83F-5EBD516D3BB7}">
      <dgm:prSet/>
      <dgm:spPr/>
      <dgm:t>
        <a:bodyPr/>
        <a:lstStyle/>
        <a:p>
          <a:endParaRPr lang="en-US"/>
        </a:p>
      </dgm:t>
    </dgm:pt>
    <dgm:pt modelId="{5EBF2D01-4217-46AD-9310-D08F78A8DECC}">
      <dgm:prSet/>
      <dgm:spPr/>
      <dgm:t>
        <a:bodyPr/>
        <a:lstStyle/>
        <a:p>
          <a:r>
            <a:rPr lang="en-US" dirty="0"/>
            <a:t>Garnishment of Wages</a:t>
          </a:r>
        </a:p>
      </dgm:t>
    </dgm:pt>
    <dgm:pt modelId="{CD7044E5-A4FF-4E9B-A7EB-6B1C8EE8A0A5}" type="parTrans" cxnId="{0F8BC979-1086-4501-93CE-F9881A543076}">
      <dgm:prSet/>
      <dgm:spPr/>
      <dgm:t>
        <a:bodyPr/>
        <a:lstStyle/>
        <a:p>
          <a:endParaRPr lang="en-US"/>
        </a:p>
      </dgm:t>
    </dgm:pt>
    <dgm:pt modelId="{2F839BE1-0148-48EB-84C0-3EC490039953}" type="sibTrans" cxnId="{0F8BC979-1086-4501-93CE-F9881A543076}">
      <dgm:prSet/>
      <dgm:spPr/>
      <dgm:t>
        <a:bodyPr/>
        <a:lstStyle/>
        <a:p>
          <a:endParaRPr lang="en-US"/>
        </a:p>
      </dgm:t>
    </dgm:pt>
    <dgm:pt modelId="{EF231182-602C-4140-922C-51A097DDA997}">
      <dgm:prSet/>
      <dgm:spPr/>
      <dgm:t>
        <a:bodyPr/>
        <a:lstStyle/>
        <a:p>
          <a:r>
            <a:rPr lang="en-US" dirty="0"/>
            <a:t>Withholding of Tax Returns</a:t>
          </a:r>
        </a:p>
      </dgm:t>
    </dgm:pt>
    <dgm:pt modelId="{00A67796-B368-4949-852F-03A4355711EC}" type="parTrans" cxnId="{070C5D15-5EFB-41B4-A0F9-1454161DDF95}">
      <dgm:prSet/>
      <dgm:spPr/>
      <dgm:t>
        <a:bodyPr/>
        <a:lstStyle/>
        <a:p>
          <a:endParaRPr lang="en-US"/>
        </a:p>
      </dgm:t>
    </dgm:pt>
    <dgm:pt modelId="{FFED245C-B777-420A-A915-F3F7A1DC56E0}" type="sibTrans" cxnId="{070C5D15-5EFB-41B4-A0F9-1454161DDF95}">
      <dgm:prSet/>
      <dgm:spPr/>
      <dgm:t>
        <a:bodyPr/>
        <a:lstStyle/>
        <a:p>
          <a:endParaRPr lang="en-US"/>
        </a:p>
      </dgm:t>
    </dgm:pt>
    <dgm:pt modelId="{DFC14CC3-4E19-49DF-B50A-168C49013B17}">
      <dgm:prSet/>
      <dgm:spPr/>
      <dgm:t>
        <a:bodyPr/>
        <a:lstStyle/>
        <a:p>
          <a:r>
            <a:rPr lang="en-US" dirty="0"/>
            <a:t>Security Clearance Issues</a:t>
          </a:r>
        </a:p>
      </dgm:t>
    </dgm:pt>
    <dgm:pt modelId="{543197E0-EB7C-44D9-AD40-E73F493E1B15}" type="parTrans" cxnId="{5E281C33-6A42-43C8-BE44-4DFF3099FC57}">
      <dgm:prSet/>
      <dgm:spPr/>
      <dgm:t>
        <a:bodyPr/>
        <a:lstStyle/>
        <a:p>
          <a:endParaRPr lang="en-US"/>
        </a:p>
      </dgm:t>
    </dgm:pt>
    <dgm:pt modelId="{2B93E0B5-2444-4F8B-8527-8CD833D4BFEF}" type="sibTrans" cxnId="{5E281C33-6A42-43C8-BE44-4DFF3099FC57}">
      <dgm:prSet/>
      <dgm:spPr/>
      <dgm:t>
        <a:bodyPr/>
        <a:lstStyle/>
        <a:p>
          <a:endParaRPr lang="en-US"/>
        </a:p>
      </dgm:t>
    </dgm:pt>
    <dgm:pt modelId="{AD6B3E33-4183-4F5D-8523-04B956CC3D24}" type="pres">
      <dgm:prSet presAssocID="{FB4BACD1-C694-4458-949F-E0166829F287}" presName="linearFlow" presStyleCnt="0">
        <dgm:presLayoutVars>
          <dgm:dir/>
          <dgm:resizeHandles val="exact"/>
        </dgm:presLayoutVars>
      </dgm:prSet>
      <dgm:spPr/>
    </dgm:pt>
    <dgm:pt modelId="{A3EDD22F-AEB5-4845-B7AF-2E787377E181}" type="pres">
      <dgm:prSet presAssocID="{0EED3718-B6BE-4A60-81E8-42958FA46B9D}" presName="composite" presStyleCnt="0"/>
      <dgm:spPr/>
    </dgm:pt>
    <dgm:pt modelId="{7948B30A-514A-4252-B299-82E91AE67FDD}" type="pres">
      <dgm:prSet presAssocID="{0EED3718-B6BE-4A60-81E8-42958FA46B9D}"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rrow Down with solid fill"/>
        </a:ext>
      </dgm:extLst>
    </dgm:pt>
    <dgm:pt modelId="{C248B460-900B-421B-AE65-6074C2C97C18}" type="pres">
      <dgm:prSet presAssocID="{0EED3718-B6BE-4A60-81E8-42958FA46B9D}" presName="txShp" presStyleLbl="node1" presStyleIdx="0" presStyleCnt="6">
        <dgm:presLayoutVars>
          <dgm:bulletEnabled val="1"/>
        </dgm:presLayoutVars>
      </dgm:prSet>
      <dgm:spPr/>
    </dgm:pt>
    <dgm:pt modelId="{AC4824E8-C4F3-4798-A793-DDC1AAA30560}" type="pres">
      <dgm:prSet presAssocID="{849FA110-5BCE-4759-92B4-76A9192FF5EA}" presName="spacing" presStyleCnt="0"/>
      <dgm:spPr/>
    </dgm:pt>
    <dgm:pt modelId="{03568EC0-98B3-47A7-9364-7B24A201B79C}" type="pres">
      <dgm:prSet presAssocID="{263F0D78-ECBF-413C-9C07-CAE3A8E12189}" presName="composite" presStyleCnt="0"/>
      <dgm:spPr/>
    </dgm:pt>
    <dgm:pt modelId="{E587AF3C-7F30-4051-A9E9-54492324D596}" type="pres">
      <dgm:prSet presAssocID="{263F0D78-ECBF-413C-9C07-CAE3A8E12189}"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o sign with solid fill"/>
        </a:ext>
      </dgm:extLst>
    </dgm:pt>
    <dgm:pt modelId="{B5EA6184-117C-4635-9BB8-8F7C766A9E46}" type="pres">
      <dgm:prSet presAssocID="{263F0D78-ECBF-413C-9C07-CAE3A8E12189}" presName="txShp" presStyleLbl="node1" presStyleIdx="1" presStyleCnt="6">
        <dgm:presLayoutVars>
          <dgm:bulletEnabled val="1"/>
        </dgm:presLayoutVars>
      </dgm:prSet>
      <dgm:spPr/>
    </dgm:pt>
    <dgm:pt modelId="{5651C7B5-513D-46CE-9817-2BB9EE0764D9}" type="pres">
      <dgm:prSet presAssocID="{BD9EC9A0-692F-4EE4-8CFC-5FB9120F7F4B}" presName="spacing" presStyleCnt="0"/>
      <dgm:spPr/>
    </dgm:pt>
    <dgm:pt modelId="{5FB3590D-BDB4-41FC-8F0C-B665BED6A5FC}" type="pres">
      <dgm:prSet presAssocID="{ED3ACE87-C46A-43E7-A9FE-070D41841457}" presName="composite" presStyleCnt="0"/>
      <dgm:spPr/>
    </dgm:pt>
    <dgm:pt modelId="{372F8164-A04F-439E-ACCB-12A70FE9F8E4}" type="pres">
      <dgm:prSet presAssocID="{ED3ACE87-C46A-43E7-A9FE-070D41841457}" presName="imgShp"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redit card with solid fill"/>
        </a:ext>
      </dgm:extLst>
    </dgm:pt>
    <dgm:pt modelId="{27E8EEF5-9690-4C20-8DF7-9ACDD722E8D1}" type="pres">
      <dgm:prSet presAssocID="{ED3ACE87-C46A-43E7-A9FE-070D41841457}" presName="txShp" presStyleLbl="node1" presStyleIdx="2" presStyleCnt="6">
        <dgm:presLayoutVars>
          <dgm:bulletEnabled val="1"/>
        </dgm:presLayoutVars>
      </dgm:prSet>
      <dgm:spPr/>
    </dgm:pt>
    <dgm:pt modelId="{6BAF9CE9-354D-402B-ADD9-CB22BBDC38D2}" type="pres">
      <dgm:prSet presAssocID="{D66FA5AE-2DDD-4A13-9D3B-F93B4DD6DC92}" presName="spacing" presStyleCnt="0"/>
      <dgm:spPr/>
    </dgm:pt>
    <dgm:pt modelId="{F480CED1-F4A3-43FC-A6D5-E317BAE3F72C}" type="pres">
      <dgm:prSet presAssocID="{5EBF2D01-4217-46AD-9310-D08F78A8DECC}" presName="composite" presStyleCnt="0"/>
      <dgm:spPr/>
    </dgm:pt>
    <dgm:pt modelId="{AD53B3DA-0C36-488A-8681-14E4C428C9C4}" type="pres">
      <dgm:prSet presAssocID="{5EBF2D01-4217-46AD-9310-D08F78A8DECC}" presName="imgShp"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lying Money with solid fill"/>
        </a:ext>
      </dgm:extLst>
    </dgm:pt>
    <dgm:pt modelId="{921EEE3B-53C3-4FFC-82C7-CE1C89303756}" type="pres">
      <dgm:prSet presAssocID="{5EBF2D01-4217-46AD-9310-D08F78A8DECC}" presName="txShp" presStyleLbl="node1" presStyleIdx="3" presStyleCnt="6">
        <dgm:presLayoutVars>
          <dgm:bulletEnabled val="1"/>
        </dgm:presLayoutVars>
      </dgm:prSet>
      <dgm:spPr/>
    </dgm:pt>
    <dgm:pt modelId="{FB9A1D5F-455A-45C6-90BD-8D375B2E2CA7}" type="pres">
      <dgm:prSet presAssocID="{2F839BE1-0148-48EB-84C0-3EC490039953}" presName="spacing" presStyleCnt="0"/>
      <dgm:spPr/>
    </dgm:pt>
    <dgm:pt modelId="{7D96EB0A-0B45-4C40-929D-BFE0DAC13E40}" type="pres">
      <dgm:prSet presAssocID="{EF231182-602C-4140-922C-51A097DDA997}" presName="composite" presStyleCnt="0"/>
      <dgm:spPr/>
    </dgm:pt>
    <dgm:pt modelId="{875F7001-960A-43EC-B4AD-170514EC0D17}" type="pres">
      <dgm:prSet presAssocID="{EF231182-602C-4140-922C-51A097DDA997}" presName="imgShp"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ax with solid fill"/>
        </a:ext>
      </dgm:extLst>
    </dgm:pt>
    <dgm:pt modelId="{A4479C9D-0107-4629-8611-FF283443B47E}" type="pres">
      <dgm:prSet presAssocID="{EF231182-602C-4140-922C-51A097DDA997}" presName="txShp" presStyleLbl="node1" presStyleIdx="4" presStyleCnt="6">
        <dgm:presLayoutVars>
          <dgm:bulletEnabled val="1"/>
        </dgm:presLayoutVars>
      </dgm:prSet>
      <dgm:spPr/>
    </dgm:pt>
    <dgm:pt modelId="{2A35CEB7-A0DA-4E77-9BF6-A7290F9C9869}" type="pres">
      <dgm:prSet presAssocID="{FFED245C-B777-420A-A915-F3F7A1DC56E0}" presName="spacing" presStyleCnt="0"/>
      <dgm:spPr/>
    </dgm:pt>
    <dgm:pt modelId="{33A5F9DF-2363-48EA-A1AD-3F70D7B27319}" type="pres">
      <dgm:prSet presAssocID="{DFC14CC3-4E19-49DF-B50A-168C49013B17}" presName="composite" presStyleCnt="0"/>
      <dgm:spPr/>
    </dgm:pt>
    <dgm:pt modelId="{2A29AE4A-0E91-4956-B4A0-2CC074D4FC6B}" type="pres">
      <dgm:prSet presAssocID="{DFC14CC3-4E19-49DF-B50A-168C49013B17}" presName="imgShp"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hield Cross with solid fill"/>
        </a:ext>
      </dgm:extLst>
    </dgm:pt>
    <dgm:pt modelId="{D7E023A9-7FB6-43F3-AC2D-AAC4325D33CA}" type="pres">
      <dgm:prSet presAssocID="{DFC14CC3-4E19-49DF-B50A-168C49013B17}" presName="txShp" presStyleLbl="node1" presStyleIdx="5" presStyleCnt="6">
        <dgm:presLayoutVars>
          <dgm:bulletEnabled val="1"/>
        </dgm:presLayoutVars>
      </dgm:prSet>
      <dgm:spPr/>
    </dgm:pt>
  </dgm:ptLst>
  <dgm:cxnLst>
    <dgm:cxn modelId="{AC942502-26E5-4D81-ACE9-8D83B0D99393}" type="presOf" srcId="{DFC14CC3-4E19-49DF-B50A-168C49013B17}" destId="{D7E023A9-7FB6-43F3-AC2D-AAC4325D33CA}" srcOrd="0" destOrd="0" presId="urn:microsoft.com/office/officeart/2005/8/layout/vList3"/>
    <dgm:cxn modelId="{5398FF0B-8B8D-4A6F-B83F-5EBD516D3BB7}" srcId="{FB4BACD1-C694-4458-949F-E0166829F287}" destId="{ED3ACE87-C46A-43E7-A9FE-070D41841457}" srcOrd="2" destOrd="0" parTransId="{E1A6CEDA-AB5B-4B20-A7F7-991C44D7D45F}" sibTransId="{D66FA5AE-2DDD-4A13-9D3B-F93B4DD6DC92}"/>
    <dgm:cxn modelId="{070C5D15-5EFB-41B4-A0F9-1454161DDF95}" srcId="{FB4BACD1-C694-4458-949F-E0166829F287}" destId="{EF231182-602C-4140-922C-51A097DDA997}" srcOrd="4" destOrd="0" parTransId="{00A67796-B368-4949-852F-03A4355711EC}" sibTransId="{FFED245C-B777-420A-A915-F3F7A1DC56E0}"/>
    <dgm:cxn modelId="{915EDA16-848B-4335-9459-CB30A127FC48}" type="presOf" srcId="{263F0D78-ECBF-413C-9C07-CAE3A8E12189}" destId="{B5EA6184-117C-4635-9BB8-8F7C766A9E46}" srcOrd="0" destOrd="0" presId="urn:microsoft.com/office/officeart/2005/8/layout/vList3"/>
    <dgm:cxn modelId="{5E281C33-6A42-43C8-BE44-4DFF3099FC57}" srcId="{FB4BACD1-C694-4458-949F-E0166829F287}" destId="{DFC14CC3-4E19-49DF-B50A-168C49013B17}" srcOrd="5" destOrd="0" parTransId="{543197E0-EB7C-44D9-AD40-E73F493E1B15}" sibTransId="{2B93E0B5-2444-4F8B-8527-8CD833D4BFEF}"/>
    <dgm:cxn modelId="{91E1B861-2E66-4485-88FC-176AD20EA11B}" type="presOf" srcId="{ED3ACE87-C46A-43E7-A9FE-070D41841457}" destId="{27E8EEF5-9690-4C20-8DF7-9ACDD722E8D1}" srcOrd="0" destOrd="0" presId="urn:microsoft.com/office/officeart/2005/8/layout/vList3"/>
    <dgm:cxn modelId="{0F8BC979-1086-4501-93CE-F9881A543076}" srcId="{FB4BACD1-C694-4458-949F-E0166829F287}" destId="{5EBF2D01-4217-46AD-9310-D08F78A8DECC}" srcOrd="3" destOrd="0" parTransId="{CD7044E5-A4FF-4E9B-A7EB-6B1C8EE8A0A5}" sibTransId="{2F839BE1-0148-48EB-84C0-3EC490039953}"/>
    <dgm:cxn modelId="{CD09507D-D9A8-4F9F-A654-EC2A1238C4C3}" type="presOf" srcId="{5EBF2D01-4217-46AD-9310-D08F78A8DECC}" destId="{921EEE3B-53C3-4FFC-82C7-CE1C89303756}" srcOrd="0" destOrd="0" presId="urn:microsoft.com/office/officeart/2005/8/layout/vList3"/>
    <dgm:cxn modelId="{4A45ADAA-DFE3-4CDC-B68B-553353E9F123}" srcId="{FB4BACD1-C694-4458-949F-E0166829F287}" destId="{0EED3718-B6BE-4A60-81E8-42958FA46B9D}" srcOrd="0" destOrd="0" parTransId="{BCD6D925-47D1-4B4B-8928-EFD75773EF35}" sibTransId="{849FA110-5BCE-4759-92B4-76A9192FF5EA}"/>
    <dgm:cxn modelId="{2C2EBDD5-BBCE-4613-9DC6-758A6BE64125}" type="presOf" srcId="{FB4BACD1-C694-4458-949F-E0166829F287}" destId="{AD6B3E33-4183-4F5D-8523-04B956CC3D24}" srcOrd="0" destOrd="0" presId="urn:microsoft.com/office/officeart/2005/8/layout/vList3"/>
    <dgm:cxn modelId="{10009DDC-107D-4D3D-82B3-BB5494A6B64C}" srcId="{FB4BACD1-C694-4458-949F-E0166829F287}" destId="{263F0D78-ECBF-413C-9C07-CAE3A8E12189}" srcOrd="1" destOrd="0" parTransId="{EC3D8127-46D7-4C8B-BA7A-05EED9A599FC}" sibTransId="{BD9EC9A0-692F-4EE4-8CFC-5FB9120F7F4B}"/>
    <dgm:cxn modelId="{4526B6E4-3DD5-43F2-9706-644F538A16D2}" type="presOf" srcId="{EF231182-602C-4140-922C-51A097DDA997}" destId="{A4479C9D-0107-4629-8611-FF283443B47E}" srcOrd="0" destOrd="0" presId="urn:microsoft.com/office/officeart/2005/8/layout/vList3"/>
    <dgm:cxn modelId="{6D7FFCEF-65ED-48A0-8896-85A28A2C898C}" type="presOf" srcId="{0EED3718-B6BE-4A60-81E8-42958FA46B9D}" destId="{C248B460-900B-421B-AE65-6074C2C97C18}" srcOrd="0" destOrd="0" presId="urn:microsoft.com/office/officeart/2005/8/layout/vList3"/>
    <dgm:cxn modelId="{FFB92073-9A59-443B-A72F-B2D7FD7C4A49}" type="presParOf" srcId="{AD6B3E33-4183-4F5D-8523-04B956CC3D24}" destId="{A3EDD22F-AEB5-4845-B7AF-2E787377E181}" srcOrd="0" destOrd="0" presId="urn:microsoft.com/office/officeart/2005/8/layout/vList3"/>
    <dgm:cxn modelId="{93291020-2E98-4320-A82B-E6908CBF7F3E}" type="presParOf" srcId="{A3EDD22F-AEB5-4845-B7AF-2E787377E181}" destId="{7948B30A-514A-4252-B299-82E91AE67FDD}" srcOrd="0" destOrd="0" presId="urn:microsoft.com/office/officeart/2005/8/layout/vList3"/>
    <dgm:cxn modelId="{1A193832-7461-4BD9-BFBB-07132AAF0660}" type="presParOf" srcId="{A3EDD22F-AEB5-4845-B7AF-2E787377E181}" destId="{C248B460-900B-421B-AE65-6074C2C97C18}" srcOrd="1" destOrd="0" presId="urn:microsoft.com/office/officeart/2005/8/layout/vList3"/>
    <dgm:cxn modelId="{47DCCE24-FB21-4786-95EF-F5BBE8B9E3A4}" type="presParOf" srcId="{AD6B3E33-4183-4F5D-8523-04B956CC3D24}" destId="{AC4824E8-C4F3-4798-A793-DDC1AAA30560}" srcOrd="1" destOrd="0" presId="urn:microsoft.com/office/officeart/2005/8/layout/vList3"/>
    <dgm:cxn modelId="{1B43CDF1-6927-44B5-9535-94C31A3705F8}" type="presParOf" srcId="{AD6B3E33-4183-4F5D-8523-04B956CC3D24}" destId="{03568EC0-98B3-47A7-9364-7B24A201B79C}" srcOrd="2" destOrd="0" presId="urn:microsoft.com/office/officeart/2005/8/layout/vList3"/>
    <dgm:cxn modelId="{B290EF2C-2113-40CA-B49E-63DF3222F6FF}" type="presParOf" srcId="{03568EC0-98B3-47A7-9364-7B24A201B79C}" destId="{E587AF3C-7F30-4051-A9E9-54492324D596}" srcOrd="0" destOrd="0" presId="urn:microsoft.com/office/officeart/2005/8/layout/vList3"/>
    <dgm:cxn modelId="{E63BD102-5833-44FA-95A7-AE968FD0F4ED}" type="presParOf" srcId="{03568EC0-98B3-47A7-9364-7B24A201B79C}" destId="{B5EA6184-117C-4635-9BB8-8F7C766A9E46}" srcOrd="1" destOrd="0" presId="urn:microsoft.com/office/officeart/2005/8/layout/vList3"/>
    <dgm:cxn modelId="{1B2D95CD-8B90-438D-B785-254B74CCD604}" type="presParOf" srcId="{AD6B3E33-4183-4F5D-8523-04B956CC3D24}" destId="{5651C7B5-513D-46CE-9817-2BB9EE0764D9}" srcOrd="3" destOrd="0" presId="urn:microsoft.com/office/officeart/2005/8/layout/vList3"/>
    <dgm:cxn modelId="{29190DE9-C203-44B8-AC94-BF2CAC8EE7C2}" type="presParOf" srcId="{AD6B3E33-4183-4F5D-8523-04B956CC3D24}" destId="{5FB3590D-BDB4-41FC-8F0C-B665BED6A5FC}" srcOrd="4" destOrd="0" presId="urn:microsoft.com/office/officeart/2005/8/layout/vList3"/>
    <dgm:cxn modelId="{76A4340E-E69B-4ED8-9A39-5A59191ADD62}" type="presParOf" srcId="{5FB3590D-BDB4-41FC-8F0C-B665BED6A5FC}" destId="{372F8164-A04F-439E-ACCB-12A70FE9F8E4}" srcOrd="0" destOrd="0" presId="urn:microsoft.com/office/officeart/2005/8/layout/vList3"/>
    <dgm:cxn modelId="{FF0366F6-C18A-41BA-9557-12EF1D4FC062}" type="presParOf" srcId="{5FB3590D-BDB4-41FC-8F0C-B665BED6A5FC}" destId="{27E8EEF5-9690-4C20-8DF7-9ACDD722E8D1}" srcOrd="1" destOrd="0" presId="urn:microsoft.com/office/officeart/2005/8/layout/vList3"/>
    <dgm:cxn modelId="{27E29EDE-D506-40FF-BD02-AAECE22DB8C7}" type="presParOf" srcId="{AD6B3E33-4183-4F5D-8523-04B956CC3D24}" destId="{6BAF9CE9-354D-402B-ADD9-CB22BBDC38D2}" srcOrd="5" destOrd="0" presId="urn:microsoft.com/office/officeart/2005/8/layout/vList3"/>
    <dgm:cxn modelId="{0D3376D1-DE9C-40F7-9EDA-5873F14E06B4}" type="presParOf" srcId="{AD6B3E33-4183-4F5D-8523-04B956CC3D24}" destId="{F480CED1-F4A3-43FC-A6D5-E317BAE3F72C}" srcOrd="6" destOrd="0" presId="urn:microsoft.com/office/officeart/2005/8/layout/vList3"/>
    <dgm:cxn modelId="{924D18C6-83DD-4D88-9593-1BEB3076E699}" type="presParOf" srcId="{F480CED1-F4A3-43FC-A6D5-E317BAE3F72C}" destId="{AD53B3DA-0C36-488A-8681-14E4C428C9C4}" srcOrd="0" destOrd="0" presId="urn:microsoft.com/office/officeart/2005/8/layout/vList3"/>
    <dgm:cxn modelId="{0ED1028C-862F-4697-BD5C-23EFC6E38E72}" type="presParOf" srcId="{F480CED1-F4A3-43FC-A6D5-E317BAE3F72C}" destId="{921EEE3B-53C3-4FFC-82C7-CE1C89303756}" srcOrd="1" destOrd="0" presId="urn:microsoft.com/office/officeart/2005/8/layout/vList3"/>
    <dgm:cxn modelId="{E3C4432C-0D25-443B-AAEB-5F8CC95C88C7}" type="presParOf" srcId="{AD6B3E33-4183-4F5D-8523-04B956CC3D24}" destId="{FB9A1D5F-455A-45C6-90BD-8D375B2E2CA7}" srcOrd="7" destOrd="0" presId="urn:microsoft.com/office/officeart/2005/8/layout/vList3"/>
    <dgm:cxn modelId="{0F223B93-ADED-4ABD-80C9-4CC0BDEBB12E}" type="presParOf" srcId="{AD6B3E33-4183-4F5D-8523-04B956CC3D24}" destId="{7D96EB0A-0B45-4C40-929D-BFE0DAC13E40}" srcOrd="8" destOrd="0" presId="urn:microsoft.com/office/officeart/2005/8/layout/vList3"/>
    <dgm:cxn modelId="{0761084B-5A59-49A4-BBFA-18918C8E4170}" type="presParOf" srcId="{7D96EB0A-0B45-4C40-929D-BFE0DAC13E40}" destId="{875F7001-960A-43EC-B4AD-170514EC0D17}" srcOrd="0" destOrd="0" presId="urn:microsoft.com/office/officeart/2005/8/layout/vList3"/>
    <dgm:cxn modelId="{7CD17F78-6751-4414-A9C6-E5D65A617C9A}" type="presParOf" srcId="{7D96EB0A-0B45-4C40-929D-BFE0DAC13E40}" destId="{A4479C9D-0107-4629-8611-FF283443B47E}" srcOrd="1" destOrd="0" presId="urn:microsoft.com/office/officeart/2005/8/layout/vList3"/>
    <dgm:cxn modelId="{DCFABB8D-D0A9-4F53-8BFA-A6A394AEF65D}" type="presParOf" srcId="{AD6B3E33-4183-4F5D-8523-04B956CC3D24}" destId="{2A35CEB7-A0DA-4E77-9BF6-A7290F9C9869}" srcOrd="9" destOrd="0" presId="urn:microsoft.com/office/officeart/2005/8/layout/vList3"/>
    <dgm:cxn modelId="{9D9E202F-E740-44D1-8B58-6B6F6FA1E0E5}" type="presParOf" srcId="{AD6B3E33-4183-4F5D-8523-04B956CC3D24}" destId="{33A5F9DF-2363-48EA-A1AD-3F70D7B27319}" srcOrd="10" destOrd="0" presId="urn:microsoft.com/office/officeart/2005/8/layout/vList3"/>
    <dgm:cxn modelId="{EA1C223C-8C7E-43C5-917F-F99D6FB4CC95}" type="presParOf" srcId="{33A5F9DF-2363-48EA-A1AD-3F70D7B27319}" destId="{2A29AE4A-0E91-4956-B4A0-2CC074D4FC6B}" srcOrd="0" destOrd="0" presId="urn:microsoft.com/office/officeart/2005/8/layout/vList3"/>
    <dgm:cxn modelId="{A6EC1DE0-19B3-494C-8A67-CC380847FD41}" type="presParOf" srcId="{33A5F9DF-2363-48EA-A1AD-3F70D7B27319}" destId="{D7E023A9-7FB6-43F3-AC2D-AAC4325D33C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2166D9-310E-4EA8-956C-470C60CFE4C9}" type="doc">
      <dgm:prSet loTypeId="urn:microsoft.com/office/officeart/2005/8/layout/vList5" loCatId="list" qsTypeId="urn:microsoft.com/office/officeart/2005/8/quickstyle/3d3" qsCatId="3D" csTypeId="urn:microsoft.com/office/officeart/2005/8/colors/colorful5" csCatId="colorful" phldr="1"/>
      <dgm:spPr/>
      <dgm:t>
        <a:bodyPr/>
        <a:lstStyle/>
        <a:p>
          <a:endParaRPr lang="en-US"/>
        </a:p>
      </dgm:t>
    </dgm:pt>
    <dgm:pt modelId="{24734164-6F51-454E-A4D0-C1340B1A86DA}">
      <dgm:prSet phldrT="[Text]" custT="1"/>
      <dgm:spPr/>
      <dgm:t>
        <a:bodyPr/>
        <a:lstStyle/>
        <a:p>
          <a:r>
            <a:rPr lang="en-US" sz="2600" b="1" dirty="0">
              <a:latin typeface="Roboto" panose="02000000000000000000" pitchFamily="2" charset="0"/>
              <a:ea typeface="Roboto" panose="02000000000000000000" pitchFamily="2" charset="0"/>
              <a:cs typeface="Roboto" panose="02000000000000000000" pitchFamily="2" charset="0"/>
            </a:rPr>
            <a:t>Personal Information</a:t>
          </a:r>
        </a:p>
      </dgm:t>
    </dgm:pt>
    <dgm:pt modelId="{E9A8EB1B-0BDB-4528-A09F-49A9FA25BAC3}" type="parTrans" cxnId="{1E70385A-CB52-4238-8A5C-00CCB033F176}">
      <dgm:prSet/>
      <dgm:spPr/>
      <dgm:t>
        <a:bodyPr/>
        <a:lstStyle/>
        <a:p>
          <a:endParaRPr lang="en-US"/>
        </a:p>
      </dgm:t>
    </dgm:pt>
    <dgm:pt modelId="{9AA2295A-3E2F-4D88-ADDC-7CA9D3B2CB88}" type="sibTrans" cxnId="{1E70385A-CB52-4238-8A5C-00CCB033F176}">
      <dgm:prSet/>
      <dgm:spPr/>
      <dgm:t>
        <a:bodyPr/>
        <a:lstStyle/>
        <a:p>
          <a:endParaRPr lang="en-US"/>
        </a:p>
      </dgm:t>
    </dgm:pt>
    <dgm:pt modelId="{2D7D9E49-2BB9-4BD1-812A-CD27252D1F11}">
      <dgm:prSet phldrT="[Text]" custT="1"/>
      <dgm:spPr/>
      <dgm:t>
        <a:bodyPr/>
        <a:lstStyle/>
        <a:p>
          <a:r>
            <a:rPr lang="en-US" sz="2600" b="1" dirty="0">
              <a:latin typeface="Roboto" panose="02000000000000000000" pitchFamily="2" charset="0"/>
              <a:ea typeface="Roboto" panose="02000000000000000000" pitchFamily="2" charset="0"/>
              <a:cs typeface="Roboto" panose="02000000000000000000" pitchFamily="2" charset="0"/>
            </a:rPr>
            <a:t>Employment</a:t>
          </a:r>
        </a:p>
      </dgm:t>
    </dgm:pt>
    <dgm:pt modelId="{4973B200-72F6-47A5-8296-6EB608C744A0}" type="parTrans" cxnId="{784AF1BE-36E7-4D14-9E3A-F7092B6A8FFA}">
      <dgm:prSet/>
      <dgm:spPr/>
      <dgm:t>
        <a:bodyPr/>
        <a:lstStyle/>
        <a:p>
          <a:endParaRPr lang="en-US"/>
        </a:p>
      </dgm:t>
    </dgm:pt>
    <dgm:pt modelId="{C3C9040A-1A32-4A35-AD73-33FAD1003EEF}" type="sibTrans" cxnId="{784AF1BE-36E7-4D14-9E3A-F7092B6A8FFA}">
      <dgm:prSet/>
      <dgm:spPr/>
      <dgm:t>
        <a:bodyPr/>
        <a:lstStyle/>
        <a:p>
          <a:endParaRPr lang="en-US"/>
        </a:p>
      </dgm:t>
    </dgm:pt>
    <dgm:pt modelId="{71DE449E-9931-4EB6-96A4-884AD723EFFE}">
      <dgm:prSet phldrT="[Text]" custT="1"/>
      <dgm:spPr/>
      <dgm:t>
        <a:bodyPr/>
        <a:lstStyle/>
        <a:p>
          <a:r>
            <a:rPr lang="en-US" sz="2600" b="1" dirty="0">
              <a:latin typeface="Roboto" panose="02000000000000000000" pitchFamily="2" charset="0"/>
              <a:ea typeface="Roboto" panose="02000000000000000000" pitchFamily="2" charset="0"/>
              <a:cs typeface="Roboto" panose="02000000000000000000" pitchFamily="2" charset="0"/>
            </a:rPr>
            <a:t>Inquiries</a:t>
          </a:r>
        </a:p>
      </dgm:t>
    </dgm:pt>
    <dgm:pt modelId="{850BAF5C-4B89-4595-9B84-952EA5A5CAB5}" type="parTrans" cxnId="{FB6E45E0-3ECC-4DD4-9B03-2B355E853BC5}">
      <dgm:prSet/>
      <dgm:spPr/>
      <dgm:t>
        <a:bodyPr/>
        <a:lstStyle/>
        <a:p>
          <a:endParaRPr lang="en-US"/>
        </a:p>
      </dgm:t>
    </dgm:pt>
    <dgm:pt modelId="{3E77B8F9-18D1-4B77-B148-6AF37D8F12A3}" type="sibTrans" cxnId="{FB6E45E0-3ECC-4DD4-9B03-2B355E853BC5}">
      <dgm:prSet/>
      <dgm:spPr/>
      <dgm:t>
        <a:bodyPr/>
        <a:lstStyle/>
        <a:p>
          <a:endParaRPr lang="en-US"/>
        </a:p>
      </dgm:t>
    </dgm:pt>
    <dgm:pt modelId="{C447A930-87D6-4496-A411-8B3706042DAB}">
      <dgm:prSet custT="1"/>
      <dgm:spPr/>
      <dgm:t>
        <a:bodyPr/>
        <a:lstStyle/>
        <a:p>
          <a:r>
            <a:rPr lang="en-US" sz="2600" b="1" kern="1200" dirty="0">
              <a:latin typeface="Roboto" panose="02000000000000000000" pitchFamily="2" charset="0"/>
              <a:ea typeface="Roboto" panose="02000000000000000000" pitchFamily="2" charset="0"/>
              <a:cs typeface="Roboto" panose="02000000000000000000" pitchFamily="2" charset="0"/>
            </a:rPr>
            <a:t>Credit History</a:t>
          </a:r>
        </a:p>
      </dgm:t>
    </dgm:pt>
    <dgm:pt modelId="{78C8A6F6-568D-4F32-A5D9-F30A69FF6ECC}" type="parTrans" cxnId="{467D5AE6-8FA7-4844-9D92-033E120E411D}">
      <dgm:prSet/>
      <dgm:spPr/>
      <dgm:t>
        <a:bodyPr/>
        <a:lstStyle/>
        <a:p>
          <a:endParaRPr lang="en-US"/>
        </a:p>
      </dgm:t>
    </dgm:pt>
    <dgm:pt modelId="{7DCAD083-8148-4048-8897-AAA3A9D3514F}" type="sibTrans" cxnId="{467D5AE6-8FA7-4844-9D92-033E120E411D}">
      <dgm:prSet/>
      <dgm:spPr/>
      <dgm:t>
        <a:bodyPr/>
        <a:lstStyle/>
        <a:p>
          <a:endParaRPr lang="en-US"/>
        </a:p>
      </dgm:t>
    </dgm:pt>
    <dgm:pt modelId="{E90C067A-03D5-4C70-A476-18DFC326452F}" type="pres">
      <dgm:prSet presAssocID="{942166D9-310E-4EA8-956C-470C60CFE4C9}" presName="Name0" presStyleCnt="0">
        <dgm:presLayoutVars>
          <dgm:dir/>
          <dgm:animLvl val="lvl"/>
          <dgm:resizeHandles val="exact"/>
        </dgm:presLayoutVars>
      </dgm:prSet>
      <dgm:spPr/>
    </dgm:pt>
    <dgm:pt modelId="{691C7C12-8083-4890-B866-9693906E8C71}" type="pres">
      <dgm:prSet presAssocID="{24734164-6F51-454E-A4D0-C1340B1A86DA}" presName="linNode" presStyleCnt="0"/>
      <dgm:spPr/>
    </dgm:pt>
    <dgm:pt modelId="{E39692FD-8D33-40AB-B025-DAA79439FC86}" type="pres">
      <dgm:prSet presAssocID="{24734164-6F51-454E-A4D0-C1340B1A86DA}" presName="parentText" presStyleLbl="node1" presStyleIdx="0" presStyleCnt="4">
        <dgm:presLayoutVars>
          <dgm:chMax val="1"/>
          <dgm:bulletEnabled val="1"/>
        </dgm:presLayoutVars>
      </dgm:prSet>
      <dgm:spPr/>
    </dgm:pt>
    <dgm:pt modelId="{EDF3B29E-1C13-467D-A997-B5062EFD19EA}" type="pres">
      <dgm:prSet presAssocID="{9AA2295A-3E2F-4D88-ADDC-7CA9D3B2CB88}" presName="sp" presStyleCnt="0"/>
      <dgm:spPr/>
    </dgm:pt>
    <dgm:pt modelId="{46791711-87BE-42FF-94E6-EC1F234DC6D9}" type="pres">
      <dgm:prSet presAssocID="{2D7D9E49-2BB9-4BD1-812A-CD27252D1F11}" presName="linNode" presStyleCnt="0"/>
      <dgm:spPr/>
    </dgm:pt>
    <dgm:pt modelId="{108B5873-87DF-40C3-8C46-D21B83E28112}" type="pres">
      <dgm:prSet presAssocID="{2D7D9E49-2BB9-4BD1-812A-CD27252D1F11}" presName="parentText" presStyleLbl="node1" presStyleIdx="1" presStyleCnt="4">
        <dgm:presLayoutVars>
          <dgm:chMax val="1"/>
          <dgm:bulletEnabled val="1"/>
        </dgm:presLayoutVars>
      </dgm:prSet>
      <dgm:spPr/>
    </dgm:pt>
    <dgm:pt modelId="{23262386-F51C-406F-B090-531233CF391B}" type="pres">
      <dgm:prSet presAssocID="{C3C9040A-1A32-4A35-AD73-33FAD1003EEF}" presName="sp" presStyleCnt="0"/>
      <dgm:spPr/>
    </dgm:pt>
    <dgm:pt modelId="{FCBFD993-1EF3-42F5-9509-5AECD458E565}" type="pres">
      <dgm:prSet presAssocID="{C447A930-87D6-4496-A411-8B3706042DAB}" presName="linNode" presStyleCnt="0"/>
      <dgm:spPr/>
    </dgm:pt>
    <dgm:pt modelId="{F1B6FA93-3B22-4891-B140-A0EC6AC47814}" type="pres">
      <dgm:prSet presAssocID="{C447A930-87D6-4496-A411-8B3706042DAB}" presName="parentText" presStyleLbl="node1" presStyleIdx="2" presStyleCnt="4">
        <dgm:presLayoutVars>
          <dgm:chMax val="1"/>
          <dgm:bulletEnabled val="1"/>
        </dgm:presLayoutVars>
      </dgm:prSet>
      <dgm:spPr/>
    </dgm:pt>
    <dgm:pt modelId="{D486FE6B-0092-494D-B8A4-1297DB7A6B68}" type="pres">
      <dgm:prSet presAssocID="{7DCAD083-8148-4048-8897-AAA3A9D3514F}" presName="sp" presStyleCnt="0"/>
      <dgm:spPr/>
    </dgm:pt>
    <dgm:pt modelId="{B944135C-6397-4FD2-8BF3-DE50E67E9B3A}" type="pres">
      <dgm:prSet presAssocID="{71DE449E-9931-4EB6-96A4-884AD723EFFE}" presName="linNode" presStyleCnt="0"/>
      <dgm:spPr/>
    </dgm:pt>
    <dgm:pt modelId="{73FE0D4F-F7E4-4531-8A3D-D7A14394D746}" type="pres">
      <dgm:prSet presAssocID="{71DE449E-9931-4EB6-96A4-884AD723EFFE}" presName="parentText" presStyleLbl="node1" presStyleIdx="3" presStyleCnt="4">
        <dgm:presLayoutVars>
          <dgm:chMax val="1"/>
          <dgm:bulletEnabled val="1"/>
        </dgm:presLayoutVars>
      </dgm:prSet>
      <dgm:spPr/>
    </dgm:pt>
  </dgm:ptLst>
  <dgm:cxnLst>
    <dgm:cxn modelId="{FB2BCF37-8475-4159-ACAB-1203311663B7}" type="presOf" srcId="{2D7D9E49-2BB9-4BD1-812A-CD27252D1F11}" destId="{108B5873-87DF-40C3-8C46-D21B83E28112}" srcOrd="0" destOrd="0" presId="urn:microsoft.com/office/officeart/2005/8/layout/vList5"/>
    <dgm:cxn modelId="{1E70385A-CB52-4238-8A5C-00CCB033F176}" srcId="{942166D9-310E-4EA8-956C-470C60CFE4C9}" destId="{24734164-6F51-454E-A4D0-C1340B1A86DA}" srcOrd="0" destOrd="0" parTransId="{E9A8EB1B-0BDB-4528-A09F-49A9FA25BAC3}" sibTransId="{9AA2295A-3E2F-4D88-ADDC-7CA9D3B2CB88}"/>
    <dgm:cxn modelId="{393E367E-59E9-4F28-AE10-F44526057D3E}" type="presOf" srcId="{942166D9-310E-4EA8-956C-470C60CFE4C9}" destId="{E90C067A-03D5-4C70-A476-18DFC326452F}" srcOrd="0" destOrd="0" presId="urn:microsoft.com/office/officeart/2005/8/layout/vList5"/>
    <dgm:cxn modelId="{DE834A9B-BDF5-41A4-BE18-2E1D75C4D77C}" type="presOf" srcId="{24734164-6F51-454E-A4D0-C1340B1A86DA}" destId="{E39692FD-8D33-40AB-B025-DAA79439FC86}" srcOrd="0" destOrd="0" presId="urn:microsoft.com/office/officeart/2005/8/layout/vList5"/>
    <dgm:cxn modelId="{784AF1BE-36E7-4D14-9E3A-F7092B6A8FFA}" srcId="{942166D9-310E-4EA8-956C-470C60CFE4C9}" destId="{2D7D9E49-2BB9-4BD1-812A-CD27252D1F11}" srcOrd="1" destOrd="0" parTransId="{4973B200-72F6-47A5-8296-6EB608C744A0}" sibTransId="{C3C9040A-1A32-4A35-AD73-33FAD1003EEF}"/>
    <dgm:cxn modelId="{FB6E45E0-3ECC-4DD4-9B03-2B355E853BC5}" srcId="{942166D9-310E-4EA8-956C-470C60CFE4C9}" destId="{71DE449E-9931-4EB6-96A4-884AD723EFFE}" srcOrd="3" destOrd="0" parTransId="{850BAF5C-4B89-4595-9B84-952EA5A5CAB5}" sibTransId="{3E77B8F9-18D1-4B77-B148-6AF37D8F12A3}"/>
    <dgm:cxn modelId="{9898D1E1-FA4C-4B4C-BDBD-F131D29BEA33}" type="presOf" srcId="{71DE449E-9931-4EB6-96A4-884AD723EFFE}" destId="{73FE0D4F-F7E4-4531-8A3D-D7A14394D746}" srcOrd="0" destOrd="0" presId="urn:microsoft.com/office/officeart/2005/8/layout/vList5"/>
    <dgm:cxn modelId="{467D5AE6-8FA7-4844-9D92-033E120E411D}" srcId="{942166D9-310E-4EA8-956C-470C60CFE4C9}" destId="{C447A930-87D6-4496-A411-8B3706042DAB}" srcOrd="2" destOrd="0" parTransId="{78C8A6F6-568D-4F32-A5D9-F30A69FF6ECC}" sibTransId="{7DCAD083-8148-4048-8897-AAA3A9D3514F}"/>
    <dgm:cxn modelId="{15E0CFF8-7808-4B3C-90E6-749F09A2FE64}" type="presOf" srcId="{C447A930-87D6-4496-A411-8B3706042DAB}" destId="{F1B6FA93-3B22-4891-B140-A0EC6AC47814}" srcOrd="0" destOrd="0" presId="urn:microsoft.com/office/officeart/2005/8/layout/vList5"/>
    <dgm:cxn modelId="{55650D0F-68E3-4B04-99EB-A2E97BC5BA25}" type="presParOf" srcId="{E90C067A-03D5-4C70-A476-18DFC326452F}" destId="{691C7C12-8083-4890-B866-9693906E8C71}" srcOrd="0" destOrd="0" presId="urn:microsoft.com/office/officeart/2005/8/layout/vList5"/>
    <dgm:cxn modelId="{5D66C339-F57C-47FF-A9B5-0475221156F4}" type="presParOf" srcId="{691C7C12-8083-4890-B866-9693906E8C71}" destId="{E39692FD-8D33-40AB-B025-DAA79439FC86}" srcOrd="0" destOrd="0" presId="urn:microsoft.com/office/officeart/2005/8/layout/vList5"/>
    <dgm:cxn modelId="{80B6E74E-1789-4864-91D8-FF93DABA532F}" type="presParOf" srcId="{E90C067A-03D5-4C70-A476-18DFC326452F}" destId="{EDF3B29E-1C13-467D-A997-B5062EFD19EA}" srcOrd="1" destOrd="0" presId="urn:microsoft.com/office/officeart/2005/8/layout/vList5"/>
    <dgm:cxn modelId="{47D6E18A-C967-4E4B-BAD4-DBB7ECFB8069}" type="presParOf" srcId="{E90C067A-03D5-4C70-A476-18DFC326452F}" destId="{46791711-87BE-42FF-94E6-EC1F234DC6D9}" srcOrd="2" destOrd="0" presId="urn:microsoft.com/office/officeart/2005/8/layout/vList5"/>
    <dgm:cxn modelId="{36B6F7A1-96D3-444C-99AE-5E540E9EADD2}" type="presParOf" srcId="{46791711-87BE-42FF-94E6-EC1F234DC6D9}" destId="{108B5873-87DF-40C3-8C46-D21B83E28112}" srcOrd="0" destOrd="0" presId="urn:microsoft.com/office/officeart/2005/8/layout/vList5"/>
    <dgm:cxn modelId="{68F0B839-8E22-4BD8-B1A5-1326198A2F3A}" type="presParOf" srcId="{E90C067A-03D5-4C70-A476-18DFC326452F}" destId="{23262386-F51C-406F-B090-531233CF391B}" srcOrd="3" destOrd="0" presId="urn:microsoft.com/office/officeart/2005/8/layout/vList5"/>
    <dgm:cxn modelId="{055E74C5-80EE-4037-9E77-A4007A3F8301}" type="presParOf" srcId="{E90C067A-03D5-4C70-A476-18DFC326452F}" destId="{FCBFD993-1EF3-42F5-9509-5AECD458E565}" srcOrd="4" destOrd="0" presId="urn:microsoft.com/office/officeart/2005/8/layout/vList5"/>
    <dgm:cxn modelId="{6D4B24BB-4D1C-4B74-A6F2-E6B1E84DDB78}" type="presParOf" srcId="{FCBFD993-1EF3-42F5-9509-5AECD458E565}" destId="{F1B6FA93-3B22-4891-B140-A0EC6AC47814}" srcOrd="0" destOrd="0" presId="urn:microsoft.com/office/officeart/2005/8/layout/vList5"/>
    <dgm:cxn modelId="{5C295BDC-AC7C-40B6-A9CF-3C298F519F02}" type="presParOf" srcId="{E90C067A-03D5-4C70-A476-18DFC326452F}" destId="{D486FE6B-0092-494D-B8A4-1297DB7A6B68}" srcOrd="5" destOrd="0" presId="urn:microsoft.com/office/officeart/2005/8/layout/vList5"/>
    <dgm:cxn modelId="{76D7E362-3AFF-446D-B4D8-4B0AE76F653A}" type="presParOf" srcId="{E90C067A-03D5-4C70-A476-18DFC326452F}" destId="{B944135C-6397-4FD2-8BF3-DE50E67E9B3A}" srcOrd="6" destOrd="0" presId="urn:microsoft.com/office/officeart/2005/8/layout/vList5"/>
    <dgm:cxn modelId="{E16A9450-8791-40B7-963C-D7F448E7DBEF}" type="presParOf" srcId="{B944135C-6397-4FD2-8BF3-DE50E67E9B3A}" destId="{73FE0D4F-F7E4-4531-8A3D-D7A14394D74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662B02-1985-4F4A-91BA-9AEB824207F1}"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2AF9A3B8-807E-4AC8-87A3-1973AC5C28BF}">
      <dgm:prSet/>
      <dgm:spPr/>
      <dgm:t>
        <a:bodyPr/>
        <a:lstStyle/>
        <a:p>
          <a:r>
            <a:rPr lang="en-US" dirty="0"/>
            <a:t>Borrower’s Credit Worthiness</a:t>
          </a:r>
        </a:p>
      </dgm:t>
    </dgm:pt>
    <dgm:pt modelId="{467100AC-FA62-41D7-8E16-1E6C9FC34DBE}" type="parTrans" cxnId="{1D57D747-042E-4F22-9A9B-2B011FD2700A}">
      <dgm:prSet/>
      <dgm:spPr/>
      <dgm:t>
        <a:bodyPr/>
        <a:lstStyle/>
        <a:p>
          <a:endParaRPr lang="en-US"/>
        </a:p>
      </dgm:t>
    </dgm:pt>
    <dgm:pt modelId="{C8DE6410-4F28-4FF3-9033-FDED3AA9F245}" type="sibTrans" cxnId="{1D57D747-042E-4F22-9A9B-2B011FD2700A}">
      <dgm:prSet/>
      <dgm:spPr/>
      <dgm:t>
        <a:bodyPr/>
        <a:lstStyle/>
        <a:p>
          <a:endParaRPr lang="en-US"/>
        </a:p>
      </dgm:t>
    </dgm:pt>
    <dgm:pt modelId="{57044EFD-7130-4EAC-A831-FCFECCE3E6BF}">
      <dgm:prSet/>
      <dgm:spPr/>
      <dgm:t>
        <a:bodyPr/>
        <a:lstStyle/>
        <a:p>
          <a:r>
            <a:rPr lang="en-US" dirty="0"/>
            <a:t>The Lender</a:t>
          </a:r>
        </a:p>
      </dgm:t>
    </dgm:pt>
    <dgm:pt modelId="{26C824E3-FCCD-48F6-B9B8-AE1D6649945C}" type="parTrans" cxnId="{75BA766E-6F49-41FC-8402-436373247A14}">
      <dgm:prSet/>
      <dgm:spPr/>
      <dgm:t>
        <a:bodyPr/>
        <a:lstStyle/>
        <a:p>
          <a:endParaRPr lang="en-US"/>
        </a:p>
      </dgm:t>
    </dgm:pt>
    <dgm:pt modelId="{19EE0CC2-A358-4B20-BFF5-294CDCA67546}" type="sibTrans" cxnId="{75BA766E-6F49-41FC-8402-436373247A14}">
      <dgm:prSet/>
      <dgm:spPr/>
      <dgm:t>
        <a:bodyPr/>
        <a:lstStyle/>
        <a:p>
          <a:endParaRPr lang="en-US"/>
        </a:p>
      </dgm:t>
    </dgm:pt>
    <dgm:pt modelId="{627C2305-4567-4AEF-97BA-3B206E248F18}">
      <dgm:prSet/>
      <dgm:spPr/>
      <dgm:t>
        <a:bodyPr/>
        <a:lstStyle/>
        <a:p>
          <a:r>
            <a:rPr lang="en-US" dirty="0"/>
            <a:t>The Amount Borrowed</a:t>
          </a:r>
        </a:p>
      </dgm:t>
    </dgm:pt>
    <dgm:pt modelId="{A0CE6620-9F14-4785-B1EE-ED5AFDEDA63D}" type="parTrans" cxnId="{EB29C218-D2F2-4604-ACF1-78090E09A2FD}">
      <dgm:prSet/>
      <dgm:spPr/>
      <dgm:t>
        <a:bodyPr/>
        <a:lstStyle/>
        <a:p>
          <a:endParaRPr lang="en-US"/>
        </a:p>
      </dgm:t>
    </dgm:pt>
    <dgm:pt modelId="{FDBB7DBC-4D56-46E0-96A5-458B29A02A1A}" type="sibTrans" cxnId="{EB29C218-D2F2-4604-ACF1-78090E09A2FD}">
      <dgm:prSet/>
      <dgm:spPr/>
      <dgm:t>
        <a:bodyPr/>
        <a:lstStyle/>
        <a:p>
          <a:endParaRPr lang="en-US"/>
        </a:p>
      </dgm:t>
    </dgm:pt>
    <dgm:pt modelId="{3A16BE66-07AF-4DEB-96B5-81B218477ADB}">
      <dgm:prSet/>
      <dgm:spPr/>
      <dgm:t>
        <a:bodyPr/>
        <a:lstStyle/>
        <a:p>
          <a:r>
            <a:rPr lang="en-US" dirty="0"/>
            <a:t>The Repayment Period</a:t>
          </a:r>
        </a:p>
      </dgm:t>
    </dgm:pt>
    <dgm:pt modelId="{7AA8AAF8-7ED5-4C3E-BD44-DA6920D3F1DB}" type="parTrans" cxnId="{9D8FD066-24C2-4D93-9485-D12E056F7103}">
      <dgm:prSet/>
      <dgm:spPr/>
      <dgm:t>
        <a:bodyPr/>
        <a:lstStyle/>
        <a:p>
          <a:endParaRPr lang="en-US"/>
        </a:p>
      </dgm:t>
    </dgm:pt>
    <dgm:pt modelId="{D6B3C7DA-A673-4028-A8D9-A7C50B54E497}" type="sibTrans" cxnId="{9D8FD066-24C2-4D93-9485-D12E056F7103}">
      <dgm:prSet/>
      <dgm:spPr/>
      <dgm:t>
        <a:bodyPr/>
        <a:lstStyle/>
        <a:p>
          <a:endParaRPr lang="en-US"/>
        </a:p>
      </dgm:t>
    </dgm:pt>
    <dgm:pt modelId="{81CEE4B8-2817-47E1-BFD8-99480AAE4770}" type="pres">
      <dgm:prSet presAssocID="{45662B02-1985-4F4A-91BA-9AEB824207F1}" presName="linear" presStyleCnt="0">
        <dgm:presLayoutVars>
          <dgm:dir/>
          <dgm:animLvl val="lvl"/>
          <dgm:resizeHandles val="exact"/>
        </dgm:presLayoutVars>
      </dgm:prSet>
      <dgm:spPr/>
    </dgm:pt>
    <dgm:pt modelId="{48EBCACC-20F8-454B-B9DF-E45FE3F9F446}" type="pres">
      <dgm:prSet presAssocID="{2AF9A3B8-807E-4AC8-87A3-1973AC5C28BF}" presName="parentLin" presStyleCnt="0"/>
      <dgm:spPr/>
    </dgm:pt>
    <dgm:pt modelId="{68C86AA3-9AFD-459B-A266-6C704A9ECD16}" type="pres">
      <dgm:prSet presAssocID="{2AF9A3B8-807E-4AC8-87A3-1973AC5C28BF}" presName="parentLeftMargin" presStyleLbl="node1" presStyleIdx="0" presStyleCnt="4"/>
      <dgm:spPr/>
    </dgm:pt>
    <dgm:pt modelId="{DDCF3DE5-E9EC-463D-AF0E-2F0ADCADF0F9}" type="pres">
      <dgm:prSet presAssocID="{2AF9A3B8-807E-4AC8-87A3-1973AC5C28BF}" presName="parentText" presStyleLbl="node1" presStyleIdx="0" presStyleCnt="4">
        <dgm:presLayoutVars>
          <dgm:chMax val="0"/>
          <dgm:bulletEnabled val="1"/>
        </dgm:presLayoutVars>
      </dgm:prSet>
      <dgm:spPr/>
    </dgm:pt>
    <dgm:pt modelId="{3FE1E198-B1ED-4CA1-B0E7-04EE70F5BC15}" type="pres">
      <dgm:prSet presAssocID="{2AF9A3B8-807E-4AC8-87A3-1973AC5C28BF}" presName="negativeSpace" presStyleCnt="0"/>
      <dgm:spPr/>
    </dgm:pt>
    <dgm:pt modelId="{7368F9A5-BDF5-45BD-A776-CB5CF18723E3}" type="pres">
      <dgm:prSet presAssocID="{2AF9A3B8-807E-4AC8-87A3-1973AC5C28BF}" presName="childText" presStyleLbl="conFgAcc1" presStyleIdx="0" presStyleCnt="4">
        <dgm:presLayoutVars>
          <dgm:bulletEnabled val="1"/>
        </dgm:presLayoutVars>
      </dgm:prSet>
      <dgm:spPr/>
    </dgm:pt>
    <dgm:pt modelId="{DF9B45F3-DD20-4C57-8A1A-3203DE12937C}" type="pres">
      <dgm:prSet presAssocID="{C8DE6410-4F28-4FF3-9033-FDED3AA9F245}" presName="spaceBetweenRectangles" presStyleCnt="0"/>
      <dgm:spPr/>
    </dgm:pt>
    <dgm:pt modelId="{B381E849-B8B7-4FE5-A03D-B98AE4586BD5}" type="pres">
      <dgm:prSet presAssocID="{57044EFD-7130-4EAC-A831-FCFECCE3E6BF}" presName="parentLin" presStyleCnt="0"/>
      <dgm:spPr/>
    </dgm:pt>
    <dgm:pt modelId="{83DD2F3E-A6BD-43E6-820C-0DB018FB8D9A}" type="pres">
      <dgm:prSet presAssocID="{57044EFD-7130-4EAC-A831-FCFECCE3E6BF}" presName="parentLeftMargin" presStyleLbl="node1" presStyleIdx="0" presStyleCnt="4"/>
      <dgm:spPr/>
    </dgm:pt>
    <dgm:pt modelId="{542129B8-199E-4C95-95EE-92500A0877F4}" type="pres">
      <dgm:prSet presAssocID="{57044EFD-7130-4EAC-A831-FCFECCE3E6BF}" presName="parentText" presStyleLbl="node1" presStyleIdx="1" presStyleCnt="4">
        <dgm:presLayoutVars>
          <dgm:chMax val="0"/>
          <dgm:bulletEnabled val="1"/>
        </dgm:presLayoutVars>
      </dgm:prSet>
      <dgm:spPr/>
    </dgm:pt>
    <dgm:pt modelId="{7D645578-B0A2-4F29-B105-43039E56AA3C}" type="pres">
      <dgm:prSet presAssocID="{57044EFD-7130-4EAC-A831-FCFECCE3E6BF}" presName="negativeSpace" presStyleCnt="0"/>
      <dgm:spPr/>
    </dgm:pt>
    <dgm:pt modelId="{CB82A28D-16A9-4F87-93E2-78E866C75588}" type="pres">
      <dgm:prSet presAssocID="{57044EFD-7130-4EAC-A831-FCFECCE3E6BF}" presName="childText" presStyleLbl="conFgAcc1" presStyleIdx="1" presStyleCnt="4">
        <dgm:presLayoutVars>
          <dgm:bulletEnabled val="1"/>
        </dgm:presLayoutVars>
      </dgm:prSet>
      <dgm:spPr/>
    </dgm:pt>
    <dgm:pt modelId="{6BA62F06-96B2-4DC4-B58B-FA3B208D8B28}" type="pres">
      <dgm:prSet presAssocID="{19EE0CC2-A358-4B20-BFF5-294CDCA67546}" presName="spaceBetweenRectangles" presStyleCnt="0"/>
      <dgm:spPr/>
    </dgm:pt>
    <dgm:pt modelId="{70E14623-48F0-40A6-96EE-700A06EC130E}" type="pres">
      <dgm:prSet presAssocID="{627C2305-4567-4AEF-97BA-3B206E248F18}" presName="parentLin" presStyleCnt="0"/>
      <dgm:spPr/>
    </dgm:pt>
    <dgm:pt modelId="{D02CAA32-0DF0-46E7-A8E7-51DE3969DEFB}" type="pres">
      <dgm:prSet presAssocID="{627C2305-4567-4AEF-97BA-3B206E248F18}" presName="parentLeftMargin" presStyleLbl="node1" presStyleIdx="1" presStyleCnt="4"/>
      <dgm:spPr/>
    </dgm:pt>
    <dgm:pt modelId="{E59068AD-E06C-4416-A3C1-9C89F067C8D5}" type="pres">
      <dgm:prSet presAssocID="{627C2305-4567-4AEF-97BA-3B206E248F18}" presName="parentText" presStyleLbl="node1" presStyleIdx="2" presStyleCnt="4">
        <dgm:presLayoutVars>
          <dgm:chMax val="0"/>
          <dgm:bulletEnabled val="1"/>
        </dgm:presLayoutVars>
      </dgm:prSet>
      <dgm:spPr/>
    </dgm:pt>
    <dgm:pt modelId="{DC0A0633-DDBB-4D23-9152-23503D938912}" type="pres">
      <dgm:prSet presAssocID="{627C2305-4567-4AEF-97BA-3B206E248F18}" presName="negativeSpace" presStyleCnt="0"/>
      <dgm:spPr/>
    </dgm:pt>
    <dgm:pt modelId="{97A8D2D8-86A3-47E3-A69C-80C2DED35FDC}" type="pres">
      <dgm:prSet presAssocID="{627C2305-4567-4AEF-97BA-3B206E248F18}" presName="childText" presStyleLbl="conFgAcc1" presStyleIdx="2" presStyleCnt="4">
        <dgm:presLayoutVars>
          <dgm:bulletEnabled val="1"/>
        </dgm:presLayoutVars>
      </dgm:prSet>
      <dgm:spPr/>
    </dgm:pt>
    <dgm:pt modelId="{7B0A4A52-1B7C-4F70-BE2A-E2570303A726}" type="pres">
      <dgm:prSet presAssocID="{FDBB7DBC-4D56-46E0-96A5-458B29A02A1A}" presName="spaceBetweenRectangles" presStyleCnt="0"/>
      <dgm:spPr/>
    </dgm:pt>
    <dgm:pt modelId="{919AE8A8-8572-4606-B2FA-FA68BEB7CDAD}" type="pres">
      <dgm:prSet presAssocID="{3A16BE66-07AF-4DEB-96B5-81B218477ADB}" presName="parentLin" presStyleCnt="0"/>
      <dgm:spPr/>
    </dgm:pt>
    <dgm:pt modelId="{FE501205-9ED9-4B24-92CF-A4575E14327A}" type="pres">
      <dgm:prSet presAssocID="{3A16BE66-07AF-4DEB-96B5-81B218477ADB}" presName="parentLeftMargin" presStyleLbl="node1" presStyleIdx="2" presStyleCnt="4"/>
      <dgm:spPr/>
    </dgm:pt>
    <dgm:pt modelId="{24D5518E-8599-471F-AA13-FEFABF2C7A7C}" type="pres">
      <dgm:prSet presAssocID="{3A16BE66-07AF-4DEB-96B5-81B218477ADB}" presName="parentText" presStyleLbl="node1" presStyleIdx="3" presStyleCnt="4">
        <dgm:presLayoutVars>
          <dgm:chMax val="0"/>
          <dgm:bulletEnabled val="1"/>
        </dgm:presLayoutVars>
      </dgm:prSet>
      <dgm:spPr/>
    </dgm:pt>
    <dgm:pt modelId="{7D912795-AF1B-4DF4-8E2A-06888D242D2D}" type="pres">
      <dgm:prSet presAssocID="{3A16BE66-07AF-4DEB-96B5-81B218477ADB}" presName="negativeSpace" presStyleCnt="0"/>
      <dgm:spPr/>
    </dgm:pt>
    <dgm:pt modelId="{931F588D-9A8F-4CB0-BF36-E7C95BC33410}" type="pres">
      <dgm:prSet presAssocID="{3A16BE66-07AF-4DEB-96B5-81B218477ADB}" presName="childText" presStyleLbl="conFgAcc1" presStyleIdx="3" presStyleCnt="4">
        <dgm:presLayoutVars>
          <dgm:bulletEnabled val="1"/>
        </dgm:presLayoutVars>
      </dgm:prSet>
      <dgm:spPr/>
    </dgm:pt>
  </dgm:ptLst>
  <dgm:cxnLst>
    <dgm:cxn modelId="{EB29C218-D2F2-4604-ACF1-78090E09A2FD}" srcId="{45662B02-1985-4F4A-91BA-9AEB824207F1}" destId="{627C2305-4567-4AEF-97BA-3B206E248F18}" srcOrd="2" destOrd="0" parTransId="{A0CE6620-9F14-4785-B1EE-ED5AFDEDA63D}" sibTransId="{FDBB7DBC-4D56-46E0-96A5-458B29A02A1A}"/>
    <dgm:cxn modelId="{1608D42E-AB99-4C0D-817B-A0266B9DB960}" type="presOf" srcId="{627C2305-4567-4AEF-97BA-3B206E248F18}" destId="{D02CAA32-0DF0-46E7-A8E7-51DE3969DEFB}" srcOrd="0" destOrd="0" presId="urn:microsoft.com/office/officeart/2005/8/layout/list1"/>
    <dgm:cxn modelId="{772E7835-80E1-4963-B24E-682F8C825FCB}" type="presOf" srcId="{3A16BE66-07AF-4DEB-96B5-81B218477ADB}" destId="{24D5518E-8599-471F-AA13-FEFABF2C7A7C}" srcOrd="1" destOrd="0" presId="urn:microsoft.com/office/officeart/2005/8/layout/list1"/>
    <dgm:cxn modelId="{E08F2E42-A8FE-4201-A45F-F31695DF08B3}" type="presOf" srcId="{3A16BE66-07AF-4DEB-96B5-81B218477ADB}" destId="{FE501205-9ED9-4B24-92CF-A4575E14327A}" srcOrd="0" destOrd="0" presId="urn:microsoft.com/office/officeart/2005/8/layout/list1"/>
    <dgm:cxn modelId="{9D8FD066-24C2-4D93-9485-D12E056F7103}" srcId="{45662B02-1985-4F4A-91BA-9AEB824207F1}" destId="{3A16BE66-07AF-4DEB-96B5-81B218477ADB}" srcOrd="3" destOrd="0" parTransId="{7AA8AAF8-7ED5-4C3E-BD44-DA6920D3F1DB}" sibTransId="{D6B3C7DA-A673-4028-A8D9-A7C50B54E497}"/>
    <dgm:cxn modelId="{1D57D747-042E-4F22-9A9B-2B011FD2700A}" srcId="{45662B02-1985-4F4A-91BA-9AEB824207F1}" destId="{2AF9A3B8-807E-4AC8-87A3-1973AC5C28BF}" srcOrd="0" destOrd="0" parTransId="{467100AC-FA62-41D7-8E16-1E6C9FC34DBE}" sibTransId="{C8DE6410-4F28-4FF3-9033-FDED3AA9F245}"/>
    <dgm:cxn modelId="{9E551B48-B865-44FE-8B75-6D1D21CB6EE1}" type="presOf" srcId="{45662B02-1985-4F4A-91BA-9AEB824207F1}" destId="{81CEE4B8-2817-47E1-BFD8-99480AAE4770}" srcOrd="0" destOrd="0" presId="urn:microsoft.com/office/officeart/2005/8/layout/list1"/>
    <dgm:cxn modelId="{75BA766E-6F49-41FC-8402-436373247A14}" srcId="{45662B02-1985-4F4A-91BA-9AEB824207F1}" destId="{57044EFD-7130-4EAC-A831-FCFECCE3E6BF}" srcOrd="1" destOrd="0" parTransId="{26C824E3-FCCD-48F6-B9B8-AE1D6649945C}" sibTransId="{19EE0CC2-A358-4B20-BFF5-294CDCA67546}"/>
    <dgm:cxn modelId="{DA08E076-F690-4861-9346-0849AFF05E84}" type="presOf" srcId="{2AF9A3B8-807E-4AC8-87A3-1973AC5C28BF}" destId="{68C86AA3-9AFD-459B-A266-6C704A9ECD16}" srcOrd="0" destOrd="0" presId="urn:microsoft.com/office/officeart/2005/8/layout/list1"/>
    <dgm:cxn modelId="{EDBBFAA2-A283-4127-B548-56B1D186C87E}" type="presOf" srcId="{57044EFD-7130-4EAC-A831-FCFECCE3E6BF}" destId="{542129B8-199E-4C95-95EE-92500A0877F4}" srcOrd="1" destOrd="0" presId="urn:microsoft.com/office/officeart/2005/8/layout/list1"/>
    <dgm:cxn modelId="{21D5B3CF-2F99-4F52-BF24-E77384EC22C7}" type="presOf" srcId="{2AF9A3B8-807E-4AC8-87A3-1973AC5C28BF}" destId="{DDCF3DE5-E9EC-463D-AF0E-2F0ADCADF0F9}" srcOrd="1" destOrd="0" presId="urn:microsoft.com/office/officeart/2005/8/layout/list1"/>
    <dgm:cxn modelId="{D252DFD0-687E-46C5-8612-22BCCAF5764A}" type="presOf" srcId="{627C2305-4567-4AEF-97BA-3B206E248F18}" destId="{E59068AD-E06C-4416-A3C1-9C89F067C8D5}" srcOrd="1" destOrd="0" presId="urn:microsoft.com/office/officeart/2005/8/layout/list1"/>
    <dgm:cxn modelId="{7AE26AD2-DCE5-4C9F-8375-8047B7DF61F0}" type="presOf" srcId="{57044EFD-7130-4EAC-A831-FCFECCE3E6BF}" destId="{83DD2F3E-A6BD-43E6-820C-0DB018FB8D9A}" srcOrd="0" destOrd="0" presId="urn:microsoft.com/office/officeart/2005/8/layout/list1"/>
    <dgm:cxn modelId="{707F932C-288E-4D5C-AE74-6BED21384FFA}" type="presParOf" srcId="{81CEE4B8-2817-47E1-BFD8-99480AAE4770}" destId="{48EBCACC-20F8-454B-B9DF-E45FE3F9F446}" srcOrd="0" destOrd="0" presId="urn:microsoft.com/office/officeart/2005/8/layout/list1"/>
    <dgm:cxn modelId="{9365C916-E76F-4AC3-AC5F-8C8EA7E7B42E}" type="presParOf" srcId="{48EBCACC-20F8-454B-B9DF-E45FE3F9F446}" destId="{68C86AA3-9AFD-459B-A266-6C704A9ECD16}" srcOrd="0" destOrd="0" presId="urn:microsoft.com/office/officeart/2005/8/layout/list1"/>
    <dgm:cxn modelId="{9B7D9882-631B-41C5-9C5B-35BB98CDE499}" type="presParOf" srcId="{48EBCACC-20F8-454B-B9DF-E45FE3F9F446}" destId="{DDCF3DE5-E9EC-463D-AF0E-2F0ADCADF0F9}" srcOrd="1" destOrd="0" presId="urn:microsoft.com/office/officeart/2005/8/layout/list1"/>
    <dgm:cxn modelId="{E37FB6B4-ACD2-49A0-9A38-4CAAB908A5E3}" type="presParOf" srcId="{81CEE4B8-2817-47E1-BFD8-99480AAE4770}" destId="{3FE1E198-B1ED-4CA1-B0E7-04EE70F5BC15}" srcOrd="1" destOrd="0" presId="urn:microsoft.com/office/officeart/2005/8/layout/list1"/>
    <dgm:cxn modelId="{F2E0C086-AE5F-4A4B-94AF-1245D94FCD7A}" type="presParOf" srcId="{81CEE4B8-2817-47E1-BFD8-99480AAE4770}" destId="{7368F9A5-BDF5-45BD-A776-CB5CF18723E3}" srcOrd="2" destOrd="0" presId="urn:microsoft.com/office/officeart/2005/8/layout/list1"/>
    <dgm:cxn modelId="{D239BBCB-6A52-4202-8C2A-104EB7D893A3}" type="presParOf" srcId="{81CEE4B8-2817-47E1-BFD8-99480AAE4770}" destId="{DF9B45F3-DD20-4C57-8A1A-3203DE12937C}" srcOrd="3" destOrd="0" presId="urn:microsoft.com/office/officeart/2005/8/layout/list1"/>
    <dgm:cxn modelId="{FF8783A2-5EBB-44B7-8CB1-48DD44C0AC0D}" type="presParOf" srcId="{81CEE4B8-2817-47E1-BFD8-99480AAE4770}" destId="{B381E849-B8B7-4FE5-A03D-B98AE4586BD5}" srcOrd="4" destOrd="0" presId="urn:microsoft.com/office/officeart/2005/8/layout/list1"/>
    <dgm:cxn modelId="{C0ADD730-462C-4925-86E0-D87D81CCC26E}" type="presParOf" srcId="{B381E849-B8B7-4FE5-A03D-B98AE4586BD5}" destId="{83DD2F3E-A6BD-43E6-820C-0DB018FB8D9A}" srcOrd="0" destOrd="0" presId="urn:microsoft.com/office/officeart/2005/8/layout/list1"/>
    <dgm:cxn modelId="{1FE5680D-D3BB-4470-A26C-A9AFD42DE519}" type="presParOf" srcId="{B381E849-B8B7-4FE5-A03D-B98AE4586BD5}" destId="{542129B8-199E-4C95-95EE-92500A0877F4}" srcOrd="1" destOrd="0" presId="urn:microsoft.com/office/officeart/2005/8/layout/list1"/>
    <dgm:cxn modelId="{8E944C55-51DF-477C-8FB8-7CB92DB248E8}" type="presParOf" srcId="{81CEE4B8-2817-47E1-BFD8-99480AAE4770}" destId="{7D645578-B0A2-4F29-B105-43039E56AA3C}" srcOrd="5" destOrd="0" presId="urn:microsoft.com/office/officeart/2005/8/layout/list1"/>
    <dgm:cxn modelId="{66BABFF5-2C2B-4C61-89ED-BD46681D3644}" type="presParOf" srcId="{81CEE4B8-2817-47E1-BFD8-99480AAE4770}" destId="{CB82A28D-16A9-4F87-93E2-78E866C75588}" srcOrd="6" destOrd="0" presId="urn:microsoft.com/office/officeart/2005/8/layout/list1"/>
    <dgm:cxn modelId="{D6B3D749-37F3-4219-9D28-02C3A2402448}" type="presParOf" srcId="{81CEE4B8-2817-47E1-BFD8-99480AAE4770}" destId="{6BA62F06-96B2-4DC4-B58B-FA3B208D8B28}" srcOrd="7" destOrd="0" presId="urn:microsoft.com/office/officeart/2005/8/layout/list1"/>
    <dgm:cxn modelId="{9846BA67-06DB-4ABB-8CBA-B5ADB8AD389D}" type="presParOf" srcId="{81CEE4B8-2817-47E1-BFD8-99480AAE4770}" destId="{70E14623-48F0-40A6-96EE-700A06EC130E}" srcOrd="8" destOrd="0" presId="urn:microsoft.com/office/officeart/2005/8/layout/list1"/>
    <dgm:cxn modelId="{1B66EED3-B1E0-4E7D-85C6-58BD22FC94DA}" type="presParOf" srcId="{70E14623-48F0-40A6-96EE-700A06EC130E}" destId="{D02CAA32-0DF0-46E7-A8E7-51DE3969DEFB}" srcOrd="0" destOrd="0" presId="urn:microsoft.com/office/officeart/2005/8/layout/list1"/>
    <dgm:cxn modelId="{FBF335E1-C2E1-4E7E-942C-F95A8B52A073}" type="presParOf" srcId="{70E14623-48F0-40A6-96EE-700A06EC130E}" destId="{E59068AD-E06C-4416-A3C1-9C89F067C8D5}" srcOrd="1" destOrd="0" presId="urn:microsoft.com/office/officeart/2005/8/layout/list1"/>
    <dgm:cxn modelId="{2266EEE8-5FF7-4E4B-B671-6B5C7C0E5261}" type="presParOf" srcId="{81CEE4B8-2817-47E1-BFD8-99480AAE4770}" destId="{DC0A0633-DDBB-4D23-9152-23503D938912}" srcOrd="9" destOrd="0" presId="urn:microsoft.com/office/officeart/2005/8/layout/list1"/>
    <dgm:cxn modelId="{F6D8FADA-9C0A-46E8-A4AC-930F79D7A786}" type="presParOf" srcId="{81CEE4B8-2817-47E1-BFD8-99480AAE4770}" destId="{97A8D2D8-86A3-47E3-A69C-80C2DED35FDC}" srcOrd="10" destOrd="0" presId="urn:microsoft.com/office/officeart/2005/8/layout/list1"/>
    <dgm:cxn modelId="{8A0A97F5-801E-4662-8A28-CF88B50B134E}" type="presParOf" srcId="{81CEE4B8-2817-47E1-BFD8-99480AAE4770}" destId="{7B0A4A52-1B7C-4F70-BE2A-E2570303A726}" srcOrd="11" destOrd="0" presId="urn:microsoft.com/office/officeart/2005/8/layout/list1"/>
    <dgm:cxn modelId="{BB861B5B-3053-416D-92E1-362FE1A03AA6}" type="presParOf" srcId="{81CEE4B8-2817-47E1-BFD8-99480AAE4770}" destId="{919AE8A8-8572-4606-B2FA-FA68BEB7CDAD}" srcOrd="12" destOrd="0" presId="urn:microsoft.com/office/officeart/2005/8/layout/list1"/>
    <dgm:cxn modelId="{D8436808-AB82-4D7B-A104-91ED3E0DEF0F}" type="presParOf" srcId="{919AE8A8-8572-4606-B2FA-FA68BEB7CDAD}" destId="{FE501205-9ED9-4B24-92CF-A4575E14327A}" srcOrd="0" destOrd="0" presId="urn:microsoft.com/office/officeart/2005/8/layout/list1"/>
    <dgm:cxn modelId="{2FE34450-E50E-4236-9EB2-578B97DC8C6B}" type="presParOf" srcId="{919AE8A8-8572-4606-B2FA-FA68BEB7CDAD}" destId="{24D5518E-8599-471F-AA13-FEFABF2C7A7C}" srcOrd="1" destOrd="0" presId="urn:microsoft.com/office/officeart/2005/8/layout/list1"/>
    <dgm:cxn modelId="{4391827F-86C4-4DD9-9FF5-15F0BDE1C1C6}" type="presParOf" srcId="{81CEE4B8-2817-47E1-BFD8-99480AAE4770}" destId="{7D912795-AF1B-4DF4-8E2A-06888D242D2D}" srcOrd="13" destOrd="0" presId="urn:microsoft.com/office/officeart/2005/8/layout/list1"/>
    <dgm:cxn modelId="{A871F46F-E52D-4175-950F-0208D9DCDF68}" type="presParOf" srcId="{81CEE4B8-2817-47E1-BFD8-99480AAE4770}" destId="{931F588D-9A8F-4CB0-BF36-E7C95BC334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D55213-FB7D-4599-AAAE-08D4A9ECEA7C}" type="doc">
      <dgm:prSet loTypeId="urn:microsoft.com/office/officeart/2005/8/layout/list1" loCatId="list" qsTypeId="urn:microsoft.com/office/officeart/2005/8/quickstyle/3d1" qsCatId="3D" csTypeId="urn:microsoft.com/office/officeart/2005/8/colors/colorful5" csCatId="colorful"/>
      <dgm:spPr/>
      <dgm:t>
        <a:bodyPr/>
        <a:lstStyle/>
        <a:p>
          <a:endParaRPr lang="en-US"/>
        </a:p>
      </dgm:t>
    </dgm:pt>
    <dgm:pt modelId="{0063C7E5-CD58-41D0-9D7B-352BECAF2017}">
      <dgm:prSet/>
      <dgm:spPr/>
      <dgm:t>
        <a:bodyPr/>
        <a:lstStyle/>
        <a:p>
          <a:r>
            <a:rPr lang="en-US" dirty="0"/>
            <a:t>Credit Freeze</a:t>
          </a:r>
        </a:p>
      </dgm:t>
    </dgm:pt>
    <dgm:pt modelId="{51074774-AA3E-4F63-A16A-4A49FEDD6D15}" type="parTrans" cxnId="{77667BB9-4630-4D85-B55B-C9D545899E10}">
      <dgm:prSet/>
      <dgm:spPr/>
      <dgm:t>
        <a:bodyPr/>
        <a:lstStyle/>
        <a:p>
          <a:endParaRPr lang="en-US"/>
        </a:p>
      </dgm:t>
    </dgm:pt>
    <dgm:pt modelId="{59439E5A-410A-4165-80B0-3A731CDCAC58}" type="sibTrans" cxnId="{77667BB9-4630-4D85-B55B-C9D545899E10}">
      <dgm:prSet/>
      <dgm:spPr/>
      <dgm:t>
        <a:bodyPr/>
        <a:lstStyle/>
        <a:p>
          <a:endParaRPr lang="en-US"/>
        </a:p>
      </dgm:t>
    </dgm:pt>
    <dgm:pt modelId="{CE47EA56-9791-4871-9CF3-0DF1C8171162}">
      <dgm:prSet/>
      <dgm:spPr/>
      <dgm:t>
        <a:bodyPr/>
        <a:lstStyle/>
        <a:p>
          <a:r>
            <a:rPr lang="en-US" dirty="0"/>
            <a:t>Fraud Alert</a:t>
          </a:r>
        </a:p>
      </dgm:t>
    </dgm:pt>
    <dgm:pt modelId="{F95BDAFB-B3C2-41EF-83B3-89AC8F4CD6DE}" type="parTrans" cxnId="{C418B256-2796-4097-AF15-01B539CDFD5A}">
      <dgm:prSet/>
      <dgm:spPr/>
      <dgm:t>
        <a:bodyPr/>
        <a:lstStyle/>
        <a:p>
          <a:endParaRPr lang="en-US"/>
        </a:p>
      </dgm:t>
    </dgm:pt>
    <dgm:pt modelId="{912B93F4-EB6C-4975-A9E8-FD248D734375}" type="sibTrans" cxnId="{C418B256-2796-4097-AF15-01B539CDFD5A}">
      <dgm:prSet/>
      <dgm:spPr/>
      <dgm:t>
        <a:bodyPr/>
        <a:lstStyle/>
        <a:p>
          <a:endParaRPr lang="en-US"/>
        </a:p>
      </dgm:t>
    </dgm:pt>
    <dgm:pt modelId="{BB680792-3FF2-45C7-A1F5-966B11771C9B}">
      <dgm:prSet/>
      <dgm:spPr/>
      <dgm:t>
        <a:bodyPr/>
        <a:lstStyle/>
        <a:p>
          <a:r>
            <a:rPr lang="en-US" dirty="0"/>
            <a:t>Active-Duty Alert</a:t>
          </a:r>
        </a:p>
      </dgm:t>
    </dgm:pt>
    <dgm:pt modelId="{5E1EF222-F96E-42B4-9FB5-B5D4C681DACD}" type="parTrans" cxnId="{6B60933C-67DC-4A37-A23C-1888A2178ACB}">
      <dgm:prSet/>
      <dgm:spPr/>
      <dgm:t>
        <a:bodyPr/>
        <a:lstStyle/>
        <a:p>
          <a:endParaRPr lang="en-US"/>
        </a:p>
      </dgm:t>
    </dgm:pt>
    <dgm:pt modelId="{CA562A74-5588-408A-81D3-137AF58F0A70}" type="sibTrans" cxnId="{6B60933C-67DC-4A37-A23C-1888A2178ACB}">
      <dgm:prSet/>
      <dgm:spPr/>
      <dgm:t>
        <a:bodyPr/>
        <a:lstStyle/>
        <a:p>
          <a:endParaRPr lang="en-US"/>
        </a:p>
      </dgm:t>
    </dgm:pt>
    <dgm:pt modelId="{761E10A0-3E3C-49CB-8B66-0BA0EEDB4941}">
      <dgm:prSet/>
      <dgm:spPr/>
      <dgm:t>
        <a:bodyPr/>
        <a:lstStyle/>
        <a:p>
          <a:r>
            <a:rPr lang="en-US" dirty="0"/>
            <a:t>Free Credit Monitoring </a:t>
          </a:r>
        </a:p>
      </dgm:t>
    </dgm:pt>
    <dgm:pt modelId="{8AF639B7-882A-4879-AE00-4DBF635AC302}" type="parTrans" cxnId="{87ABF0A4-2B30-4F58-87F4-3ABDC0DE1DF5}">
      <dgm:prSet/>
      <dgm:spPr/>
      <dgm:t>
        <a:bodyPr/>
        <a:lstStyle/>
        <a:p>
          <a:endParaRPr lang="en-US"/>
        </a:p>
      </dgm:t>
    </dgm:pt>
    <dgm:pt modelId="{BDCEA57D-F33D-4C72-AC65-65305742B6A1}" type="sibTrans" cxnId="{87ABF0A4-2B30-4F58-87F4-3ABDC0DE1DF5}">
      <dgm:prSet/>
      <dgm:spPr/>
      <dgm:t>
        <a:bodyPr/>
        <a:lstStyle/>
        <a:p>
          <a:endParaRPr lang="en-US"/>
        </a:p>
      </dgm:t>
    </dgm:pt>
    <dgm:pt modelId="{1ED33ECB-9787-4D5E-B6D3-D71742E28808}" type="pres">
      <dgm:prSet presAssocID="{1DD55213-FB7D-4599-AAAE-08D4A9ECEA7C}" presName="linear" presStyleCnt="0">
        <dgm:presLayoutVars>
          <dgm:dir/>
          <dgm:animLvl val="lvl"/>
          <dgm:resizeHandles val="exact"/>
        </dgm:presLayoutVars>
      </dgm:prSet>
      <dgm:spPr/>
    </dgm:pt>
    <dgm:pt modelId="{C976ED0B-02C3-4705-B602-C82F8EBEF2FF}" type="pres">
      <dgm:prSet presAssocID="{0063C7E5-CD58-41D0-9D7B-352BECAF2017}" presName="parentLin" presStyleCnt="0"/>
      <dgm:spPr/>
    </dgm:pt>
    <dgm:pt modelId="{1A9812AA-7994-46BE-B15E-A0EE49F3C1B5}" type="pres">
      <dgm:prSet presAssocID="{0063C7E5-CD58-41D0-9D7B-352BECAF2017}" presName="parentLeftMargin" presStyleLbl="node1" presStyleIdx="0" presStyleCnt="4"/>
      <dgm:spPr/>
    </dgm:pt>
    <dgm:pt modelId="{A82DB41D-FB1C-45CB-B08E-03A88D1E005F}" type="pres">
      <dgm:prSet presAssocID="{0063C7E5-CD58-41D0-9D7B-352BECAF2017}" presName="parentText" presStyleLbl="node1" presStyleIdx="0" presStyleCnt="4">
        <dgm:presLayoutVars>
          <dgm:chMax val="0"/>
          <dgm:bulletEnabled val="1"/>
        </dgm:presLayoutVars>
      </dgm:prSet>
      <dgm:spPr/>
    </dgm:pt>
    <dgm:pt modelId="{26B4DB2C-19D8-41E2-AA9D-A8BB7D2BA62E}" type="pres">
      <dgm:prSet presAssocID="{0063C7E5-CD58-41D0-9D7B-352BECAF2017}" presName="negativeSpace" presStyleCnt="0"/>
      <dgm:spPr/>
    </dgm:pt>
    <dgm:pt modelId="{D289FCD4-2961-4C2C-A02F-6B6026D22B49}" type="pres">
      <dgm:prSet presAssocID="{0063C7E5-CD58-41D0-9D7B-352BECAF2017}" presName="childText" presStyleLbl="conFgAcc1" presStyleIdx="0" presStyleCnt="4">
        <dgm:presLayoutVars>
          <dgm:bulletEnabled val="1"/>
        </dgm:presLayoutVars>
      </dgm:prSet>
      <dgm:spPr/>
    </dgm:pt>
    <dgm:pt modelId="{1691659B-079E-403A-9CFC-FCCC4A1184B4}" type="pres">
      <dgm:prSet presAssocID="{59439E5A-410A-4165-80B0-3A731CDCAC58}" presName="spaceBetweenRectangles" presStyleCnt="0"/>
      <dgm:spPr/>
    </dgm:pt>
    <dgm:pt modelId="{7B198110-5692-4E57-AF23-858991581E31}" type="pres">
      <dgm:prSet presAssocID="{CE47EA56-9791-4871-9CF3-0DF1C8171162}" presName="parentLin" presStyleCnt="0"/>
      <dgm:spPr/>
    </dgm:pt>
    <dgm:pt modelId="{1775CE71-7E06-4466-884F-9425A688B54A}" type="pres">
      <dgm:prSet presAssocID="{CE47EA56-9791-4871-9CF3-0DF1C8171162}" presName="parentLeftMargin" presStyleLbl="node1" presStyleIdx="0" presStyleCnt="4"/>
      <dgm:spPr/>
    </dgm:pt>
    <dgm:pt modelId="{6CD1A589-FDF6-47D5-A6EC-06266E6D0A13}" type="pres">
      <dgm:prSet presAssocID="{CE47EA56-9791-4871-9CF3-0DF1C8171162}" presName="parentText" presStyleLbl="node1" presStyleIdx="1" presStyleCnt="4">
        <dgm:presLayoutVars>
          <dgm:chMax val="0"/>
          <dgm:bulletEnabled val="1"/>
        </dgm:presLayoutVars>
      </dgm:prSet>
      <dgm:spPr/>
    </dgm:pt>
    <dgm:pt modelId="{38D41116-A3F1-4C1D-89A1-3E0BA9251D3E}" type="pres">
      <dgm:prSet presAssocID="{CE47EA56-9791-4871-9CF3-0DF1C8171162}" presName="negativeSpace" presStyleCnt="0"/>
      <dgm:spPr/>
    </dgm:pt>
    <dgm:pt modelId="{2EA385EB-D0C9-4840-89FF-E7358104B3C4}" type="pres">
      <dgm:prSet presAssocID="{CE47EA56-9791-4871-9CF3-0DF1C8171162}" presName="childText" presStyleLbl="conFgAcc1" presStyleIdx="1" presStyleCnt="4">
        <dgm:presLayoutVars>
          <dgm:bulletEnabled val="1"/>
        </dgm:presLayoutVars>
      </dgm:prSet>
      <dgm:spPr/>
    </dgm:pt>
    <dgm:pt modelId="{7CF57990-6EFA-44D5-83C5-672B5AA2094C}" type="pres">
      <dgm:prSet presAssocID="{912B93F4-EB6C-4975-A9E8-FD248D734375}" presName="spaceBetweenRectangles" presStyleCnt="0"/>
      <dgm:spPr/>
    </dgm:pt>
    <dgm:pt modelId="{55C13BCD-C463-4FE3-8CF0-46291AEE6FAC}" type="pres">
      <dgm:prSet presAssocID="{BB680792-3FF2-45C7-A1F5-966B11771C9B}" presName="parentLin" presStyleCnt="0"/>
      <dgm:spPr/>
    </dgm:pt>
    <dgm:pt modelId="{FEA1F1E6-F6BF-420A-8B22-58F7AF9F3AF8}" type="pres">
      <dgm:prSet presAssocID="{BB680792-3FF2-45C7-A1F5-966B11771C9B}" presName="parentLeftMargin" presStyleLbl="node1" presStyleIdx="1" presStyleCnt="4"/>
      <dgm:spPr/>
    </dgm:pt>
    <dgm:pt modelId="{74E3D31D-1C03-4939-ACC4-6CD188C1E788}" type="pres">
      <dgm:prSet presAssocID="{BB680792-3FF2-45C7-A1F5-966B11771C9B}" presName="parentText" presStyleLbl="node1" presStyleIdx="2" presStyleCnt="4">
        <dgm:presLayoutVars>
          <dgm:chMax val="0"/>
          <dgm:bulletEnabled val="1"/>
        </dgm:presLayoutVars>
      </dgm:prSet>
      <dgm:spPr/>
    </dgm:pt>
    <dgm:pt modelId="{1A9896C2-2AA2-4E2B-8C4C-929CA6090302}" type="pres">
      <dgm:prSet presAssocID="{BB680792-3FF2-45C7-A1F5-966B11771C9B}" presName="negativeSpace" presStyleCnt="0"/>
      <dgm:spPr/>
    </dgm:pt>
    <dgm:pt modelId="{EE336395-50EA-4AEA-947B-96BE433405B9}" type="pres">
      <dgm:prSet presAssocID="{BB680792-3FF2-45C7-A1F5-966B11771C9B}" presName="childText" presStyleLbl="conFgAcc1" presStyleIdx="2" presStyleCnt="4">
        <dgm:presLayoutVars>
          <dgm:bulletEnabled val="1"/>
        </dgm:presLayoutVars>
      </dgm:prSet>
      <dgm:spPr/>
    </dgm:pt>
    <dgm:pt modelId="{0736AFA4-5D1F-4E4D-A34A-7C91AA42ADF0}" type="pres">
      <dgm:prSet presAssocID="{CA562A74-5588-408A-81D3-137AF58F0A70}" presName="spaceBetweenRectangles" presStyleCnt="0"/>
      <dgm:spPr/>
    </dgm:pt>
    <dgm:pt modelId="{FBC3C638-EE0D-44A4-BA83-B75C705D3BE3}" type="pres">
      <dgm:prSet presAssocID="{761E10A0-3E3C-49CB-8B66-0BA0EEDB4941}" presName="parentLin" presStyleCnt="0"/>
      <dgm:spPr/>
    </dgm:pt>
    <dgm:pt modelId="{BB138633-9543-4921-BEE5-C596E7FD4392}" type="pres">
      <dgm:prSet presAssocID="{761E10A0-3E3C-49CB-8B66-0BA0EEDB4941}" presName="parentLeftMargin" presStyleLbl="node1" presStyleIdx="2" presStyleCnt="4"/>
      <dgm:spPr/>
    </dgm:pt>
    <dgm:pt modelId="{54E52235-F257-4C74-91CC-28C37ED8605C}" type="pres">
      <dgm:prSet presAssocID="{761E10A0-3E3C-49CB-8B66-0BA0EEDB4941}" presName="parentText" presStyleLbl="node1" presStyleIdx="3" presStyleCnt="4">
        <dgm:presLayoutVars>
          <dgm:chMax val="0"/>
          <dgm:bulletEnabled val="1"/>
        </dgm:presLayoutVars>
      </dgm:prSet>
      <dgm:spPr/>
    </dgm:pt>
    <dgm:pt modelId="{F45FAEDE-76B8-4E1B-8C11-0272BEE4B4B3}" type="pres">
      <dgm:prSet presAssocID="{761E10A0-3E3C-49CB-8B66-0BA0EEDB4941}" presName="negativeSpace" presStyleCnt="0"/>
      <dgm:spPr/>
    </dgm:pt>
    <dgm:pt modelId="{9131E608-4B70-4175-9D3E-FD727443B87E}" type="pres">
      <dgm:prSet presAssocID="{761E10A0-3E3C-49CB-8B66-0BA0EEDB4941}" presName="childText" presStyleLbl="conFgAcc1" presStyleIdx="3" presStyleCnt="4">
        <dgm:presLayoutVars>
          <dgm:bulletEnabled val="1"/>
        </dgm:presLayoutVars>
      </dgm:prSet>
      <dgm:spPr/>
    </dgm:pt>
  </dgm:ptLst>
  <dgm:cxnLst>
    <dgm:cxn modelId="{3B166A29-5599-484F-AB1C-664E47294E36}" type="presOf" srcId="{761E10A0-3E3C-49CB-8B66-0BA0EEDB4941}" destId="{BB138633-9543-4921-BEE5-C596E7FD4392}" srcOrd="0" destOrd="0" presId="urn:microsoft.com/office/officeart/2005/8/layout/list1"/>
    <dgm:cxn modelId="{6B60933C-67DC-4A37-A23C-1888A2178ACB}" srcId="{1DD55213-FB7D-4599-AAAE-08D4A9ECEA7C}" destId="{BB680792-3FF2-45C7-A1F5-966B11771C9B}" srcOrd="2" destOrd="0" parTransId="{5E1EF222-F96E-42B4-9FB5-B5D4C681DACD}" sibTransId="{CA562A74-5588-408A-81D3-137AF58F0A70}"/>
    <dgm:cxn modelId="{79DC286B-35B6-4D37-A181-997251B48FBA}" type="presOf" srcId="{CE47EA56-9791-4871-9CF3-0DF1C8171162}" destId="{6CD1A589-FDF6-47D5-A6EC-06266E6D0A13}" srcOrd="1" destOrd="0" presId="urn:microsoft.com/office/officeart/2005/8/layout/list1"/>
    <dgm:cxn modelId="{C418B256-2796-4097-AF15-01B539CDFD5A}" srcId="{1DD55213-FB7D-4599-AAAE-08D4A9ECEA7C}" destId="{CE47EA56-9791-4871-9CF3-0DF1C8171162}" srcOrd="1" destOrd="0" parTransId="{F95BDAFB-B3C2-41EF-83B3-89AC8F4CD6DE}" sibTransId="{912B93F4-EB6C-4975-A9E8-FD248D734375}"/>
    <dgm:cxn modelId="{5861E287-2073-4BA5-B343-B0E6D7095386}" type="presOf" srcId="{761E10A0-3E3C-49CB-8B66-0BA0EEDB4941}" destId="{54E52235-F257-4C74-91CC-28C37ED8605C}" srcOrd="1" destOrd="0" presId="urn:microsoft.com/office/officeart/2005/8/layout/list1"/>
    <dgm:cxn modelId="{FDF99D8B-D6B2-419D-BB24-AC0DB1C32EDF}" type="presOf" srcId="{1DD55213-FB7D-4599-AAAE-08D4A9ECEA7C}" destId="{1ED33ECB-9787-4D5E-B6D3-D71742E28808}" srcOrd="0" destOrd="0" presId="urn:microsoft.com/office/officeart/2005/8/layout/list1"/>
    <dgm:cxn modelId="{87ABF0A4-2B30-4F58-87F4-3ABDC0DE1DF5}" srcId="{1DD55213-FB7D-4599-AAAE-08D4A9ECEA7C}" destId="{761E10A0-3E3C-49CB-8B66-0BA0EEDB4941}" srcOrd="3" destOrd="0" parTransId="{8AF639B7-882A-4879-AE00-4DBF635AC302}" sibTransId="{BDCEA57D-F33D-4C72-AC65-65305742B6A1}"/>
    <dgm:cxn modelId="{FA4B57A9-EF75-47AC-90F0-E6F0DE38DC05}" type="presOf" srcId="{0063C7E5-CD58-41D0-9D7B-352BECAF2017}" destId="{1A9812AA-7994-46BE-B15E-A0EE49F3C1B5}" srcOrd="0" destOrd="0" presId="urn:microsoft.com/office/officeart/2005/8/layout/list1"/>
    <dgm:cxn modelId="{77667BB9-4630-4D85-B55B-C9D545899E10}" srcId="{1DD55213-FB7D-4599-AAAE-08D4A9ECEA7C}" destId="{0063C7E5-CD58-41D0-9D7B-352BECAF2017}" srcOrd="0" destOrd="0" parTransId="{51074774-AA3E-4F63-A16A-4A49FEDD6D15}" sibTransId="{59439E5A-410A-4165-80B0-3A731CDCAC58}"/>
    <dgm:cxn modelId="{A3B0FACE-3E03-46BD-B523-C542EF31B2CD}" type="presOf" srcId="{BB680792-3FF2-45C7-A1F5-966B11771C9B}" destId="{FEA1F1E6-F6BF-420A-8B22-58F7AF9F3AF8}" srcOrd="0" destOrd="0" presId="urn:microsoft.com/office/officeart/2005/8/layout/list1"/>
    <dgm:cxn modelId="{81D317E5-8D1E-4E21-BBA5-E122C4182197}" type="presOf" srcId="{CE47EA56-9791-4871-9CF3-0DF1C8171162}" destId="{1775CE71-7E06-4466-884F-9425A688B54A}" srcOrd="0" destOrd="0" presId="urn:microsoft.com/office/officeart/2005/8/layout/list1"/>
    <dgm:cxn modelId="{1C577FE8-79C6-44F2-8FF4-16A254AB85F9}" type="presOf" srcId="{0063C7E5-CD58-41D0-9D7B-352BECAF2017}" destId="{A82DB41D-FB1C-45CB-B08E-03A88D1E005F}" srcOrd="1" destOrd="0" presId="urn:microsoft.com/office/officeart/2005/8/layout/list1"/>
    <dgm:cxn modelId="{F9FD65FA-ACB7-4558-A69C-050381137842}" type="presOf" srcId="{BB680792-3FF2-45C7-A1F5-966B11771C9B}" destId="{74E3D31D-1C03-4939-ACC4-6CD188C1E788}" srcOrd="1" destOrd="0" presId="urn:microsoft.com/office/officeart/2005/8/layout/list1"/>
    <dgm:cxn modelId="{4F2349E3-B5FD-4A99-8516-4DFBF86D3196}" type="presParOf" srcId="{1ED33ECB-9787-4D5E-B6D3-D71742E28808}" destId="{C976ED0B-02C3-4705-B602-C82F8EBEF2FF}" srcOrd="0" destOrd="0" presId="urn:microsoft.com/office/officeart/2005/8/layout/list1"/>
    <dgm:cxn modelId="{2E509F0C-AB52-4CFF-AEEE-8F576A5F8E55}" type="presParOf" srcId="{C976ED0B-02C3-4705-B602-C82F8EBEF2FF}" destId="{1A9812AA-7994-46BE-B15E-A0EE49F3C1B5}" srcOrd="0" destOrd="0" presId="urn:microsoft.com/office/officeart/2005/8/layout/list1"/>
    <dgm:cxn modelId="{C6139950-451B-448A-BCF6-C71D442CB0C5}" type="presParOf" srcId="{C976ED0B-02C3-4705-B602-C82F8EBEF2FF}" destId="{A82DB41D-FB1C-45CB-B08E-03A88D1E005F}" srcOrd="1" destOrd="0" presId="urn:microsoft.com/office/officeart/2005/8/layout/list1"/>
    <dgm:cxn modelId="{58B9F5ED-94FE-4685-9BC0-CF6BEA3ACBF2}" type="presParOf" srcId="{1ED33ECB-9787-4D5E-B6D3-D71742E28808}" destId="{26B4DB2C-19D8-41E2-AA9D-A8BB7D2BA62E}" srcOrd="1" destOrd="0" presId="urn:microsoft.com/office/officeart/2005/8/layout/list1"/>
    <dgm:cxn modelId="{1A249AE6-1236-4450-9957-FA2DC9A9025B}" type="presParOf" srcId="{1ED33ECB-9787-4D5E-B6D3-D71742E28808}" destId="{D289FCD4-2961-4C2C-A02F-6B6026D22B49}" srcOrd="2" destOrd="0" presId="urn:microsoft.com/office/officeart/2005/8/layout/list1"/>
    <dgm:cxn modelId="{BD6B4606-0217-475A-BC86-FFC657B4529A}" type="presParOf" srcId="{1ED33ECB-9787-4D5E-B6D3-D71742E28808}" destId="{1691659B-079E-403A-9CFC-FCCC4A1184B4}" srcOrd="3" destOrd="0" presId="urn:microsoft.com/office/officeart/2005/8/layout/list1"/>
    <dgm:cxn modelId="{CE691969-BFF8-40AB-AA6D-B172071AECCF}" type="presParOf" srcId="{1ED33ECB-9787-4D5E-B6D3-D71742E28808}" destId="{7B198110-5692-4E57-AF23-858991581E31}" srcOrd="4" destOrd="0" presId="urn:microsoft.com/office/officeart/2005/8/layout/list1"/>
    <dgm:cxn modelId="{4BC8540E-4021-4C37-8051-912C484D0649}" type="presParOf" srcId="{7B198110-5692-4E57-AF23-858991581E31}" destId="{1775CE71-7E06-4466-884F-9425A688B54A}" srcOrd="0" destOrd="0" presId="urn:microsoft.com/office/officeart/2005/8/layout/list1"/>
    <dgm:cxn modelId="{396B9D30-4D06-4320-9722-B84A92C31D2A}" type="presParOf" srcId="{7B198110-5692-4E57-AF23-858991581E31}" destId="{6CD1A589-FDF6-47D5-A6EC-06266E6D0A13}" srcOrd="1" destOrd="0" presId="urn:microsoft.com/office/officeart/2005/8/layout/list1"/>
    <dgm:cxn modelId="{01C1BE17-7F26-4234-A297-2F5C253A49E5}" type="presParOf" srcId="{1ED33ECB-9787-4D5E-B6D3-D71742E28808}" destId="{38D41116-A3F1-4C1D-89A1-3E0BA9251D3E}" srcOrd="5" destOrd="0" presId="urn:microsoft.com/office/officeart/2005/8/layout/list1"/>
    <dgm:cxn modelId="{FDDD5E26-9E00-4A65-94C8-4DF926A54F00}" type="presParOf" srcId="{1ED33ECB-9787-4D5E-B6D3-D71742E28808}" destId="{2EA385EB-D0C9-4840-89FF-E7358104B3C4}" srcOrd="6" destOrd="0" presId="urn:microsoft.com/office/officeart/2005/8/layout/list1"/>
    <dgm:cxn modelId="{2FF64826-59CB-4E98-B17F-840BFD41A61F}" type="presParOf" srcId="{1ED33ECB-9787-4D5E-B6D3-D71742E28808}" destId="{7CF57990-6EFA-44D5-83C5-672B5AA2094C}" srcOrd="7" destOrd="0" presId="urn:microsoft.com/office/officeart/2005/8/layout/list1"/>
    <dgm:cxn modelId="{50869A42-C087-4BB4-9063-9DEA0F62A2DA}" type="presParOf" srcId="{1ED33ECB-9787-4D5E-B6D3-D71742E28808}" destId="{55C13BCD-C463-4FE3-8CF0-46291AEE6FAC}" srcOrd="8" destOrd="0" presId="urn:microsoft.com/office/officeart/2005/8/layout/list1"/>
    <dgm:cxn modelId="{CC4BE671-0C44-4E82-B547-23E603A384BD}" type="presParOf" srcId="{55C13BCD-C463-4FE3-8CF0-46291AEE6FAC}" destId="{FEA1F1E6-F6BF-420A-8B22-58F7AF9F3AF8}" srcOrd="0" destOrd="0" presId="urn:microsoft.com/office/officeart/2005/8/layout/list1"/>
    <dgm:cxn modelId="{83B04EFD-5B12-4955-ACD1-859A9AB73EC3}" type="presParOf" srcId="{55C13BCD-C463-4FE3-8CF0-46291AEE6FAC}" destId="{74E3D31D-1C03-4939-ACC4-6CD188C1E788}" srcOrd="1" destOrd="0" presId="urn:microsoft.com/office/officeart/2005/8/layout/list1"/>
    <dgm:cxn modelId="{A33BBF4E-3535-4967-AFBA-13A0B01F5D26}" type="presParOf" srcId="{1ED33ECB-9787-4D5E-B6D3-D71742E28808}" destId="{1A9896C2-2AA2-4E2B-8C4C-929CA6090302}" srcOrd="9" destOrd="0" presId="urn:microsoft.com/office/officeart/2005/8/layout/list1"/>
    <dgm:cxn modelId="{F3CB6A0D-7483-4D23-B3B8-B21EB7107280}" type="presParOf" srcId="{1ED33ECB-9787-4D5E-B6D3-D71742E28808}" destId="{EE336395-50EA-4AEA-947B-96BE433405B9}" srcOrd="10" destOrd="0" presId="urn:microsoft.com/office/officeart/2005/8/layout/list1"/>
    <dgm:cxn modelId="{5620C7E6-D8E2-4193-9DF9-BC96617DB6FF}" type="presParOf" srcId="{1ED33ECB-9787-4D5E-B6D3-D71742E28808}" destId="{0736AFA4-5D1F-4E4D-A34A-7C91AA42ADF0}" srcOrd="11" destOrd="0" presId="urn:microsoft.com/office/officeart/2005/8/layout/list1"/>
    <dgm:cxn modelId="{592D3257-DC01-4695-9740-9E85E572F224}" type="presParOf" srcId="{1ED33ECB-9787-4D5E-B6D3-D71742E28808}" destId="{FBC3C638-EE0D-44A4-BA83-B75C705D3BE3}" srcOrd="12" destOrd="0" presId="urn:microsoft.com/office/officeart/2005/8/layout/list1"/>
    <dgm:cxn modelId="{A09D0E77-5638-41FE-B3F1-1C203F5D4C83}" type="presParOf" srcId="{FBC3C638-EE0D-44A4-BA83-B75C705D3BE3}" destId="{BB138633-9543-4921-BEE5-C596E7FD4392}" srcOrd="0" destOrd="0" presId="urn:microsoft.com/office/officeart/2005/8/layout/list1"/>
    <dgm:cxn modelId="{2155C8CF-02B5-43E3-B0A6-D0F3A3005AE2}" type="presParOf" srcId="{FBC3C638-EE0D-44A4-BA83-B75C705D3BE3}" destId="{54E52235-F257-4C74-91CC-28C37ED8605C}" srcOrd="1" destOrd="0" presId="urn:microsoft.com/office/officeart/2005/8/layout/list1"/>
    <dgm:cxn modelId="{D654C0AF-0823-4F05-AAC1-8EBBB75066D5}" type="presParOf" srcId="{1ED33ECB-9787-4D5E-B6D3-D71742E28808}" destId="{F45FAEDE-76B8-4E1B-8C11-0272BEE4B4B3}" srcOrd="13" destOrd="0" presId="urn:microsoft.com/office/officeart/2005/8/layout/list1"/>
    <dgm:cxn modelId="{F71FF1E3-9CBB-4174-AF16-BE14DBD6883E}" type="presParOf" srcId="{1ED33ECB-9787-4D5E-B6D3-D71742E28808}" destId="{9131E608-4B70-4175-9D3E-FD727443B87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D98AE-244A-416A-8847-72B5091A1BC9}" type="doc">
      <dgm:prSet loTypeId="urn:microsoft.com/office/officeart/2005/8/layout/vList3" loCatId="list" qsTypeId="urn:microsoft.com/office/officeart/2005/8/quickstyle/3d3" qsCatId="3D" csTypeId="urn:microsoft.com/office/officeart/2005/8/colors/colorful5" csCatId="colorful" phldr="1"/>
      <dgm:spPr/>
      <dgm:t>
        <a:bodyPr/>
        <a:lstStyle/>
        <a:p>
          <a:endParaRPr lang="en-US"/>
        </a:p>
      </dgm:t>
    </dgm:pt>
    <dgm:pt modelId="{76E1186C-DA48-41B7-B2FB-5F11CD31576C}">
      <dgm:prSet>
        <dgm:style>
          <a:lnRef idx="2">
            <a:schemeClr val="accent4"/>
          </a:lnRef>
          <a:fillRef idx="1">
            <a:schemeClr val="lt1"/>
          </a:fillRef>
          <a:effectRef idx="0">
            <a:schemeClr val="accent4"/>
          </a:effectRef>
          <a:fontRef idx="minor">
            <a:schemeClr val="dk1"/>
          </a:fontRef>
        </dgm:styl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Mortgage Credit</a:t>
          </a:r>
        </a:p>
      </dgm:t>
    </dgm:pt>
    <dgm:pt modelId="{8FEAC105-B84C-4F37-A536-849410F9390D}" type="parTrans" cxnId="{679B34F2-8B4A-45FE-A264-A4D32E72AC86}">
      <dgm:prSet/>
      <dgm:spPr/>
      <dgm:t>
        <a:bodyPr/>
        <a:lstStyle/>
        <a:p>
          <a:endParaRPr lang="en-US"/>
        </a:p>
      </dgm:t>
    </dgm:pt>
    <dgm:pt modelId="{A83E7FED-4AC9-4382-A304-DC1CE38F63FA}" type="sibTrans" cxnId="{679B34F2-8B4A-45FE-A264-A4D32E72AC86}">
      <dgm:prSet/>
      <dgm:spPr/>
      <dgm:t>
        <a:bodyPr/>
        <a:lstStyle/>
        <a:p>
          <a:endParaRPr lang="en-US"/>
        </a:p>
      </dgm:t>
    </dgm:pt>
    <dgm:pt modelId="{46336D2D-584F-431D-BD89-5D0B432DD535}">
      <dgm:prSet>
        <dgm:style>
          <a:lnRef idx="2">
            <a:schemeClr val="accent5"/>
          </a:lnRef>
          <a:fillRef idx="1">
            <a:schemeClr val="lt1"/>
          </a:fillRef>
          <a:effectRef idx="0">
            <a:schemeClr val="accent5"/>
          </a:effectRef>
          <a:fontRef idx="minor">
            <a:schemeClr val="dk1"/>
          </a:fontRef>
        </dgm:styl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Installment Credit</a:t>
          </a:r>
        </a:p>
      </dgm:t>
    </dgm:pt>
    <dgm:pt modelId="{90CC489E-571F-4837-A6E5-B1075F91492D}" type="parTrans" cxnId="{C2C1A0E7-84BE-46CE-8D00-27D1FCF891D9}">
      <dgm:prSet/>
      <dgm:spPr/>
      <dgm:t>
        <a:bodyPr/>
        <a:lstStyle/>
        <a:p>
          <a:endParaRPr lang="en-US"/>
        </a:p>
      </dgm:t>
    </dgm:pt>
    <dgm:pt modelId="{A438A97C-234B-4F57-9494-FBF7C6FEC791}" type="sibTrans" cxnId="{C2C1A0E7-84BE-46CE-8D00-27D1FCF891D9}">
      <dgm:prSet/>
      <dgm:spPr/>
      <dgm:t>
        <a:bodyPr/>
        <a:lstStyle/>
        <a:p>
          <a:endParaRPr lang="en-US"/>
        </a:p>
      </dgm:t>
    </dgm:pt>
    <dgm:pt modelId="{A83D10ED-1D88-4DFB-94A8-B4477C4AD3F2}">
      <dgm:prSet>
        <dgm:style>
          <a:lnRef idx="2">
            <a:schemeClr val="accent6"/>
          </a:lnRef>
          <a:fillRef idx="1">
            <a:schemeClr val="lt1"/>
          </a:fillRef>
          <a:effectRef idx="0">
            <a:schemeClr val="accent6"/>
          </a:effectRef>
          <a:fontRef idx="minor">
            <a:schemeClr val="dk1"/>
          </a:fontRef>
        </dgm:style>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Revolving Credit</a:t>
          </a:r>
        </a:p>
      </dgm:t>
    </dgm:pt>
    <dgm:pt modelId="{9C30FB53-5218-4EFD-B712-E8B2169A4AD8}" type="parTrans" cxnId="{7EA17A0A-751C-4742-ADED-9850BE001706}">
      <dgm:prSet/>
      <dgm:spPr/>
      <dgm:t>
        <a:bodyPr/>
        <a:lstStyle/>
        <a:p>
          <a:endParaRPr lang="en-US"/>
        </a:p>
      </dgm:t>
    </dgm:pt>
    <dgm:pt modelId="{E7110586-FA34-4479-91C2-A0219B854447}" type="sibTrans" cxnId="{7EA17A0A-751C-4742-ADED-9850BE001706}">
      <dgm:prSet/>
      <dgm:spPr/>
      <dgm:t>
        <a:bodyPr/>
        <a:lstStyle/>
        <a:p>
          <a:endParaRPr lang="en-US"/>
        </a:p>
      </dgm:t>
    </dgm:pt>
    <dgm:pt modelId="{030B96A2-C983-47D3-AD63-732937F109A3}" type="pres">
      <dgm:prSet presAssocID="{C26D98AE-244A-416A-8847-72B5091A1BC9}" presName="linearFlow" presStyleCnt="0">
        <dgm:presLayoutVars>
          <dgm:dir/>
          <dgm:resizeHandles val="exact"/>
        </dgm:presLayoutVars>
      </dgm:prSet>
      <dgm:spPr/>
    </dgm:pt>
    <dgm:pt modelId="{AA39CF5E-ABEE-4948-A302-1A2DC94FCF1B}" type="pres">
      <dgm:prSet presAssocID="{76E1186C-DA48-41B7-B2FB-5F11CD31576C}" presName="composite" presStyleCnt="0"/>
      <dgm:spPr/>
    </dgm:pt>
    <dgm:pt modelId="{2846BF8D-D9AB-40B8-89F7-02FEA81A8B3F}" type="pres">
      <dgm:prSet presAssocID="{76E1186C-DA48-41B7-B2FB-5F11CD31576C}"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8F11936-8274-411A-9522-089D88A7D2E9}" type="pres">
      <dgm:prSet presAssocID="{76E1186C-DA48-41B7-B2FB-5F11CD31576C}" presName="txShp" presStyleLbl="node1" presStyleIdx="0" presStyleCnt="3">
        <dgm:presLayoutVars>
          <dgm:bulletEnabled val="1"/>
        </dgm:presLayoutVars>
      </dgm:prSet>
      <dgm:spPr/>
    </dgm:pt>
    <dgm:pt modelId="{2390CAC0-A740-43BA-AB36-D148493EF276}" type="pres">
      <dgm:prSet presAssocID="{A83E7FED-4AC9-4382-A304-DC1CE38F63FA}" presName="spacing" presStyleCnt="0"/>
      <dgm:spPr/>
    </dgm:pt>
    <dgm:pt modelId="{2F2B0C81-BC12-4653-BCF7-E798AFAB930D}" type="pres">
      <dgm:prSet presAssocID="{46336D2D-584F-431D-BD89-5D0B432DD535}" presName="composite" presStyleCnt="0"/>
      <dgm:spPr/>
    </dgm:pt>
    <dgm:pt modelId="{645CB546-C3B0-4C85-8A09-0AA879769443}" type="pres">
      <dgm:prSet presAssocID="{46336D2D-584F-431D-BD89-5D0B432DD53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48C74DB-11BB-49C0-9E28-2C2F30EEE8D5}" type="pres">
      <dgm:prSet presAssocID="{46336D2D-584F-431D-BD89-5D0B432DD535}" presName="txShp" presStyleLbl="node1" presStyleIdx="1" presStyleCnt="3">
        <dgm:presLayoutVars>
          <dgm:bulletEnabled val="1"/>
        </dgm:presLayoutVars>
      </dgm:prSet>
      <dgm:spPr/>
    </dgm:pt>
    <dgm:pt modelId="{EEE03E31-92A0-4FA3-957B-0233AA2A5630}" type="pres">
      <dgm:prSet presAssocID="{A438A97C-234B-4F57-9494-FBF7C6FEC791}" presName="spacing" presStyleCnt="0"/>
      <dgm:spPr/>
    </dgm:pt>
    <dgm:pt modelId="{E94E88DB-D96A-456E-B05C-5E90300134B6}" type="pres">
      <dgm:prSet presAssocID="{A83D10ED-1D88-4DFB-94A8-B4477C4AD3F2}" presName="composite" presStyleCnt="0"/>
      <dgm:spPr/>
    </dgm:pt>
    <dgm:pt modelId="{8D50496A-F021-4715-B5A7-C6D65F894B51}" type="pres">
      <dgm:prSet presAssocID="{A83D10ED-1D88-4DFB-94A8-B4477C4AD3F2}"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BCBD8D48-1ECA-4F46-8C82-9A80C18A9B77}" type="pres">
      <dgm:prSet presAssocID="{A83D10ED-1D88-4DFB-94A8-B4477C4AD3F2}" presName="txShp" presStyleLbl="node1" presStyleIdx="2" presStyleCnt="3">
        <dgm:presLayoutVars>
          <dgm:bulletEnabled val="1"/>
        </dgm:presLayoutVars>
      </dgm:prSet>
      <dgm:spPr/>
    </dgm:pt>
  </dgm:ptLst>
  <dgm:cxnLst>
    <dgm:cxn modelId="{7EA17A0A-751C-4742-ADED-9850BE001706}" srcId="{C26D98AE-244A-416A-8847-72B5091A1BC9}" destId="{A83D10ED-1D88-4DFB-94A8-B4477C4AD3F2}" srcOrd="2" destOrd="0" parTransId="{9C30FB53-5218-4EFD-B712-E8B2169A4AD8}" sibTransId="{E7110586-FA34-4479-91C2-A0219B854447}"/>
    <dgm:cxn modelId="{478BFA62-9AA0-4FC5-9BBA-0E98E115371A}" type="presOf" srcId="{76E1186C-DA48-41B7-B2FB-5F11CD31576C}" destId="{58F11936-8274-411A-9522-089D88A7D2E9}" srcOrd="0" destOrd="0" presId="urn:microsoft.com/office/officeart/2005/8/layout/vList3"/>
    <dgm:cxn modelId="{17380647-438A-4A5C-B306-29D8DBD4D220}" type="presOf" srcId="{A83D10ED-1D88-4DFB-94A8-B4477C4AD3F2}" destId="{BCBD8D48-1ECA-4F46-8C82-9A80C18A9B77}" srcOrd="0" destOrd="0" presId="urn:microsoft.com/office/officeart/2005/8/layout/vList3"/>
    <dgm:cxn modelId="{68B7C776-9FB2-43D0-9F2F-54B5A7420E72}" type="presOf" srcId="{C26D98AE-244A-416A-8847-72B5091A1BC9}" destId="{030B96A2-C983-47D3-AD63-732937F109A3}" srcOrd="0" destOrd="0" presId="urn:microsoft.com/office/officeart/2005/8/layout/vList3"/>
    <dgm:cxn modelId="{5EB4927F-CD3F-4B10-BA37-B20A31257832}" type="presOf" srcId="{46336D2D-584F-431D-BD89-5D0B432DD535}" destId="{548C74DB-11BB-49C0-9E28-2C2F30EEE8D5}" srcOrd="0" destOrd="0" presId="urn:microsoft.com/office/officeart/2005/8/layout/vList3"/>
    <dgm:cxn modelId="{C2C1A0E7-84BE-46CE-8D00-27D1FCF891D9}" srcId="{C26D98AE-244A-416A-8847-72B5091A1BC9}" destId="{46336D2D-584F-431D-BD89-5D0B432DD535}" srcOrd="1" destOrd="0" parTransId="{90CC489E-571F-4837-A6E5-B1075F91492D}" sibTransId="{A438A97C-234B-4F57-9494-FBF7C6FEC791}"/>
    <dgm:cxn modelId="{679B34F2-8B4A-45FE-A264-A4D32E72AC86}" srcId="{C26D98AE-244A-416A-8847-72B5091A1BC9}" destId="{76E1186C-DA48-41B7-B2FB-5F11CD31576C}" srcOrd="0" destOrd="0" parTransId="{8FEAC105-B84C-4F37-A536-849410F9390D}" sibTransId="{A83E7FED-4AC9-4382-A304-DC1CE38F63FA}"/>
    <dgm:cxn modelId="{15247EEE-0975-4C62-AA4D-F63A424C749B}" type="presParOf" srcId="{030B96A2-C983-47D3-AD63-732937F109A3}" destId="{AA39CF5E-ABEE-4948-A302-1A2DC94FCF1B}" srcOrd="0" destOrd="0" presId="urn:microsoft.com/office/officeart/2005/8/layout/vList3"/>
    <dgm:cxn modelId="{CA887B20-C675-4DE3-810F-A776F2E73F7B}" type="presParOf" srcId="{AA39CF5E-ABEE-4948-A302-1A2DC94FCF1B}" destId="{2846BF8D-D9AB-40B8-89F7-02FEA81A8B3F}" srcOrd="0" destOrd="0" presId="urn:microsoft.com/office/officeart/2005/8/layout/vList3"/>
    <dgm:cxn modelId="{21E8ED2D-58C5-416F-A1D0-79212C7FDE64}" type="presParOf" srcId="{AA39CF5E-ABEE-4948-A302-1A2DC94FCF1B}" destId="{58F11936-8274-411A-9522-089D88A7D2E9}" srcOrd="1" destOrd="0" presId="urn:microsoft.com/office/officeart/2005/8/layout/vList3"/>
    <dgm:cxn modelId="{F9698EDA-633A-4916-AFEC-D44A07C03710}" type="presParOf" srcId="{030B96A2-C983-47D3-AD63-732937F109A3}" destId="{2390CAC0-A740-43BA-AB36-D148493EF276}" srcOrd="1" destOrd="0" presId="urn:microsoft.com/office/officeart/2005/8/layout/vList3"/>
    <dgm:cxn modelId="{43054C7D-B402-403D-A405-C100A7F74BFD}" type="presParOf" srcId="{030B96A2-C983-47D3-AD63-732937F109A3}" destId="{2F2B0C81-BC12-4653-BCF7-E798AFAB930D}" srcOrd="2" destOrd="0" presId="urn:microsoft.com/office/officeart/2005/8/layout/vList3"/>
    <dgm:cxn modelId="{B9A9B148-82DE-4673-9F4A-333D012CEAA7}" type="presParOf" srcId="{2F2B0C81-BC12-4653-BCF7-E798AFAB930D}" destId="{645CB546-C3B0-4C85-8A09-0AA879769443}" srcOrd="0" destOrd="0" presId="urn:microsoft.com/office/officeart/2005/8/layout/vList3"/>
    <dgm:cxn modelId="{ED712482-F8CB-43EA-9904-5A53FD0DC250}" type="presParOf" srcId="{2F2B0C81-BC12-4653-BCF7-E798AFAB930D}" destId="{548C74DB-11BB-49C0-9E28-2C2F30EEE8D5}" srcOrd="1" destOrd="0" presId="urn:microsoft.com/office/officeart/2005/8/layout/vList3"/>
    <dgm:cxn modelId="{08E71023-471B-452B-921C-907DF605A4BB}" type="presParOf" srcId="{030B96A2-C983-47D3-AD63-732937F109A3}" destId="{EEE03E31-92A0-4FA3-957B-0233AA2A5630}" srcOrd="3" destOrd="0" presId="urn:microsoft.com/office/officeart/2005/8/layout/vList3"/>
    <dgm:cxn modelId="{23A3B8EA-0F4A-45EA-8654-D573BFC3FF6B}" type="presParOf" srcId="{030B96A2-C983-47D3-AD63-732937F109A3}" destId="{E94E88DB-D96A-456E-B05C-5E90300134B6}" srcOrd="4" destOrd="0" presId="urn:microsoft.com/office/officeart/2005/8/layout/vList3"/>
    <dgm:cxn modelId="{5ECCA64A-DBDF-499E-8909-FF1ABD7B0654}" type="presParOf" srcId="{E94E88DB-D96A-456E-B05C-5E90300134B6}" destId="{8D50496A-F021-4715-B5A7-C6D65F894B51}" srcOrd="0" destOrd="0" presId="urn:microsoft.com/office/officeart/2005/8/layout/vList3"/>
    <dgm:cxn modelId="{D172AF98-F100-4D3E-9204-C55578184A34}" type="presParOf" srcId="{E94E88DB-D96A-456E-B05C-5E90300134B6}" destId="{BCBD8D48-1ECA-4F46-8C82-9A80C18A9B7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EB2389-728B-49B2-BF56-04ABA6415C3B}" type="doc">
      <dgm:prSet loTypeId="urn:microsoft.com/office/officeart/2016/7/layout/RepeatingBendingProcessNew" loCatId="process" qsTypeId="urn:microsoft.com/office/officeart/2005/8/quickstyle/simple1" qsCatId="simple" csTypeId="urn:microsoft.com/office/officeart/2005/8/colors/accent6_2" csCatId="accent6" phldr="1"/>
      <dgm:spPr/>
      <dgm:t>
        <a:bodyPr/>
        <a:lstStyle/>
        <a:p>
          <a:endParaRPr lang="en-US"/>
        </a:p>
      </dgm:t>
    </dgm:pt>
    <dgm:pt modelId="{4A3D43DB-1BE2-46EE-A996-62C420F82195}">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Create and follow a budget</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67C7935B-ABAE-4634-8E29-B9DBF1D52A0C}" type="parTrans" cxnId="{F804CBE0-1A11-4FED-AAFA-F490E760ECAD}">
      <dgm:prSet/>
      <dgm:spPr/>
      <dgm:t>
        <a:bodyPr/>
        <a:lstStyle/>
        <a:p>
          <a:endParaRPr lang="en-US"/>
        </a:p>
      </dgm:t>
    </dgm:pt>
    <dgm:pt modelId="{541CF9F6-DACD-4C98-9D7A-A757C86D4ABA}" type="sibTrans" cxnId="{F804CBE0-1A11-4FED-AAFA-F490E760ECAD}">
      <dgm:prSet/>
      <dgm:spPr/>
      <dgm:t>
        <a:bodyPr/>
        <a:lstStyle/>
        <a:p>
          <a:endParaRPr lang="en-US" dirty="0"/>
        </a:p>
      </dgm:t>
    </dgm:pt>
    <dgm:pt modelId="{AA458B17-1B1A-4088-8E33-B00085AA2F20}">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Pay bills on time</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82369EC0-1DC7-443A-A148-87B5F946853A}" type="parTrans" cxnId="{94E03D2B-5438-4042-BAE7-E58C27601790}">
      <dgm:prSet/>
      <dgm:spPr/>
      <dgm:t>
        <a:bodyPr/>
        <a:lstStyle/>
        <a:p>
          <a:endParaRPr lang="en-US"/>
        </a:p>
      </dgm:t>
    </dgm:pt>
    <dgm:pt modelId="{BCCE9FBD-FB77-41CE-B6B1-000D77371DF2}" type="sibTrans" cxnId="{94E03D2B-5438-4042-BAE7-E58C27601790}">
      <dgm:prSet/>
      <dgm:spPr/>
      <dgm:t>
        <a:bodyPr/>
        <a:lstStyle/>
        <a:p>
          <a:endParaRPr lang="en-US" dirty="0"/>
        </a:p>
      </dgm:t>
    </dgm:pt>
    <dgm:pt modelId="{B9FB6DD5-F3E4-4BF5-812F-E19B2EFE731A}">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Strive to pay off credit cards in full each month</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49D08406-6DE0-4AC7-B065-A1DAD1D563F9}" type="parTrans" cxnId="{CDF55376-282E-4159-B772-71E649C11097}">
      <dgm:prSet/>
      <dgm:spPr/>
      <dgm:t>
        <a:bodyPr/>
        <a:lstStyle/>
        <a:p>
          <a:endParaRPr lang="en-US"/>
        </a:p>
      </dgm:t>
    </dgm:pt>
    <dgm:pt modelId="{2309DE10-9AA6-4B17-9805-571F326234DD}" type="sibTrans" cxnId="{CDF55376-282E-4159-B772-71E649C11097}">
      <dgm:prSet/>
      <dgm:spPr/>
      <dgm:t>
        <a:bodyPr/>
        <a:lstStyle/>
        <a:p>
          <a:endParaRPr lang="en-US" dirty="0"/>
        </a:p>
      </dgm:t>
    </dgm:pt>
    <dgm:pt modelId="{2AFB57AB-5357-435A-8FB6-902316D0E4D3}">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Do not apply for credit you do not need</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C2F41A1D-E527-46A0-9C11-D0FECE046D76}" type="parTrans" cxnId="{686B8EDF-798B-413F-8132-C356C5E76EF2}">
      <dgm:prSet/>
      <dgm:spPr/>
      <dgm:t>
        <a:bodyPr/>
        <a:lstStyle/>
        <a:p>
          <a:endParaRPr lang="en-US"/>
        </a:p>
      </dgm:t>
    </dgm:pt>
    <dgm:pt modelId="{4ECBAC38-80AF-4A6C-8C45-7A405133960A}" type="sibTrans" cxnId="{686B8EDF-798B-413F-8132-C356C5E76EF2}">
      <dgm:prSet/>
      <dgm:spPr/>
      <dgm:t>
        <a:bodyPr/>
        <a:lstStyle/>
        <a:p>
          <a:endParaRPr lang="en-US" dirty="0"/>
        </a:p>
      </dgm:t>
    </dgm:pt>
    <dgm:pt modelId="{B28CB944-3B77-467C-9CEF-4B9863FC2A4B}">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Keep credit card and loan information in a safe and secure place</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06CDE087-5C89-4040-AE06-443692E32012}" type="parTrans" cxnId="{0AE1AEE1-FD0D-44C4-ABD5-A93F30C52C49}">
      <dgm:prSet/>
      <dgm:spPr/>
      <dgm:t>
        <a:bodyPr/>
        <a:lstStyle/>
        <a:p>
          <a:endParaRPr lang="en-US"/>
        </a:p>
      </dgm:t>
    </dgm:pt>
    <dgm:pt modelId="{49752534-413D-4E3C-8CC6-025543341F2E}" type="sibTrans" cxnId="{0AE1AEE1-FD0D-44C4-ABD5-A93F30C52C49}">
      <dgm:prSet/>
      <dgm:spPr/>
      <dgm:t>
        <a:bodyPr/>
        <a:lstStyle/>
        <a:p>
          <a:endParaRPr lang="en-US" dirty="0"/>
        </a:p>
      </dgm:t>
    </dgm:pt>
    <dgm:pt modelId="{B839827E-3A6F-4D37-879C-D62985A2338F}">
      <dgm:prSet custT="1"/>
      <dgm:spPr>
        <a:effectLst>
          <a:outerShdw blurRad="228600" dist="38100" dir="3900000" sx="102000" sy="102000" algn="ctr" rotWithShape="0">
            <a:srgbClr val="000000">
              <a:alpha val="50000"/>
            </a:srgbClr>
          </a:outerShdw>
        </a:effectLst>
      </dgm:spPr>
      <dgm:t>
        <a:bodyPr/>
        <a:lstStyle/>
        <a:p>
          <a:r>
            <a:rPr lang="en-US" sz="1800" b="1" dirty="0">
              <a:latin typeface="Roboto" panose="02000000000000000000" pitchFamily="2" charset="0"/>
              <a:ea typeface="Roboto" panose="02000000000000000000" pitchFamily="2" charset="0"/>
              <a:cs typeface="Roboto" panose="02000000000000000000" pitchFamily="2" charset="0"/>
            </a:rPr>
            <a:t>Check your online (or paper) bank statement frequently and immediately report and discrepancies  </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B04DCA9F-C6A7-4F97-9F3B-B56CF60747D5}" type="parTrans" cxnId="{1E1985D3-FA89-4D90-A69B-6849E46A347A}">
      <dgm:prSet/>
      <dgm:spPr/>
      <dgm:t>
        <a:bodyPr/>
        <a:lstStyle/>
        <a:p>
          <a:endParaRPr lang="en-US"/>
        </a:p>
      </dgm:t>
    </dgm:pt>
    <dgm:pt modelId="{9B04219C-D7A0-4C78-AABB-0433B0A4099C}" type="sibTrans" cxnId="{1E1985D3-FA89-4D90-A69B-6849E46A347A}">
      <dgm:prSet/>
      <dgm:spPr/>
      <dgm:t>
        <a:bodyPr/>
        <a:lstStyle/>
        <a:p>
          <a:endParaRPr lang="en-US"/>
        </a:p>
      </dgm:t>
    </dgm:pt>
    <dgm:pt modelId="{A18CD971-C1B3-6141-81DB-53C6D0FFFE1F}" type="pres">
      <dgm:prSet presAssocID="{62EB2389-728B-49B2-BF56-04ABA6415C3B}" presName="Name0" presStyleCnt="0">
        <dgm:presLayoutVars>
          <dgm:dir/>
          <dgm:resizeHandles val="exact"/>
        </dgm:presLayoutVars>
      </dgm:prSet>
      <dgm:spPr/>
    </dgm:pt>
    <dgm:pt modelId="{E2F8994A-A957-5746-B782-CBCE1A07544C}" type="pres">
      <dgm:prSet presAssocID="{4A3D43DB-1BE2-46EE-A996-62C420F82195}" presName="node" presStyleLbl="node1" presStyleIdx="0" presStyleCnt="6">
        <dgm:presLayoutVars>
          <dgm:bulletEnabled val="1"/>
        </dgm:presLayoutVars>
      </dgm:prSet>
      <dgm:spPr/>
    </dgm:pt>
    <dgm:pt modelId="{AD49BAA0-1B8C-0C44-BB98-CDDDDFAD3870}" type="pres">
      <dgm:prSet presAssocID="{541CF9F6-DACD-4C98-9D7A-A757C86D4ABA}" presName="sibTrans" presStyleLbl="sibTrans1D1" presStyleIdx="0" presStyleCnt="5"/>
      <dgm:spPr/>
    </dgm:pt>
    <dgm:pt modelId="{D1441E32-2C21-8243-8B71-82A966B82A4E}" type="pres">
      <dgm:prSet presAssocID="{541CF9F6-DACD-4C98-9D7A-A757C86D4ABA}" presName="connectorText" presStyleLbl="sibTrans1D1" presStyleIdx="0" presStyleCnt="5"/>
      <dgm:spPr/>
    </dgm:pt>
    <dgm:pt modelId="{32369F83-1DC3-B94A-B191-8A6D5A72A97F}" type="pres">
      <dgm:prSet presAssocID="{AA458B17-1B1A-4088-8E33-B00085AA2F20}" presName="node" presStyleLbl="node1" presStyleIdx="1" presStyleCnt="6">
        <dgm:presLayoutVars>
          <dgm:bulletEnabled val="1"/>
        </dgm:presLayoutVars>
      </dgm:prSet>
      <dgm:spPr/>
    </dgm:pt>
    <dgm:pt modelId="{4519444E-9F2E-8A4A-A095-FB6164C53D80}" type="pres">
      <dgm:prSet presAssocID="{BCCE9FBD-FB77-41CE-B6B1-000D77371DF2}" presName="sibTrans" presStyleLbl="sibTrans1D1" presStyleIdx="1" presStyleCnt="5"/>
      <dgm:spPr/>
    </dgm:pt>
    <dgm:pt modelId="{986D3D71-4C33-1F43-928B-B8C6ADC38DF8}" type="pres">
      <dgm:prSet presAssocID="{BCCE9FBD-FB77-41CE-B6B1-000D77371DF2}" presName="connectorText" presStyleLbl="sibTrans1D1" presStyleIdx="1" presStyleCnt="5"/>
      <dgm:spPr/>
    </dgm:pt>
    <dgm:pt modelId="{26C2DECC-4B92-0F41-AB8E-5E0B70959380}" type="pres">
      <dgm:prSet presAssocID="{B9FB6DD5-F3E4-4BF5-812F-E19B2EFE731A}" presName="node" presStyleLbl="node1" presStyleIdx="2" presStyleCnt="6">
        <dgm:presLayoutVars>
          <dgm:bulletEnabled val="1"/>
        </dgm:presLayoutVars>
      </dgm:prSet>
      <dgm:spPr/>
    </dgm:pt>
    <dgm:pt modelId="{63F0ABAA-63A9-EB44-B8F9-A9C2A7BE64C1}" type="pres">
      <dgm:prSet presAssocID="{2309DE10-9AA6-4B17-9805-571F326234DD}" presName="sibTrans" presStyleLbl="sibTrans1D1" presStyleIdx="2" presStyleCnt="5"/>
      <dgm:spPr/>
    </dgm:pt>
    <dgm:pt modelId="{8EE6A0BE-0D64-A544-82C4-8FE39DED5865}" type="pres">
      <dgm:prSet presAssocID="{2309DE10-9AA6-4B17-9805-571F326234DD}" presName="connectorText" presStyleLbl="sibTrans1D1" presStyleIdx="2" presStyleCnt="5"/>
      <dgm:spPr/>
    </dgm:pt>
    <dgm:pt modelId="{EF4FDEA6-D7F2-F944-9DC1-BCB30C24DA96}" type="pres">
      <dgm:prSet presAssocID="{2AFB57AB-5357-435A-8FB6-902316D0E4D3}" presName="node" presStyleLbl="node1" presStyleIdx="3" presStyleCnt="6">
        <dgm:presLayoutVars>
          <dgm:bulletEnabled val="1"/>
        </dgm:presLayoutVars>
      </dgm:prSet>
      <dgm:spPr/>
    </dgm:pt>
    <dgm:pt modelId="{FB9BFE8C-72B4-D946-9182-6653AC6A8E4A}" type="pres">
      <dgm:prSet presAssocID="{4ECBAC38-80AF-4A6C-8C45-7A405133960A}" presName="sibTrans" presStyleLbl="sibTrans1D1" presStyleIdx="3" presStyleCnt="5"/>
      <dgm:spPr/>
    </dgm:pt>
    <dgm:pt modelId="{7CB332F3-DD14-D343-A4D6-7413D6BDF3FF}" type="pres">
      <dgm:prSet presAssocID="{4ECBAC38-80AF-4A6C-8C45-7A405133960A}" presName="connectorText" presStyleLbl="sibTrans1D1" presStyleIdx="3" presStyleCnt="5"/>
      <dgm:spPr/>
    </dgm:pt>
    <dgm:pt modelId="{6C596013-180A-C343-BA8B-A6EAE1E29175}" type="pres">
      <dgm:prSet presAssocID="{B28CB944-3B77-467C-9CEF-4B9863FC2A4B}" presName="node" presStyleLbl="node1" presStyleIdx="4" presStyleCnt="6">
        <dgm:presLayoutVars>
          <dgm:bulletEnabled val="1"/>
        </dgm:presLayoutVars>
      </dgm:prSet>
      <dgm:spPr/>
    </dgm:pt>
    <dgm:pt modelId="{DF6D1C71-7B2C-7D41-8F73-0D62B9599CCC}" type="pres">
      <dgm:prSet presAssocID="{49752534-413D-4E3C-8CC6-025543341F2E}" presName="sibTrans" presStyleLbl="sibTrans1D1" presStyleIdx="4" presStyleCnt="5"/>
      <dgm:spPr/>
    </dgm:pt>
    <dgm:pt modelId="{03B1B26E-3137-C94F-8B22-AD38AC1915BD}" type="pres">
      <dgm:prSet presAssocID="{49752534-413D-4E3C-8CC6-025543341F2E}" presName="connectorText" presStyleLbl="sibTrans1D1" presStyleIdx="4" presStyleCnt="5"/>
      <dgm:spPr/>
    </dgm:pt>
    <dgm:pt modelId="{8D350970-8BCC-B745-A3FD-2F4C09FAEE73}" type="pres">
      <dgm:prSet presAssocID="{B839827E-3A6F-4D37-879C-D62985A2338F}" presName="node" presStyleLbl="node1" presStyleIdx="5" presStyleCnt="6">
        <dgm:presLayoutVars>
          <dgm:bulletEnabled val="1"/>
        </dgm:presLayoutVars>
      </dgm:prSet>
      <dgm:spPr/>
    </dgm:pt>
  </dgm:ptLst>
  <dgm:cxnLst>
    <dgm:cxn modelId="{94E03D2B-5438-4042-BAE7-E58C27601790}" srcId="{62EB2389-728B-49B2-BF56-04ABA6415C3B}" destId="{AA458B17-1B1A-4088-8E33-B00085AA2F20}" srcOrd="1" destOrd="0" parTransId="{82369EC0-1DC7-443A-A148-87B5F946853A}" sibTransId="{BCCE9FBD-FB77-41CE-B6B1-000D77371DF2}"/>
    <dgm:cxn modelId="{15C97F33-FE22-0E4C-BA80-5296956C58D6}" type="presOf" srcId="{4A3D43DB-1BE2-46EE-A996-62C420F82195}" destId="{E2F8994A-A957-5746-B782-CBCE1A07544C}" srcOrd="0" destOrd="0" presId="urn:microsoft.com/office/officeart/2016/7/layout/RepeatingBendingProcessNew"/>
    <dgm:cxn modelId="{D462503C-A369-2E40-B28D-5BA54156A137}" type="presOf" srcId="{2AFB57AB-5357-435A-8FB6-902316D0E4D3}" destId="{EF4FDEA6-D7F2-F944-9DC1-BCB30C24DA96}" srcOrd="0" destOrd="0" presId="urn:microsoft.com/office/officeart/2016/7/layout/RepeatingBendingProcessNew"/>
    <dgm:cxn modelId="{014C293E-99B4-9E43-8501-62A34EAACEC7}" type="presOf" srcId="{541CF9F6-DACD-4C98-9D7A-A757C86D4ABA}" destId="{AD49BAA0-1B8C-0C44-BB98-CDDDDFAD3870}" srcOrd="0" destOrd="0" presId="urn:microsoft.com/office/officeart/2016/7/layout/RepeatingBendingProcessNew"/>
    <dgm:cxn modelId="{27FF3246-478E-0449-933D-DFE97DB3636C}" type="presOf" srcId="{2309DE10-9AA6-4B17-9805-571F326234DD}" destId="{63F0ABAA-63A9-EB44-B8F9-A9C2A7BE64C1}" srcOrd="0" destOrd="0" presId="urn:microsoft.com/office/officeart/2016/7/layout/RepeatingBendingProcessNew"/>
    <dgm:cxn modelId="{D2CB4668-E63F-5F42-8F9B-12AEB97607AE}" type="presOf" srcId="{541CF9F6-DACD-4C98-9D7A-A757C86D4ABA}" destId="{D1441E32-2C21-8243-8B71-82A966B82A4E}" srcOrd="1" destOrd="0" presId="urn:microsoft.com/office/officeart/2016/7/layout/RepeatingBendingProcessNew"/>
    <dgm:cxn modelId="{01E7494E-2972-E341-80C2-2DF249A10CA0}" type="presOf" srcId="{2309DE10-9AA6-4B17-9805-571F326234DD}" destId="{8EE6A0BE-0D64-A544-82C4-8FE39DED5865}" srcOrd="1" destOrd="0" presId="urn:microsoft.com/office/officeart/2016/7/layout/RepeatingBendingProcessNew"/>
    <dgm:cxn modelId="{CDF55376-282E-4159-B772-71E649C11097}" srcId="{62EB2389-728B-49B2-BF56-04ABA6415C3B}" destId="{B9FB6DD5-F3E4-4BF5-812F-E19B2EFE731A}" srcOrd="2" destOrd="0" parTransId="{49D08406-6DE0-4AC7-B065-A1DAD1D563F9}" sibTransId="{2309DE10-9AA6-4B17-9805-571F326234DD}"/>
    <dgm:cxn modelId="{2373F156-061A-8247-8AAC-9428551E2D30}" type="presOf" srcId="{49752534-413D-4E3C-8CC6-025543341F2E}" destId="{DF6D1C71-7B2C-7D41-8F73-0D62B9599CCC}" srcOrd="0" destOrd="0" presId="urn:microsoft.com/office/officeart/2016/7/layout/RepeatingBendingProcessNew"/>
    <dgm:cxn modelId="{0804747C-CC1E-7441-AB91-8E6F02655054}" type="presOf" srcId="{BCCE9FBD-FB77-41CE-B6B1-000D77371DF2}" destId="{4519444E-9F2E-8A4A-A095-FB6164C53D80}" srcOrd="0" destOrd="0" presId="urn:microsoft.com/office/officeart/2016/7/layout/RepeatingBendingProcessNew"/>
    <dgm:cxn modelId="{A626558A-A4C4-8C4D-96A1-36E6C24C64EF}" type="presOf" srcId="{4ECBAC38-80AF-4A6C-8C45-7A405133960A}" destId="{7CB332F3-DD14-D343-A4D6-7413D6BDF3FF}" srcOrd="1" destOrd="0" presId="urn:microsoft.com/office/officeart/2016/7/layout/RepeatingBendingProcessNew"/>
    <dgm:cxn modelId="{457E1E8B-FB5F-704A-A7EA-9BCC7A5A25C3}" type="presOf" srcId="{62EB2389-728B-49B2-BF56-04ABA6415C3B}" destId="{A18CD971-C1B3-6141-81DB-53C6D0FFFE1F}" srcOrd="0" destOrd="0" presId="urn:microsoft.com/office/officeart/2016/7/layout/RepeatingBendingProcessNew"/>
    <dgm:cxn modelId="{4E8058A6-E652-5743-A20A-0DC0AE10FB83}" type="presOf" srcId="{BCCE9FBD-FB77-41CE-B6B1-000D77371DF2}" destId="{986D3D71-4C33-1F43-928B-B8C6ADC38DF8}" srcOrd="1" destOrd="0" presId="urn:microsoft.com/office/officeart/2016/7/layout/RepeatingBendingProcessNew"/>
    <dgm:cxn modelId="{0661DBB0-C955-664C-98D7-D0A2EEFE8C11}" type="presOf" srcId="{B9FB6DD5-F3E4-4BF5-812F-E19B2EFE731A}" destId="{26C2DECC-4B92-0F41-AB8E-5E0B70959380}" srcOrd="0" destOrd="0" presId="urn:microsoft.com/office/officeart/2016/7/layout/RepeatingBendingProcessNew"/>
    <dgm:cxn modelId="{B01A58B4-F84E-DE4C-B7FF-BAF5E307B44B}" type="presOf" srcId="{49752534-413D-4E3C-8CC6-025543341F2E}" destId="{03B1B26E-3137-C94F-8B22-AD38AC1915BD}" srcOrd="1" destOrd="0" presId="urn:microsoft.com/office/officeart/2016/7/layout/RepeatingBendingProcessNew"/>
    <dgm:cxn modelId="{A948D0D2-94AC-1F47-9D73-DED02BA82A51}" type="presOf" srcId="{B839827E-3A6F-4D37-879C-D62985A2338F}" destId="{8D350970-8BCC-B745-A3FD-2F4C09FAEE73}" srcOrd="0" destOrd="0" presId="urn:microsoft.com/office/officeart/2016/7/layout/RepeatingBendingProcessNew"/>
    <dgm:cxn modelId="{1E1985D3-FA89-4D90-A69B-6849E46A347A}" srcId="{62EB2389-728B-49B2-BF56-04ABA6415C3B}" destId="{B839827E-3A6F-4D37-879C-D62985A2338F}" srcOrd="5" destOrd="0" parTransId="{B04DCA9F-C6A7-4F97-9F3B-B56CF60747D5}" sibTransId="{9B04219C-D7A0-4C78-AABB-0433B0A4099C}"/>
    <dgm:cxn modelId="{2E1D32D5-CC4F-A748-8FBD-3D02FC8E8E7B}" type="presOf" srcId="{4ECBAC38-80AF-4A6C-8C45-7A405133960A}" destId="{FB9BFE8C-72B4-D946-9182-6653AC6A8E4A}" srcOrd="0" destOrd="0" presId="urn:microsoft.com/office/officeart/2016/7/layout/RepeatingBendingProcessNew"/>
    <dgm:cxn modelId="{686B8EDF-798B-413F-8132-C356C5E76EF2}" srcId="{62EB2389-728B-49B2-BF56-04ABA6415C3B}" destId="{2AFB57AB-5357-435A-8FB6-902316D0E4D3}" srcOrd="3" destOrd="0" parTransId="{C2F41A1D-E527-46A0-9C11-D0FECE046D76}" sibTransId="{4ECBAC38-80AF-4A6C-8C45-7A405133960A}"/>
    <dgm:cxn modelId="{F804CBE0-1A11-4FED-AAFA-F490E760ECAD}" srcId="{62EB2389-728B-49B2-BF56-04ABA6415C3B}" destId="{4A3D43DB-1BE2-46EE-A996-62C420F82195}" srcOrd="0" destOrd="0" parTransId="{67C7935B-ABAE-4634-8E29-B9DBF1D52A0C}" sibTransId="{541CF9F6-DACD-4C98-9D7A-A757C86D4ABA}"/>
    <dgm:cxn modelId="{CAE42EE1-A008-784B-B5F2-272C3C2D7700}" type="presOf" srcId="{B28CB944-3B77-467C-9CEF-4B9863FC2A4B}" destId="{6C596013-180A-C343-BA8B-A6EAE1E29175}" srcOrd="0" destOrd="0" presId="urn:microsoft.com/office/officeart/2016/7/layout/RepeatingBendingProcessNew"/>
    <dgm:cxn modelId="{0AE1AEE1-FD0D-44C4-ABD5-A93F30C52C49}" srcId="{62EB2389-728B-49B2-BF56-04ABA6415C3B}" destId="{B28CB944-3B77-467C-9CEF-4B9863FC2A4B}" srcOrd="4" destOrd="0" parTransId="{06CDE087-5C89-4040-AE06-443692E32012}" sibTransId="{49752534-413D-4E3C-8CC6-025543341F2E}"/>
    <dgm:cxn modelId="{46F345EC-606A-9040-ADB6-34E0B77D1773}" type="presOf" srcId="{AA458B17-1B1A-4088-8E33-B00085AA2F20}" destId="{32369F83-1DC3-B94A-B191-8A6D5A72A97F}" srcOrd="0" destOrd="0" presId="urn:microsoft.com/office/officeart/2016/7/layout/RepeatingBendingProcessNew"/>
    <dgm:cxn modelId="{6BC8560C-D2CC-124B-9A23-464807C6ED5C}" type="presParOf" srcId="{A18CD971-C1B3-6141-81DB-53C6D0FFFE1F}" destId="{E2F8994A-A957-5746-B782-CBCE1A07544C}" srcOrd="0" destOrd="0" presId="urn:microsoft.com/office/officeart/2016/7/layout/RepeatingBendingProcessNew"/>
    <dgm:cxn modelId="{7B7C7A4D-CFF6-5248-8426-BDE8EB8F036A}" type="presParOf" srcId="{A18CD971-C1B3-6141-81DB-53C6D0FFFE1F}" destId="{AD49BAA0-1B8C-0C44-BB98-CDDDDFAD3870}" srcOrd="1" destOrd="0" presId="urn:microsoft.com/office/officeart/2016/7/layout/RepeatingBendingProcessNew"/>
    <dgm:cxn modelId="{032480AE-6E97-9749-B573-084D51E9AB7E}" type="presParOf" srcId="{AD49BAA0-1B8C-0C44-BB98-CDDDDFAD3870}" destId="{D1441E32-2C21-8243-8B71-82A966B82A4E}" srcOrd="0" destOrd="0" presId="urn:microsoft.com/office/officeart/2016/7/layout/RepeatingBendingProcessNew"/>
    <dgm:cxn modelId="{3416E3FC-B68C-BC49-9D06-3327900E3A30}" type="presParOf" srcId="{A18CD971-C1B3-6141-81DB-53C6D0FFFE1F}" destId="{32369F83-1DC3-B94A-B191-8A6D5A72A97F}" srcOrd="2" destOrd="0" presId="urn:microsoft.com/office/officeart/2016/7/layout/RepeatingBendingProcessNew"/>
    <dgm:cxn modelId="{55DB5063-1EB1-A143-8694-CF914D17F04D}" type="presParOf" srcId="{A18CD971-C1B3-6141-81DB-53C6D0FFFE1F}" destId="{4519444E-9F2E-8A4A-A095-FB6164C53D80}" srcOrd="3" destOrd="0" presId="urn:microsoft.com/office/officeart/2016/7/layout/RepeatingBendingProcessNew"/>
    <dgm:cxn modelId="{8515C1CE-FB54-CA47-A642-76447CD7A088}" type="presParOf" srcId="{4519444E-9F2E-8A4A-A095-FB6164C53D80}" destId="{986D3D71-4C33-1F43-928B-B8C6ADC38DF8}" srcOrd="0" destOrd="0" presId="urn:microsoft.com/office/officeart/2016/7/layout/RepeatingBendingProcessNew"/>
    <dgm:cxn modelId="{45F1A784-ECD3-CD43-89A2-61625D54C6B2}" type="presParOf" srcId="{A18CD971-C1B3-6141-81DB-53C6D0FFFE1F}" destId="{26C2DECC-4B92-0F41-AB8E-5E0B70959380}" srcOrd="4" destOrd="0" presId="urn:microsoft.com/office/officeart/2016/7/layout/RepeatingBendingProcessNew"/>
    <dgm:cxn modelId="{CA96D6AE-ACC7-364D-9F17-BF5DCC6A6EA0}" type="presParOf" srcId="{A18CD971-C1B3-6141-81DB-53C6D0FFFE1F}" destId="{63F0ABAA-63A9-EB44-B8F9-A9C2A7BE64C1}" srcOrd="5" destOrd="0" presId="urn:microsoft.com/office/officeart/2016/7/layout/RepeatingBendingProcessNew"/>
    <dgm:cxn modelId="{76FF7975-CEF1-0944-8946-DA18D459B691}" type="presParOf" srcId="{63F0ABAA-63A9-EB44-B8F9-A9C2A7BE64C1}" destId="{8EE6A0BE-0D64-A544-82C4-8FE39DED5865}" srcOrd="0" destOrd="0" presId="urn:microsoft.com/office/officeart/2016/7/layout/RepeatingBendingProcessNew"/>
    <dgm:cxn modelId="{88058984-CAFA-0F45-92A4-E827983CE4AF}" type="presParOf" srcId="{A18CD971-C1B3-6141-81DB-53C6D0FFFE1F}" destId="{EF4FDEA6-D7F2-F944-9DC1-BCB30C24DA96}" srcOrd="6" destOrd="0" presId="urn:microsoft.com/office/officeart/2016/7/layout/RepeatingBendingProcessNew"/>
    <dgm:cxn modelId="{236600EB-889B-2540-A85B-FF710B8C11A4}" type="presParOf" srcId="{A18CD971-C1B3-6141-81DB-53C6D0FFFE1F}" destId="{FB9BFE8C-72B4-D946-9182-6653AC6A8E4A}" srcOrd="7" destOrd="0" presId="urn:microsoft.com/office/officeart/2016/7/layout/RepeatingBendingProcessNew"/>
    <dgm:cxn modelId="{6CA0475D-F73F-9D44-9087-09C593FC9579}" type="presParOf" srcId="{FB9BFE8C-72B4-D946-9182-6653AC6A8E4A}" destId="{7CB332F3-DD14-D343-A4D6-7413D6BDF3FF}" srcOrd="0" destOrd="0" presId="urn:microsoft.com/office/officeart/2016/7/layout/RepeatingBendingProcessNew"/>
    <dgm:cxn modelId="{00FA4099-8E9F-9D41-95F7-EB7B12F30475}" type="presParOf" srcId="{A18CD971-C1B3-6141-81DB-53C6D0FFFE1F}" destId="{6C596013-180A-C343-BA8B-A6EAE1E29175}" srcOrd="8" destOrd="0" presId="urn:microsoft.com/office/officeart/2016/7/layout/RepeatingBendingProcessNew"/>
    <dgm:cxn modelId="{6F540CAF-85D4-584F-A14E-F6BB54A20758}" type="presParOf" srcId="{A18CD971-C1B3-6141-81DB-53C6D0FFFE1F}" destId="{DF6D1C71-7B2C-7D41-8F73-0D62B9599CCC}" srcOrd="9" destOrd="0" presId="urn:microsoft.com/office/officeart/2016/7/layout/RepeatingBendingProcessNew"/>
    <dgm:cxn modelId="{8B437319-5E0C-B44B-B9F2-74E9CCCD3D62}" type="presParOf" srcId="{DF6D1C71-7B2C-7D41-8F73-0D62B9599CCC}" destId="{03B1B26E-3137-C94F-8B22-AD38AC1915BD}" srcOrd="0" destOrd="0" presId="urn:microsoft.com/office/officeart/2016/7/layout/RepeatingBendingProcessNew"/>
    <dgm:cxn modelId="{83C8D5BB-D739-B840-96E6-B603F2D9AE8D}" type="presParOf" srcId="{A18CD971-C1B3-6141-81DB-53C6D0FFFE1F}" destId="{8D350970-8BCC-B745-A3FD-2F4C09FAEE73}"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D13F09-9BB6-44A7-9B77-E7DB72FDDC1D}" type="doc">
      <dgm:prSet loTypeId="urn:microsoft.com/office/officeart/2005/8/layout/list1" loCatId="list" qsTypeId="urn:microsoft.com/office/officeart/2005/8/quickstyle/3d3" qsCatId="3D" csTypeId="urn:microsoft.com/office/officeart/2005/8/colors/colorful4" csCatId="colorful" phldr="1"/>
      <dgm:spPr/>
      <dgm:t>
        <a:bodyPr/>
        <a:lstStyle/>
        <a:p>
          <a:endParaRPr lang="en-US"/>
        </a:p>
      </dgm:t>
    </dgm:pt>
    <dgm:pt modelId="{AA005CCD-0E29-4A57-A0D4-8D2C5A3D22F2}">
      <dgm:prSet phldrT="[Text]"/>
      <dgm:spPr/>
      <dgm:t>
        <a:bodyPr/>
        <a:lstStyle/>
        <a:p>
          <a:r>
            <a:rPr lang="en-US" dirty="0"/>
            <a:t>Type of card issued reflects credit rating</a:t>
          </a:r>
        </a:p>
      </dgm:t>
    </dgm:pt>
    <dgm:pt modelId="{EBF859CB-1ACC-4E65-B1E1-7C891D36B4C8}" type="parTrans" cxnId="{EAE4AE20-9FC1-4C62-B86B-40405F733D54}">
      <dgm:prSet/>
      <dgm:spPr/>
      <dgm:t>
        <a:bodyPr/>
        <a:lstStyle/>
        <a:p>
          <a:endParaRPr lang="en-US"/>
        </a:p>
      </dgm:t>
    </dgm:pt>
    <dgm:pt modelId="{3D8D9130-5FCD-4481-9D01-377F2E642E67}" type="sibTrans" cxnId="{EAE4AE20-9FC1-4C62-B86B-40405F733D54}">
      <dgm:prSet/>
      <dgm:spPr/>
      <dgm:t>
        <a:bodyPr/>
        <a:lstStyle/>
        <a:p>
          <a:endParaRPr lang="en-US"/>
        </a:p>
      </dgm:t>
    </dgm:pt>
    <dgm:pt modelId="{BF9D736B-EA3A-4547-BE41-7837C3C56F0D}">
      <dgm:prSet phldrT="[Text]"/>
      <dgm:spPr/>
      <dgm:t>
        <a:bodyPr/>
        <a:lstStyle/>
        <a:p>
          <a:r>
            <a:rPr lang="en-US" dirty="0"/>
            <a:t>GTCC is for official travel ONLY</a:t>
          </a:r>
        </a:p>
      </dgm:t>
    </dgm:pt>
    <dgm:pt modelId="{1F373598-7579-4D8A-B704-9A6E22477D97}" type="parTrans" cxnId="{EFA8188B-71A5-4649-AFCB-66AF45776D28}">
      <dgm:prSet/>
      <dgm:spPr/>
      <dgm:t>
        <a:bodyPr/>
        <a:lstStyle/>
        <a:p>
          <a:endParaRPr lang="en-US"/>
        </a:p>
      </dgm:t>
    </dgm:pt>
    <dgm:pt modelId="{BC89DE84-157C-49FD-A079-B12AED018B5A}" type="sibTrans" cxnId="{EFA8188B-71A5-4649-AFCB-66AF45776D28}">
      <dgm:prSet/>
      <dgm:spPr/>
      <dgm:t>
        <a:bodyPr/>
        <a:lstStyle/>
        <a:p>
          <a:endParaRPr lang="en-US"/>
        </a:p>
      </dgm:t>
    </dgm:pt>
    <dgm:pt modelId="{2D242548-9C0F-4229-9DE8-0165B70A9056}">
      <dgm:prSet phldrT="[Text]"/>
      <dgm:spPr/>
      <dgm:t>
        <a:bodyPr/>
        <a:lstStyle/>
        <a:p>
          <a:r>
            <a:rPr lang="en-US" dirty="0"/>
            <a:t>Discipline will follow for misuse</a:t>
          </a:r>
        </a:p>
      </dgm:t>
    </dgm:pt>
    <dgm:pt modelId="{09FDE1A5-3761-41FC-A6C8-BD09B4DB35D7}" type="parTrans" cxnId="{5C2373AC-DBFE-49A6-BD21-6DE324787BEE}">
      <dgm:prSet/>
      <dgm:spPr/>
      <dgm:t>
        <a:bodyPr/>
        <a:lstStyle/>
        <a:p>
          <a:endParaRPr lang="en-US"/>
        </a:p>
      </dgm:t>
    </dgm:pt>
    <dgm:pt modelId="{756D4DDD-95D9-4D8A-8552-5781BC72C18A}" type="sibTrans" cxnId="{5C2373AC-DBFE-49A6-BD21-6DE324787BEE}">
      <dgm:prSet/>
      <dgm:spPr/>
      <dgm:t>
        <a:bodyPr/>
        <a:lstStyle/>
        <a:p>
          <a:endParaRPr lang="en-US"/>
        </a:p>
      </dgm:t>
    </dgm:pt>
    <dgm:pt modelId="{D53DFE6C-98B6-44C8-B26C-1A03B7CB110D}" type="pres">
      <dgm:prSet presAssocID="{A1D13F09-9BB6-44A7-9B77-E7DB72FDDC1D}" presName="linear" presStyleCnt="0">
        <dgm:presLayoutVars>
          <dgm:dir/>
          <dgm:animLvl val="lvl"/>
          <dgm:resizeHandles val="exact"/>
        </dgm:presLayoutVars>
      </dgm:prSet>
      <dgm:spPr/>
    </dgm:pt>
    <dgm:pt modelId="{DCE94AB3-E1D0-4A31-9D7F-57BF5ACB3DDF}" type="pres">
      <dgm:prSet presAssocID="{AA005CCD-0E29-4A57-A0D4-8D2C5A3D22F2}" presName="parentLin" presStyleCnt="0"/>
      <dgm:spPr/>
    </dgm:pt>
    <dgm:pt modelId="{2BFA5230-2823-4782-8178-3C251DD72A76}" type="pres">
      <dgm:prSet presAssocID="{AA005CCD-0E29-4A57-A0D4-8D2C5A3D22F2}" presName="parentLeftMargin" presStyleLbl="node1" presStyleIdx="0" presStyleCnt="3"/>
      <dgm:spPr/>
    </dgm:pt>
    <dgm:pt modelId="{99AE1770-0ED4-41BD-81ED-A9315685B6AC}" type="pres">
      <dgm:prSet presAssocID="{AA005CCD-0E29-4A57-A0D4-8D2C5A3D22F2}" presName="parentText" presStyleLbl="node1" presStyleIdx="0" presStyleCnt="3">
        <dgm:presLayoutVars>
          <dgm:chMax val="0"/>
          <dgm:bulletEnabled val="1"/>
        </dgm:presLayoutVars>
      </dgm:prSet>
      <dgm:spPr/>
    </dgm:pt>
    <dgm:pt modelId="{1F2AE6A4-7021-4431-BF3F-DAC62F8B50A0}" type="pres">
      <dgm:prSet presAssocID="{AA005CCD-0E29-4A57-A0D4-8D2C5A3D22F2}" presName="negativeSpace" presStyleCnt="0"/>
      <dgm:spPr/>
    </dgm:pt>
    <dgm:pt modelId="{7EBA8DAC-46CF-4FC0-A64D-AEE137F64AE5}" type="pres">
      <dgm:prSet presAssocID="{AA005CCD-0E29-4A57-A0D4-8D2C5A3D22F2}" presName="childText" presStyleLbl="conFgAcc1" presStyleIdx="0" presStyleCnt="3">
        <dgm:presLayoutVars>
          <dgm:bulletEnabled val="1"/>
        </dgm:presLayoutVars>
      </dgm:prSet>
      <dgm:spPr/>
    </dgm:pt>
    <dgm:pt modelId="{3B797E92-36F0-4875-BD01-DB119F40E5B7}" type="pres">
      <dgm:prSet presAssocID="{3D8D9130-5FCD-4481-9D01-377F2E642E67}" presName="spaceBetweenRectangles" presStyleCnt="0"/>
      <dgm:spPr/>
    </dgm:pt>
    <dgm:pt modelId="{BC2F3201-65F6-4D3C-8D15-E73CCFF5D2BF}" type="pres">
      <dgm:prSet presAssocID="{BF9D736B-EA3A-4547-BE41-7837C3C56F0D}" presName="parentLin" presStyleCnt="0"/>
      <dgm:spPr/>
    </dgm:pt>
    <dgm:pt modelId="{3F1D47FF-0E90-4450-951A-7E1ADA978532}" type="pres">
      <dgm:prSet presAssocID="{BF9D736B-EA3A-4547-BE41-7837C3C56F0D}" presName="parentLeftMargin" presStyleLbl="node1" presStyleIdx="0" presStyleCnt="3"/>
      <dgm:spPr/>
    </dgm:pt>
    <dgm:pt modelId="{071709EB-E53F-451C-8D18-0F346DDF1E92}" type="pres">
      <dgm:prSet presAssocID="{BF9D736B-EA3A-4547-BE41-7837C3C56F0D}" presName="parentText" presStyleLbl="node1" presStyleIdx="1" presStyleCnt="3">
        <dgm:presLayoutVars>
          <dgm:chMax val="0"/>
          <dgm:bulletEnabled val="1"/>
        </dgm:presLayoutVars>
      </dgm:prSet>
      <dgm:spPr/>
    </dgm:pt>
    <dgm:pt modelId="{367A9E21-07B6-4EAC-AE07-E815855D307C}" type="pres">
      <dgm:prSet presAssocID="{BF9D736B-EA3A-4547-BE41-7837C3C56F0D}" presName="negativeSpace" presStyleCnt="0"/>
      <dgm:spPr/>
    </dgm:pt>
    <dgm:pt modelId="{6AE7DE1A-EC7A-48FD-BBFB-0FCEFE406178}" type="pres">
      <dgm:prSet presAssocID="{BF9D736B-EA3A-4547-BE41-7837C3C56F0D}" presName="childText" presStyleLbl="conFgAcc1" presStyleIdx="1" presStyleCnt="3">
        <dgm:presLayoutVars>
          <dgm:bulletEnabled val="1"/>
        </dgm:presLayoutVars>
      </dgm:prSet>
      <dgm:spPr/>
    </dgm:pt>
    <dgm:pt modelId="{E16DEB33-3723-452E-A6BB-F7C7F050D619}" type="pres">
      <dgm:prSet presAssocID="{BC89DE84-157C-49FD-A079-B12AED018B5A}" presName="spaceBetweenRectangles" presStyleCnt="0"/>
      <dgm:spPr/>
    </dgm:pt>
    <dgm:pt modelId="{16A4BC8C-9BF5-495B-A226-CD6FDE32F397}" type="pres">
      <dgm:prSet presAssocID="{2D242548-9C0F-4229-9DE8-0165B70A9056}" presName="parentLin" presStyleCnt="0"/>
      <dgm:spPr/>
    </dgm:pt>
    <dgm:pt modelId="{BE1360A2-6C1D-438B-9B2F-AC7A2E5B6056}" type="pres">
      <dgm:prSet presAssocID="{2D242548-9C0F-4229-9DE8-0165B70A9056}" presName="parentLeftMargin" presStyleLbl="node1" presStyleIdx="1" presStyleCnt="3"/>
      <dgm:spPr/>
    </dgm:pt>
    <dgm:pt modelId="{3924951C-0461-4C9D-8D87-06650430F331}" type="pres">
      <dgm:prSet presAssocID="{2D242548-9C0F-4229-9DE8-0165B70A9056}" presName="parentText" presStyleLbl="node1" presStyleIdx="2" presStyleCnt="3">
        <dgm:presLayoutVars>
          <dgm:chMax val="0"/>
          <dgm:bulletEnabled val="1"/>
        </dgm:presLayoutVars>
      </dgm:prSet>
      <dgm:spPr/>
    </dgm:pt>
    <dgm:pt modelId="{05196820-7CFC-4FB5-A936-FA975B897487}" type="pres">
      <dgm:prSet presAssocID="{2D242548-9C0F-4229-9DE8-0165B70A9056}" presName="negativeSpace" presStyleCnt="0"/>
      <dgm:spPr/>
    </dgm:pt>
    <dgm:pt modelId="{117D20B1-1D20-4DC6-ADBE-B67EF57C41A3}" type="pres">
      <dgm:prSet presAssocID="{2D242548-9C0F-4229-9DE8-0165B70A9056}" presName="childText" presStyleLbl="conFgAcc1" presStyleIdx="2" presStyleCnt="3">
        <dgm:presLayoutVars>
          <dgm:bulletEnabled val="1"/>
        </dgm:presLayoutVars>
      </dgm:prSet>
      <dgm:spPr/>
    </dgm:pt>
  </dgm:ptLst>
  <dgm:cxnLst>
    <dgm:cxn modelId="{7D8B320F-F446-4E88-BBE2-9DFCE62E3135}" type="presOf" srcId="{AA005CCD-0E29-4A57-A0D4-8D2C5A3D22F2}" destId="{2BFA5230-2823-4782-8178-3C251DD72A76}" srcOrd="0" destOrd="0" presId="urn:microsoft.com/office/officeart/2005/8/layout/list1"/>
    <dgm:cxn modelId="{9B999714-1379-40DE-A783-32C28C188992}" type="presOf" srcId="{2D242548-9C0F-4229-9DE8-0165B70A9056}" destId="{3924951C-0461-4C9D-8D87-06650430F331}" srcOrd="1" destOrd="0" presId="urn:microsoft.com/office/officeart/2005/8/layout/list1"/>
    <dgm:cxn modelId="{EAE4AE20-9FC1-4C62-B86B-40405F733D54}" srcId="{A1D13F09-9BB6-44A7-9B77-E7DB72FDDC1D}" destId="{AA005CCD-0E29-4A57-A0D4-8D2C5A3D22F2}" srcOrd="0" destOrd="0" parTransId="{EBF859CB-1ACC-4E65-B1E1-7C891D36B4C8}" sibTransId="{3D8D9130-5FCD-4481-9D01-377F2E642E67}"/>
    <dgm:cxn modelId="{3993DD3E-6885-4A30-BFEB-97C7E7ED2ACC}" type="presOf" srcId="{A1D13F09-9BB6-44A7-9B77-E7DB72FDDC1D}" destId="{D53DFE6C-98B6-44C8-B26C-1A03B7CB110D}" srcOrd="0" destOrd="0" presId="urn:microsoft.com/office/officeart/2005/8/layout/list1"/>
    <dgm:cxn modelId="{1C4E1C79-6F03-45A8-A8B5-864AF305D568}" type="presOf" srcId="{BF9D736B-EA3A-4547-BE41-7837C3C56F0D}" destId="{071709EB-E53F-451C-8D18-0F346DDF1E92}" srcOrd="1" destOrd="0" presId="urn:microsoft.com/office/officeart/2005/8/layout/list1"/>
    <dgm:cxn modelId="{EFA8188B-71A5-4649-AFCB-66AF45776D28}" srcId="{A1D13F09-9BB6-44A7-9B77-E7DB72FDDC1D}" destId="{BF9D736B-EA3A-4547-BE41-7837C3C56F0D}" srcOrd="1" destOrd="0" parTransId="{1F373598-7579-4D8A-B704-9A6E22477D97}" sibTransId="{BC89DE84-157C-49FD-A079-B12AED018B5A}"/>
    <dgm:cxn modelId="{F75CF593-6F92-4BFB-8AB9-26C2A920CDCC}" type="presOf" srcId="{BF9D736B-EA3A-4547-BE41-7837C3C56F0D}" destId="{3F1D47FF-0E90-4450-951A-7E1ADA978532}" srcOrd="0" destOrd="0" presId="urn:microsoft.com/office/officeart/2005/8/layout/list1"/>
    <dgm:cxn modelId="{8070DF9D-9728-4A6A-A509-737CC2424A14}" type="presOf" srcId="{2D242548-9C0F-4229-9DE8-0165B70A9056}" destId="{BE1360A2-6C1D-438B-9B2F-AC7A2E5B6056}" srcOrd="0" destOrd="0" presId="urn:microsoft.com/office/officeart/2005/8/layout/list1"/>
    <dgm:cxn modelId="{5C2373AC-DBFE-49A6-BD21-6DE324787BEE}" srcId="{A1D13F09-9BB6-44A7-9B77-E7DB72FDDC1D}" destId="{2D242548-9C0F-4229-9DE8-0165B70A9056}" srcOrd="2" destOrd="0" parTransId="{09FDE1A5-3761-41FC-A6C8-BD09B4DB35D7}" sibTransId="{756D4DDD-95D9-4D8A-8552-5781BC72C18A}"/>
    <dgm:cxn modelId="{0E250BBE-F470-4BDA-B9F8-B4B190038E12}" type="presOf" srcId="{AA005CCD-0E29-4A57-A0D4-8D2C5A3D22F2}" destId="{99AE1770-0ED4-41BD-81ED-A9315685B6AC}" srcOrd="1" destOrd="0" presId="urn:microsoft.com/office/officeart/2005/8/layout/list1"/>
    <dgm:cxn modelId="{EEEBDB1D-4A71-439B-B0C1-EDB54230A92B}" type="presParOf" srcId="{D53DFE6C-98B6-44C8-B26C-1A03B7CB110D}" destId="{DCE94AB3-E1D0-4A31-9D7F-57BF5ACB3DDF}" srcOrd="0" destOrd="0" presId="urn:microsoft.com/office/officeart/2005/8/layout/list1"/>
    <dgm:cxn modelId="{4A3131B4-1813-4584-AC0C-4C321CA0A52C}" type="presParOf" srcId="{DCE94AB3-E1D0-4A31-9D7F-57BF5ACB3DDF}" destId="{2BFA5230-2823-4782-8178-3C251DD72A76}" srcOrd="0" destOrd="0" presId="urn:microsoft.com/office/officeart/2005/8/layout/list1"/>
    <dgm:cxn modelId="{11DBBF2F-A0A9-471C-81EC-1A0719E6CEC5}" type="presParOf" srcId="{DCE94AB3-E1D0-4A31-9D7F-57BF5ACB3DDF}" destId="{99AE1770-0ED4-41BD-81ED-A9315685B6AC}" srcOrd="1" destOrd="0" presId="urn:microsoft.com/office/officeart/2005/8/layout/list1"/>
    <dgm:cxn modelId="{63393BD3-3D21-4222-B883-16B3D98C3512}" type="presParOf" srcId="{D53DFE6C-98B6-44C8-B26C-1A03B7CB110D}" destId="{1F2AE6A4-7021-4431-BF3F-DAC62F8B50A0}" srcOrd="1" destOrd="0" presId="urn:microsoft.com/office/officeart/2005/8/layout/list1"/>
    <dgm:cxn modelId="{5797CDDB-F211-40EA-A988-2FDD126183EA}" type="presParOf" srcId="{D53DFE6C-98B6-44C8-B26C-1A03B7CB110D}" destId="{7EBA8DAC-46CF-4FC0-A64D-AEE137F64AE5}" srcOrd="2" destOrd="0" presId="urn:microsoft.com/office/officeart/2005/8/layout/list1"/>
    <dgm:cxn modelId="{8580489A-1F19-43C9-B140-D13B093B2DA4}" type="presParOf" srcId="{D53DFE6C-98B6-44C8-B26C-1A03B7CB110D}" destId="{3B797E92-36F0-4875-BD01-DB119F40E5B7}" srcOrd="3" destOrd="0" presId="urn:microsoft.com/office/officeart/2005/8/layout/list1"/>
    <dgm:cxn modelId="{EE3F6129-3C6A-4EF5-BED9-97357B42AB95}" type="presParOf" srcId="{D53DFE6C-98B6-44C8-B26C-1A03B7CB110D}" destId="{BC2F3201-65F6-4D3C-8D15-E73CCFF5D2BF}" srcOrd="4" destOrd="0" presId="urn:microsoft.com/office/officeart/2005/8/layout/list1"/>
    <dgm:cxn modelId="{52E53F00-3F5F-49C1-963C-B94CE2793EE3}" type="presParOf" srcId="{BC2F3201-65F6-4D3C-8D15-E73CCFF5D2BF}" destId="{3F1D47FF-0E90-4450-951A-7E1ADA978532}" srcOrd="0" destOrd="0" presId="urn:microsoft.com/office/officeart/2005/8/layout/list1"/>
    <dgm:cxn modelId="{4D13AC26-F3EA-4AF5-A76D-49C7A1EE0905}" type="presParOf" srcId="{BC2F3201-65F6-4D3C-8D15-E73CCFF5D2BF}" destId="{071709EB-E53F-451C-8D18-0F346DDF1E92}" srcOrd="1" destOrd="0" presId="urn:microsoft.com/office/officeart/2005/8/layout/list1"/>
    <dgm:cxn modelId="{6A54FF4C-F9C9-40C8-9C8D-EE5E90065807}" type="presParOf" srcId="{D53DFE6C-98B6-44C8-B26C-1A03B7CB110D}" destId="{367A9E21-07B6-4EAC-AE07-E815855D307C}" srcOrd="5" destOrd="0" presId="urn:microsoft.com/office/officeart/2005/8/layout/list1"/>
    <dgm:cxn modelId="{8A29EA12-E54C-494A-8627-558387A00B21}" type="presParOf" srcId="{D53DFE6C-98B6-44C8-B26C-1A03B7CB110D}" destId="{6AE7DE1A-EC7A-48FD-BBFB-0FCEFE406178}" srcOrd="6" destOrd="0" presId="urn:microsoft.com/office/officeart/2005/8/layout/list1"/>
    <dgm:cxn modelId="{D969346B-8FA2-42CD-8387-A64295F92AC5}" type="presParOf" srcId="{D53DFE6C-98B6-44C8-B26C-1A03B7CB110D}" destId="{E16DEB33-3723-452E-A6BB-F7C7F050D619}" srcOrd="7" destOrd="0" presId="urn:microsoft.com/office/officeart/2005/8/layout/list1"/>
    <dgm:cxn modelId="{5B6B44D5-336F-487F-B71A-792F33F3208D}" type="presParOf" srcId="{D53DFE6C-98B6-44C8-B26C-1A03B7CB110D}" destId="{16A4BC8C-9BF5-495B-A226-CD6FDE32F397}" srcOrd="8" destOrd="0" presId="urn:microsoft.com/office/officeart/2005/8/layout/list1"/>
    <dgm:cxn modelId="{657A40C5-AD7D-4922-B4E1-83AE592A69FB}" type="presParOf" srcId="{16A4BC8C-9BF5-495B-A226-CD6FDE32F397}" destId="{BE1360A2-6C1D-438B-9B2F-AC7A2E5B6056}" srcOrd="0" destOrd="0" presId="urn:microsoft.com/office/officeart/2005/8/layout/list1"/>
    <dgm:cxn modelId="{60D0C2A5-BD71-41CC-BC82-F0F6B1D5D7B1}" type="presParOf" srcId="{16A4BC8C-9BF5-495B-A226-CD6FDE32F397}" destId="{3924951C-0461-4C9D-8D87-06650430F331}" srcOrd="1" destOrd="0" presId="urn:microsoft.com/office/officeart/2005/8/layout/list1"/>
    <dgm:cxn modelId="{1203F4C7-C051-493A-84A2-C2D7DD4554C1}" type="presParOf" srcId="{D53DFE6C-98B6-44C8-B26C-1A03B7CB110D}" destId="{05196820-7CFC-4FB5-A936-FA975B897487}" srcOrd="9" destOrd="0" presId="urn:microsoft.com/office/officeart/2005/8/layout/list1"/>
    <dgm:cxn modelId="{1A8C05CF-71F0-4396-8AD3-191CB5DD7993}" type="presParOf" srcId="{D53DFE6C-98B6-44C8-B26C-1A03B7CB110D}" destId="{117D20B1-1D20-4DC6-ADBE-B67EF57C41A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95A92B-977B-4236-951B-F36FAC9C22B4}" type="doc">
      <dgm:prSet loTypeId="urn:microsoft.com/office/officeart/2005/8/layout/vList5" loCatId="list" qsTypeId="urn:microsoft.com/office/officeart/2005/8/quickstyle/3d2" qsCatId="3D" csTypeId="urn:microsoft.com/office/officeart/2005/8/colors/accent6_4" csCatId="accent6" phldr="1"/>
      <dgm:spPr/>
      <dgm:t>
        <a:bodyPr/>
        <a:lstStyle/>
        <a:p>
          <a:endParaRPr lang="en-US"/>
        </a:p>
      </dgm:t>
    </dgm:pt>
    <dgm:pt modelId="{856CEFFF-D327-4BCD-A106-40D162659A16}">
      <dgm:prSet/>
      <dgm:spPr/>
      <dgm:t>
        <a:bodyPr/>
        <a:lstStyle/>
        <a:p>
          <a:r>
            <a:rPr lang="en-US" b="1" dirty="0"/>
            <a:t>Advantages:</a:t>
          </a:r>
          <a:endParaRPr lang="en-US" dirty="0"/>
        </a:p>
      </dgm:t>
    </dgm:pt>
    <dgm:pt modelId="{6AE6C2A3-DF96-48DE-A5CD-F593C8340CB1}" type="parTrans" cxnId="{A0D0F1FD-0C5B-40D2-B7E2-1980ED8F1164}">
      <dgm:prSet/>
      <dgm:spPr/>
      <dgm:t>
        <a:bodyPr/>
        <a:lstStyle/>
        <a:p>
          <a:endParaRPr lang="en-US"/>
        </a:p>
      </dgm:t>
    </dgm:pt>
    <dgm:pt modelId="{165F4231-C599-4FF7-B411-5A0E6874B48B}" type="sibTrans" cxnId="{A0D0F1FD-0C5B-40D2-B7E2-1980ED8F1164}">
      <dgm:prSet/>
      <dgm:spPr/>
      <dgm:t>
        <a:bodyPr/>
        <a:lstStyle/>
        <a:p>
          <a:endParaRPr lang="en-US"/>
        </a:p>
      </dgm:t>
    </dgm:pt>
    <dgm:pt modelId="{951A4B5E-B1C3-41C8-8003-A6352F972C77}">
      <dgm:prSet custT="1"/>
      <dgm:spPr/>
      <dgm:t>
        <a:bodyPr/>
        <a:lstStyle/>
        <a:p>
          <a:r>
            <a:rPr lang="en-US" sz="1800" dirty="0"/>
            <a:t>Fast Approval</a:t>
          </a:r>
        </a:p>
      </dgm:t>
    </dgm:pt>
    <dgm:pt modelId="{9A350A2F-72F6-47F5-BCDB-E6C5970C845E}" type="parTrans" cxnId="{FF8CBF6C-919C-4E0A-BCD1-007C450BDC4C}">
      <dgm:prSet/>
      <dgm:spPr/>
      <dgm:t>
        <a:bodyPr/>
        <a:lstStyle/>
        <a:p>
          <a:endParaRPr lang="en-US"/>
        </a:p>
      </dgm:t>
    </dgm:pt>
    <dgm:pt modelId="{9E93FB5D-54F0-42CF-AAC7-904AD23918CA}" type="sibTrans" cxnId="{FF8CBF6C-919C-4E0A-BCD1-007C450BDC4C}">
      <dgm:prSet/>
      <dgm:spPr/>
      <dgm:t>
        <a:bodyPr/>
        <a:lstStyle/>
        <a:p>
          <a:endParaRPr lang="en-US"/>
        </a:p>
      </dgm:t>
    </dgm:pt>
    <dgm:pt modelId="{A5F3304A-F47E-45C8-AEB0-1B60DD472A47}">
      <dgm:prSet custT="1"/>
      <dgm:spPr/>
      <dgm:t>
        <a:bodyPr/>
        <a:lstStyle/>
        <a:p>
          <a:r>
            <a:rPr lang="en-US" sz="1800" dirty="0"/>
            <a:t>Shorter Duration of Payment</a:t>
          </a:r>
        </a:p>
      </dgm:t>
    </dgm:pt>
    <dgm:pt modelId="{A3600081-4968-415B-BBA0-0D3554AE7DF9}" type="parTrans" cxnId="{B5F64794-A22E-4FF0-ADE9-D1D3F610ED68}">
      <dgm:prSet/>
      <dgm:spPr/>
      <dgm:t>
        <a:bodyPr/>
        <a:lstStyle/>
        <a:p>
          <a:endParaRPr lang="en-US"/>
        </a:p>
      </dgm:t>
    </dgm:pt>
    <dgm:pt modelId="{450B86C4-3A8B-449D-ABBC-57305268ACF0}" type="sibTrans" cxnId="{B5F64794-A22E-4FF0-ADE9-D1D3F610ED68}">
      <dgm:prSet/>
      <dgm:spPr/>
      <dgm:t>
        <a:bodyPr/>
        <a:lstStyle/>
        <a:p>
          <a:endParaRPr lang="en-US"/>
        </a:p>
      </dgm:t>
    </dgm:pt>
    <dgm:pt modelId="{79AF681A-1649-4B17-93E3-5F32AD30B5CB}">
      <dgm:prSet custT="1"/>
      <dgm:spPr/>
      <dgm:t>
        <a:bodyPr/>
        <a:lstStyle/>
        <a:p>
          <a:r>
            <a:rPr lang="en-US" sz="1800" dirty="0"/>
            <a:t>Less Interest Compared to Long-Term</a:t>
          </a:r>
        </a:p>
      </dgm:t>
    </dgm:pt>
    <dgm:pt modelId="{F82C1920-FAAF-4C61-A3CB-5063304BA2B9}" type="parTrans" cxnId="{E269811F-EFBE-4237-8CA5-9B1479A9336D}">
      <dgm:prSet/>
      <dgm:spPr/>
      <dgm:t>
        <a:bodyPr/>
        <a:lstStyle/>
        <a:p>
          <a:endParaRPr lang="en-US"/>
        </a:p>
      </dgm:t>
    </dgm:pt>
    <dgm:pt modelId="{D2C89A17-E099-4C38-80AB-A25963559634}" type="sibTrans" cxnId="{E269811F-EFBE-4237-8CA5-9B1479A9336D}">
      <dgm:prSet/>
      <dgm:spPr/>
      <dgm:t>
        <a:bodyPr/>
        <a:lstStyle/>
        <a:p>
          <a:endParaRPr lang="en-US"/>
        </a:p>
      </dgm:t>
    </dgm:pt>
    <dgm:pt modelId="{E8B2FEF1-4A31-403D-8F8B-CB4F1BD70478}" type="pres">
      <dgm:prSet presAssocID="{BA95A92B-977B-4236-951B-F36FAC9C22B4}" presName="Name0" presStyleCnt="0">
        <dgm:presLayoutVars>
          <dgm:dir/>
          <dgm:animLvl val="lvl"/>
          <dgm:resizeHandles val="exact"/>
        </dgm:presLayoutVars>
      </dgm:prSet>
      <dgm:spPr/>
    </dgm:pt>
    <dgm:pt modelId="{6B70B911-C9A7-4993-B18A-4012A6834B83}" type="pres">
      <dgm:prSet presAssocID="{856CEFFF-D327-4BCD-A106-40D162659A16}" presName="linNode" presStyleCnt="0"/>
      <dgm:spPr/>
    </dgm:pt>
    <dgm:pt modelId="{3FE495B7-9C02-4884-ABFD-155D56722F55}" type="pres">
      <dgm:prSet presAssocID="{856CEFFF-D327-4BCD-A106-40D162659A16}" presName="parentText" presStyleLbl="node1" presStyleIdx="0" presStyleCnt="1">
        <dgm:presLayoutVars>
          <dgm:chMax val="1"/>
          <dgm:bulletEnabled val="1"/>
        </dgm:presLayoutVars>
      </dgm:prSet>
      <dgm:spPr/>
    </dgm:pt>
    <dgm:pt modelId="{42EFF17B-60EE-4E3F-A3CB-651D4F681394}" type="pres">
      <dgm:prSet presAssocID="{856CEFFF-D327-4BCD-A106-40D162659A16}" presName="descendantText" presStyleLbl="alignAccFollowNode1" presStyleIdx="0" presStyleCnt="1" custScaleX="148060">
        <dgm:presLayoutVars>
          <dgm:bulletEnabled val="1"/>
        </dgm:presLayoutVars>
      </dgm:prSet>
      <dgm:spPr/>
    </dgm:pt>
  </dgm:ptLst>
  <dgm:cxnLst>
    <dgm:cxn modelId="{10823619-8E36-4D96-90D3-42EC1C2AE50C}" type="presOf" srcId="{856CEFFF-D327-4BCD-A106-40D162659A16}" destId="{3FE495B7-9C02-4884-ABFD-155D56722F55}" srcOrd="0" destOrd="0" presId="urn:microsoft.com/office/officeart/2005/8/layout/vList5"/>
    <dgm:cxn modelId="{E269811F-EFBE-4237-8CA5-9B1479A9336D}" srcId="{856CEFFF-D327-4BCD-A106-40D162659A16}" destId="{79AF681A-1649-4B17-93E3-5F32AD30B5CB}" srcOrd="2" destOrd="0" parTransId="{F82C1920-FAAF-4C61-A3CB-5063304BA2B9}" sibTransId="{D2C89A17-E099-4C38-80AB-A25963559634}"/>
    <dgm:cxn modelId="{9B5CEC26-3A5A-4B1A-8968-B5049D6816D2}" type="presOf" srcId="{951A4B5E-B1C3-41C8-8003-A6352F972C77}" destId="{42EFF17B-60EE-4E3F-A3CB-651D4F681394}" srcOrd="0" destOrd="0" presId="urn:microsoft.com/office/officeart/2005/8/layout/vList5"/>
    <dgm:cxn modelId="{FF8CBF6C-919C-4E0A-BCD1-007C450BDC4C}" srcId="{856CEFFF-D327-4BCD-A106-40D162659A16}" destId="{951A4B5E-B1C3-41C8-8003-A6352F972C77}" srcOrd="0" destOrd="0" parTransId="{9A350A2F-72F6-47F5-BCDB-E6C5970C845E}" sibTransId="{9E93FB5D-54F0-42CF-AAC7-904AD23918CA}"/>
    <dgm:cxn modelId="{B24BCB4C-C18C-49EB-A13F-4EBE27348C95}" type="presOf" srcId="{A5F3304A-F47E-45C8-AEB0-1B60DD472A47}" destId="{42EFF17B-60EE-4E3F-A3CB-651D4F681394}" srcOrd="0" destOrd="1" presId="urn:microsoft.com/office/officeart/2005/8/layout/vList5"/>
    <dgm:cxn modelId="{E0C96588-D040-485A-951B-F15372AD17FF}" type="presOf" srcId="{79AF681A-1649-4B17-93E3-5F32AD30B5CB}" destId="{42EFF17B-60EE-4E3F-A3CB-651D4F681394}" srcOrd="0" destOrd="2" presId="urn:microsoft.com/office/officeart/2005/8/layout/vList5"/>
    <dgm:cxn modelId="{B5F64794-A22E-4FF0-ADE9-D1D3F610ED68}" srcId="{856CEFFF-D327-4BCD-A106-40D162659A16}" destId="{A5F3304A-F47E-45C8-AEB0-1B60DD472A47}" srcOrd="1" destOrd="0" parTransId="{A3600081-4968-415B-BBA0-0D3554AE7DF9}" sibTransId="{450B86C4-3A8B-449D-ABBC-57305268ACF0}"/>
    <dgm:cxn modelId="{55520DA1-52D5-424A-889F-77299A2116AE}" type="presOf" srcId="{BA95A92B-977B-4236-951B-F36FAC9C22B4}" destId="{E8B2FEF1-4A31-403D-8F8B-CB4F1BD70478}" srcOrd="0" destOrd="0" presId="urn:microsoft.com/office/officeart/2005/8/layout/vList5"/>
    <dgm:cxn modelId="{A0D0F1FD-0C5B-40D2-B7E2-1980ED8F1164}" srcId="{BA95A92B-977B-4236-951B-F36FAC9C22B4}" destId="{856CEFFF-D327-4BCD-A106-40D162659A16}" srcOrd="0" destOrd="0" parTransId="{6AE6C2A3-DF96-48DE-A5CD-F593C8340CB1}" sibTransId="{165F4231-C599-4FF7-B411-5A0E6874B48B}"/>
    <dgm:cxn modelId="{DD804E24-0974-4822-94AC-771CE429296E}" type="presParOf" srcId="{E8B2FEF1-4A31-403D-8F8B-CB4F1BD70478}" destId="{6B70B911-C9A7-4993-B18A-4012A6834B83}" srcOrd="0" destOrd="0" presId="urn:microsoft.com/office/officeart/2005/8/layout/vList5"/>
    <dgm:cxn modelId="{030A83E5-F790-4450-8854-50F96D5355AA}" type="presParOf" srcId="{6B70B911-C9A7-4993-B18A-4012A6834B83}" destId="{3FE495B7-9C02-4884-ABFD-155D56722F55}" srcOrd="0" destOrd="0" presId="urn:microsoft.com/office/officeart/2005/8/layout/vList5"/>
    <dgm:cxn modelId="{AC8E83A1-6C37-4357-9CDF-0BE5747024EE}" type="presParOf" srcId="{6B70B911-C9A7-4993-B18A-4012A6834B83}" destId="{42EFF17B-60EE-4E3F-A3CB-651D4F68139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95A92B-977B-4236-951B-F36FAC9C22B4}" type="doc">
      <dgm:prSet loTypeId="urn:microsoft.com/office/officeart/2005/8/layout/vList5" loCatId="list" qsTypeId="urn:microsoft.com/office/officeart/2005/8/quickstyle/3d2" qsCatId="3D" csTypeId="urn:microsoft.com/office/officeart/2005/8/colors/accent6_4" csCatId="accent6" phldr="1"/>
      <dgm:spPr/>
      <dgm:t>
        <a:bodyPr/>
        <a:lstStyle/>
        <a:p>
          <a:endParaRPr lang="en-US"/>
        </a:p>
      </dgm:t>
    </dgm:pt>
    <dgm:pt modelId="{856CEFFF-D327-4BCD-A106-40D162659A16}">
      <dgm:prSet/>
      <dgm:spPr/>
      <dgm:t>
        <a:bodyPr/>
        <a:lstStyle/>
        <a:p>
          <a:r>
            <a:rPr lang="en-US" b="1" dirty="0"/>
            <a:t>Disadvantages:</a:t>
          </a:r>
          <a:endParaRPr lang="en-US" dirty="0"/>
        </a:p>
      </dgm:t>
    </dgm:pt>
    <dgm:pt modelId="{6AE6C2A3-DF96-48DE-A5CD-F593C8340CB1}" type="parTrans" cxnId="{A0D0F1FD-0C5B-40D2-B7E2-1980ED8F1164}">
      <dgm:prSet/>
      <dgm:spPr/>
      <dgm:t>
        <a:bodyPr/>
        <a:lstStyle/>
        <a:p>
          <a:endParaRPr lang="en-US"/>
        </a:p>
      </dgm:t>
    </dgm:pt>
    <dgm:pt modelId="{165F4231-C599-4FF7-B411-5A0E6874B48B}" type="sibTrans" cxnId="{A0D0F1FD-0C5B-40D2-B7E2-1980ED8F1164}">
      <dgm:prSet/>
      <dgm:spPr/>
      <dgm:t>
        <a:bodyPr/>
        <a:lstStyle/>
        <a:p>
          <a:endParaRPr lang="en-US"/>
        </a:p>
      </dgm:t>
    </dgm:pt>
    <dgm:pt modelId="{951A4B5E-B1C3-41C8-8003-A6352F972C77}">
      <dgm:prSet custT="1"/>
      <dgm:spPr/>
      <dgm:t>
        <a:bodyPr/>
        <a:lstStyle/>
        <a:p>
          <a:r>
            <a:rPr lang="en-US" sz="1800" dirty="0"/>
            <a:t>Higher Monthly Payment</a:t>
          </a:r>
        </a:p>
      </dgm:t>
    </dgm:pt>
    <dgm:pt modelId="{9A350A2F-72F6-47F5-BCDB-E6C5970C845E}" type="parTrans" cxnId="{FF8CBF6C-919C-4E0A-BCD1-007C450BDC4C}">
      <dgm:prSet/>
      <dgm:spPr/>
      <dgm:t>
        <a:bodyPr/>
        <a:lstStyle/>
        <a:p>
          <a:endParaRPr lang="en-US"/>
        </a:p>
      </dgm:t>
    </dgm:pt>
    <dgm:pt modelId="{9E93FB5D-54F0-42CF-AAC7-904AD23918CA}" type="sibTrans" cxnId="{FF8CBF6C-919C-4E0A-BCD1-007C450BDC4C}">
      <dgm:prSet/>
      <dgm:spPr/>
      <dgm:t>
        <a:bodyPr/>
        <a:lstStyle/>
        <a:p>
          <a:endParaRPr lang="en-US"/>
        </a:p>
      </dgm:t>
    </dgm:pt>
    <dgm:pt modelId="{A5F3304A-F47E-45C8-AEB0-1B60DD472A47}">
      <dgm:prSet custT="1"/>
      <dgm:spPr/>
      <dgm:t>
        <a:bodyPr/>
        <a:lstStyle/>
        <a:p>
          <a:r>
            <a:rPr lang="en-US" sz="1800" dirty="0"/>
            <a:t>Can add to the problem</a:t>
          </a:r>
        </a:p>
      </dgm:t>
    </dgm:pt>
    <dgm:pt modelId="{A3600081-4968-415B-BBA0-0D3554AE7DF9}" type="parTrans" cxnId="{B5F64794-A22E-4FF0-ADE9-D1D3F610ED68}">
      <dgm:prSet/>
      <dgm:spPr/>
      <dgm:t>
        <a:bodyPr/>
        <a:lstStyle/>
        <a:p>
          <a:endParaRPr lang="en-US"/>
        </a:p>
      </dgm:t>
    </dgm:pt>
    <dgm:pt modelId="{450B86C4-3A8B-449D-ABBC-57305268ACF0}" type="sibTrans" cxnId="{B5F64794-A22E-4FF0-ADE9-D1D3F610ED68}">
      <dgm:prSet/>
      <dgm:spPr/>
      <dgm:t>
        <a:bodyPr/>
        <a:lstStyle/>
        <a:p>
          <a:endParaRPr lang="en-US"/>
        </a:p>
      </dgm:t>
    </dgm:pt>
    <dgm:pt modelId="{E8B2FEF1-4A31-403D-8F8B-CB4F1BD70478}" type="pres">
      <dgm:prSet presAssocID="{BA95A92B-977B-4236-951B-F36FAC9C22B4}" presName="Name0" presStyleCnt="0">
        <dgm:presLayoutVars>
          <dgm:dir/>
          <dgm:animLvl val="lvl"/>
          <dgm:resizeHandles val="exact"/>
        </dgm:presLayoutVars>
      </dgm:prSet>
      <dgm:spPr/>
    </dgm:pt>
    <dgm:pt modelId="{6B70B911-C9A7-4993-B18A-4012A6834B83}" type="pres">
      <dgm:prSet presAssocID="{856CEFFF-D327-4BCD-A106-40D162659A16}" presName="linNode" presStyleCnt="0"/>
      <dgm:spPr/>
    </dgm:pt>
    <dgm:pt modelId="{3FE495B7-9C02-4884-ABFD-155D56722F55}" type="pres">
      <dgm:prSet presAssocID="{856CEFFF-D327-4BCD-A106-40D162659A16}" presName="parentText" presStyleLbl="node1" presStyleIdx="0" presStyleCnt="1">
        <dgm:presLayoutVars>
          <dgm:chMax val="1"/>
          <dgm:bulletEnabled val="1"/>
        </dgm:presLayoutVars>
      </dgm:prSet>
      <dgm:spPr/>
    </dgm:pt>
    <dgm:pt modelId="{42EFF17B-60EE-4E3F-A3CB-651D4F681394}" type="pres">
      <dgm:prSet presAssocID="{856CEFFF-D327-4BCD-A106-40D162659A16}" presName="descendantText" presStyleLbl="alignAccFollowNode1" presStyleIdx="0" presStyleCnt="1" custScaleX="148060">
        <dgm:presLayoutVars>
          <dgm:bulletEnabled val="1"/>
        </dgm:presLayoutVars>
      </dgm:prSet>
      <dgm:spPr/>
    </dgm:pt>
  </dgm:ptLst>
  <dgm:cxnLst>
    <dgm:cxn modelId="{10823619-8E36-4D96-90D3-42EC1C2AE50C}" type="presOf" srcId="{856CEFFF-D327-4BCD-A106-40D162659A16}" destId="{3FE495B7-9C02-4884-ABFD-155D56722F55}" srcOrd="0" destOrd="0" presId="urn:microsoft.com/office/officeart/2005/8/layout/vList5"/>
    <dgm:cxn modelId="{9B5CEC26-3A5A-4B1A-8968-B5049D6816D2}" type="presOf" srcId="{951A4B5E-B1C3-41C8-8003-A6352F972C77}" destId="{42EFF17B-60EE-4E3F-A3CB-651D4F681394}" srcOrd="0" destOrd="0" presId="urn:microsoft.com/office/officeart/2005/8/layout/vList5"/>
    <dgm:cxn modelId="{FF8CBF6C-919C-4E0A-BCD1-007C450BDC4C}" srcId="{856CEFFF-D327-4BCD-A106-40D162659A16}" destId="{951A4B5E-B1C3-41C8-8003-A6352F972C77}" srcOrd="0" destOrd="0" parTransId="{9A350A2F-72F6-47F5-BCDB-E6C5970C845E}" sibTransId="{9E93FB5D-54F0-42CF-AAC7-904AD23918CA}"/>
    <dgm:cxn modelId="{B24BCB4C-C18C-49EB-A13F-4EBE27348C95}" type="presOf" srcId="{A5F3304A-F47E-45C8-AEB0-1B60DD472A47}" destId="{42EFF17B-60EE-4E3F-A3CB-651D4F681394}" srcOrd="0" destOrd="1" presId="urn:microsoft.com/office/officeart/2005/8/layout/vList5"/>
    <dgm:cxn modelId="{B5F64794-A22E-4FF0-ADE9-D1D3F610ED68}" srcId="{856CEFFF-D327-4BCD-A106-40D162659A16}" destId="{A5F3304A-F47E-45C8-AEB0-1B60DD472A47}" srcOrd="1" destOrd="0" parTransId="{A3600081-4968-415B-BBA0-0D3554AE7DF9}" sibTransId="{450B86C4-3A8B-449D-ABBC-57305268ACF0}"/>
    <dgm:cxn modelId="{55520DA1-52D5-424A-889F-77299A2116AE}" type="presOf" srcId="{BA95A92B-977B-4236-951B-F36FAC9C22B4}" destId="{E8B2FEF1-4A31-403D-8F8B-CB4F1BD70478}" srcOrd="0" destOrd="0" presId="urn:microsoft.com/office/officeart/2005/8/layout/vList5"/>
    <dgm:cxn modelId="{A0D0F1FD-0C5B-40D2-B7E2-1980ED8F1164}" srcId="{BA95A92B-977B-4236-951B-F36FAC9C22B4}" destId="{856CEFFF-D327-4BCD-A106-40D162659A16}" srcOrd="0" destOrd="0" parTransId="{6AE6C2A3-DF96-48DE-A5CD-F593C8340CB1}" sibTransId="{165F4231-C599-4FF7-B411-5A0E6874B48B}"/>
    <dgm:cxn modelId="{DD804E24-0974-4822-94AC-771CE429296E}" type="presParOf" srcId="{E8B2FEF1-4A31-403D-8F8B-CB4F1BD70478}" destId="{6B70B911-C9A7-4993-B18A-4012A6834B83}" srcOrd="0" destOrd="0" presId="urn:microsoft.com/office/officeart/2005/8/layout/vList5"/>
    <dgm:cxn modelId="{030A83E5-F790-4450-8854-50F96D5355AA}" type="presParOf" srcId="{6B70B911-C9A7-4993-B18A-4012A6834B83}" destId="{3FE495B7-9C02-4884-ABFD-155D56722F55}" srcOrd="0" destOrd="0" presId="urn:microsoft.com/office/officeart/2005/8/layout/vList5"/>
    <dgm:cxn modelId="{AC8E83A1-6C37-4357-9CDF-0BE5747024EE}" type="presParOf" srcId="{6B70B911-C9A7-4993-B18A-4012A6834B83}" destId="{42EFF17B-60EE-4E3F-A3CB-651D4F681394}"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95A92B-977B-4236-951B-F36FAC9C22B4}" type="doc">
      <dgm:prSet loTypeId="urn:microsoft.com/office/officeart/2005/8/layout/vList5" loCatId="list" qsTypeId="urn:microsoft.com/office/officeart/2005/8/quickstyle/3d2" qsCatId="3D" csTypeId="urn:microsoft.com/office/officeart/2005/8/colors/accent4_2" csCatId="accent4" phldr="1"/>
      <dgm:spPr/>
      <dgm:t>
        <a:bodyPr/>
        <a:lstStyle/>
        <a:p>
          <a:endParaRPr lang="en-US"/>
        </a:p>
      </dgm:t>
    </dgm:pt>
    <dgm:pt modelId="{856CEFFF-D327-4BCD-A106-40D162659A16}">
      <dgm:prSet/>
      <dgm:spPr/>
      <dgm:t>
        <a:bodyPr/>
        <a:lstStyle/>
        <a:p>
          <a:r>
            <a:rPr lang="en-US" b="1" dirty="0">
              <a:solidFill>
                <a:schemeClr val="tx1"/>
              </a:solidFill>
            </a:rPr>
            <a:t>Advantages:</a:t>
          </a:r>
          <a:endParaRPr lang="en-US" dirty="0">
            <a:solidFill>
              <a:schemeClr val="tx1"/>
            </a:solidFill>
          </a:endParaRPr>
        </a:p>
      </dgm:t>
    </dgm:pt>
    <dgm:pt modelId="{6AE6C2A3-DF96-48DE-A5CD-F593C8340CB1}" type="parTrans" cxnId="{A0D0F1FD-0C5B-40D2-B7E2-1980ED8F1164}">
      <dgm:prSet/>
      <dgm:spPr/>
      <dgm:t>
        <a:bodyPr/>
        <a:lstStyle/>
        <a:p>
          <a:endParaRPr lang="en-US"/>
        </a:p>
      </dgm:t>
    </dgm:pt>
    <dgm:pt modelId="{165F4231-C599-4FF7-B411-5A0E6874B48B}" type="sibTrans" cxnId="{A0D0F1FD-0C5B-40D2-B7E2-1980ED8F1164}">
      <dgm:prSet/>
      <dgm:spPr/>
      <dgm:t>
        <a:bodyPr/>
        <a:lstStyle/>
        <a:p>
          <a:endParaRPr lang="en-US"/>
        </a:p>
      </dgm:t>
    </dgm:pt>
    <dgm:pt modelId="{951A4B5E-B1C3-41C8-8003-A6352F972C77}">
      <dgm:prSet custT="1"/>
      <dgm:spPr/>
      <dgm:t>
        <a:bodyPr/>
        <a:lstStyle/>
        <a:p>
          <a:r>
            <a:rPr lang="en-US" sz="1800" dirty="0"/>
            <a:t>Lower Monthly Payment</a:t>
          </a:r>
        </a:p>
      </dgm:t>
    </dgm:pt>
    <dgm:pt modelId="{9A350A2F-72F6-47F5-BCDB-E6C5970C845E}" type="parTrans" cxnId="{FF8CBF6C-919C-4E0A-BCD1-007C450BDC4C}">
      <dgm:prSet/>
      <dgm:spPr/>
      <dgm:t>
        <a:bodyPr/>
        <a:lstStyle/>
        <a:p>
          <a:endParaRPr lang="en-US"/>
        </a:p>
      </dgm:t>
    </dgm:pt>
    <dgm:pt modelId="{9E93FB5D-54F0-42CF-AAC7-904AD23918CA}" type="sibTrans" cxnId="{FF8CBF6C-919C-4E0A-BCD1-007C450BDC4C}">
      <dgm:prSet/>
      <dgm:spPr/>
      <dgm:t>
        <a:bodyPr/>
        <a:lstStyle/>
        <a:p>
          <a:endParaRPr lang="en-US"/>
        </a:p>
      </dgm:t>
    </dgm:pt>
    <dgm:pt modelId="{A5F3304A-F47E-45C8-AEB0-1B60DD472A47}">
      <dgm:prSet custT="1"/>
      <dgm:spPr/>
      <dgm:t>
        <a:bodyPr/>
        <a:lstStyle/>
        <a:p>
          <a:r>
            <a:rPr lang="en-US" sz="1800" dirty="0"/>
            <a:t>Higher Borrowing Limit</a:t>
          </a:r>
        </a:p>
      </dgm:t>
    </dgm:pt>
    <dgm:pt modelId="{A3600081-4968-415B-BBA0-0D3554AE7DF9}" type="parTrans" cxnId="{B5F64794-A22E-4FF0-ADE9-D1D3F610ED68}">
      <dgm:prSet/>
      <dgm:spPr/>
      <dgm:t>
        <a:bodyPr/>
        <a:lstStyle/>
        <a:p>
          <a:endParaRPr lang="en-US"/>
        </a:p>
      </dgm:t>
    </dgm:pt>
    <dgm:pt modelId="{450B86C4-3A8B-449D-ABBC-57305268ACF0}" type="sibTrans" cxnId="{B5F64794-A22E-4FF0-ADE9-D1D3F610ED68}">
      <dgm:prSet/>
      <dgm:spPr/>
      <dgm:t>
        <a:bodyPr/>
        <a:lstStyle/>
        <a:p>
          <a:endParaRPr lang="en-US"/>
        </a:p>
      </dgm:t>
    </dgm:pt>
    <dgm:pt modelId="{79AF681A-1649-4B17-93E3-5F32AD30B5CB}">
      <dgm:prSet custT="1"/>
      <dgm:spPr/>
      <dgm:t>
        <a:bodyPr/>
        <a:lstStyle/>
        <a:p>
          <a:r>
            <a:rPr lang="en-US" sz="1800" dirty="0"/>
            <a:t>Longer Repayment Terms</a:t>
          </a:r>
        </a:p>
      </dgm:t>
    </dgm:pt>
    <dgm:pt modelId="{F82C1920-FAAF-4C61-A3CB-5063304BA2B9}" type="parTrans" cxnId="{E269811F-EFBE-4237-8CA5-9B1479A9336D}">
      <dgm:prSet/>
      <dgm:spPr/>
      <dgm:t>
        <a:bodyPr/>
        <a:lstStyle/>
        <a:p>
          <a:endParaRPr lang="en-US"/>
        </a:p>
      </dgm:t>
    </dgm:pt>
    <dgm:pt modelId="{D2C89A17-E099-4C38-80AB-A25963559634}" type="sibTrans" cxnId="{E269811F-EFBE-4237-8CA5-9B1479A9336D}">
      <dgm:prSet/>
      <dgm:spPr/>
      <dgm:t>
        <a:bodyPr/>
        <a:lstStyle/>
        <a:p>
          <a:endParaRPr lang="en-US"/>
        </a:p>
      </dgm:t>
    </dgm:pt>
    <dgm:pt modelId="{E8B2FEF1-4A31-403D-8F8B-CB4F1BD70478}" type="pres">
      <dgm:prSet presAssocID="{BA95A92B-977B-4236-951B-F36FAC9C22B4}" presName="Name0" presStyleCnt="0">
        <dgm:presLayoutVars>
          <dgm:dir/>
          <dgm:animLvl val="lvl"/>
          <dgm:resizeHandles val="exact"/>
        </dgm:presLayoutVars>
      </dgm:prSet>
      <dgm:spPr/>
    </dgm:pt>
    <dgm:pt modelId="{6B70B911-C9A7-4993-B18A-4012A6834B83}" type="pres">
      <dgm:prSet presAssocID="{856CEFFF-D327-4BCD-A106-40D162659A16}" presName="linNode" presStyleCnt="0"/>
      <dgm:spPr/>
    </dgm:pt>
    <dgm:pt modelId="{3FE495B7-9C02-4884-ABFD-155D56722F55}" type="pres">
      <dgm:prSet presAssocID="{856CEFFF-D327-4BCD-A106-40D162659A16}" presName="parentText" presStyleLbl="node1" presStyleIdx="0" presStyleCnt="1">
        <dgm:presLayoutVars>
          <dgm:chMax val="1"/>
          <dgm:bulletEnabled val="1"/>
        </dgm:presLayoutVars>
      </dgm:prSet>
      <dgm:spPr/>
    </dgm:pt>
    <dgm:pt modelId="{42EFF17B-60EE-4E3F-A3CB-651D4F681394}" type="pres">
      <dgm:prSet presAssocID="{856CEFFF-D327-4BCD-A106-40D162659A16}" presName="descendantText" presStyleLbl="alignAccFollowNode1" presStyleIdx="0" presStyleCnt="1" custScaleX="148060">
        <dgm:presLayoutVars>
          <dgm:bulletEnabled val="1"/>
        </dgm:presLayoutVars>
      </dgm:prSet>
      <dgm:spPr/>
    </dgm:pt>
  </dgm:ptLst>
  <dgm:cxnLst>
    <dgm:cxn modelId="{10823619-8E36-4D96-90D3-42EC1C2AE50C}" type="presOf" srcId="{856CEFFF-D327-4BCD-A106-40D162659A16}" destId="{3FE495B7-9C02-4884-ABFD-155D56722F55}" srcOrd="0" destOrd="0" presId="urn:microsoft.com/office/officeart/2005/8/layout/vList5"/>
    <dgm:cxn modelId="{E269811F-EFBE-4237-8CA5-9B1479A9336D}" srcId="{856CEFFF-D327-4BCD-A106-40D162659A16}" destId="{79AF681A-1649-4B17-93E3-5F32AD30B5CB}" srcOrd="2" destOrd="0" parTransId="{F82C1920-FAAF-4C61-A3CB-5063304BA2B9}" sibTransId="{D2C89A17-E099-4C38-80AB-A25963559634}"/>
    <dgm:cxn modelId="{9B5CEC26-3A5A-4B1A-8968-B5049D6816D2}" type="presOf" srcId="{951A4B5E-B1C3-41C8-8003-A6352F972C77}" destId="{42EFF17B-60EE-4E3F-A3CB-651D4F681394}" srcOrd="0" destOrd="0" presId="urn:microsoft.com/office/officeart/2005/8/layout/vList5"/>
    <dgm:cxn modelId="{FF8CBF6C-919C-4E0A-BCD1-007C450BDC4C}" srcId="{856CEFFF-D327-4BCD-A106-40D162659A16}" destId="{951A4B5E-B1C3-41C8-8003-A6352F972C77}" srcOrd="0" destOrd="0" parTransId="{9A350A2F-72F6-47F5-BCDB-E6C5970C845E}" sibTransId="{9E93FB5D-54F0-42CF-AAC7-904AD23918CA}"/>
    <dgm:cxn modelId="{B24BCB4C-C18C-49EB-A13F-4EBE27348C95}" type="presOf" srcId="{A5F3304A-F47E-45C8-AEB0-1B60DD472A47}" destId="{42EFF17B-60EE-4E3F-A3CB-651D4F681394}" srcOrd="0" destOrd="1" presId="urn:microsoft.com/office/officeart/2005/8/layout/vList5"/>
    <dgm:cxn modelId="{E0C96588-D040-485A-951B-F15372AD17FF}" type="presOf" srcId="{79AF681A-1649-4B17-93E3-5F32AD30B5CB}" destId="{42EFF17B-60EE-4E3F-A3CB-651D4F681394}" srcOrd="0" destOrd="2" presId="urn:microsoft.com/office/officeart/2005/8/layout/vList5"/>
    <dgm:cxn modelId="{B5F64794-A22E-4FF0-ADE9-D1D3F610ED68}" srcId="{856CEFFF-D327-4BCD-A106-40D162659A16}" destId="{A5F3304A-F47E-45C8-AEB0-1B60DD472A47}" srcOrd="1" destOrd="0" parTransId="{A3600081-4968-415B-BBA0-0D3554AE7DF9}" sibTransId="{450B86C4-3A8B-449D-ABBC-57305268ACF0}"/>
    <dgm:cxn modelId="{55520DA1-52D5-424A-889F-77299A2116AE}" type="presOf" srcId="{BA95A92B-977B-4236-951B-F36FAC9C22B4}" destId="{E8B2FEF1-4A31-403D-8F8B-CB4F1BD70478}" srcOrd="0" destOrd="0" presId="urn:microsoft.com/office/officeart/2005/8/layout/vList5"/>
    <dgm:cxn modelId="{A0D0F1FD-0C5B-40D2-B7E2-1980ED8F1164}" srcId="{BA95A92B-977B-4236-951B-F36FAC9C22B4}" destId="{856CEFFF-D327-4BCD-A106-40D162659A16}" srcOrd="0" destOrd="0" parTransId="{6AE6C2A3-DF96-48DE-A5CD-F593C8340CB1}" sibTransId="{165F4231-C599-4FF7-B411-5A0E6874B48B}"/>
    <dgm:cxn modelId="{DD804E24-0974-4822-94AC-771CE429296E}" type="presParOf" srcId="{E8B2FEF1-4A31-403D-8F8B-CB4F1BD70478}" destId="{6B70B911-C9A7-4993-B18A-4012A6834B83}" srcOrd="0" destOrd="0" presId="urn:microsoft.com/office/officeart/2005/8/layout/vList5"/>
    <dgm:cxn modelId="{030A83E5-F790-4450-8854-50F96D5355AA}" type="presParOf" srcId="{6B70B911-C9A7-4993-B18A-4012A6834B83}" destId="{3FE495B7-9C02-4884-ABFD-155D56722F55}" srcOrd="0" destOrd="0" presId="urn:microsoft.com/office/officeart/2005/8/layout/vList5"/>
    <dgm:cxn modelId="{AC8E83A1-6C37-4357-9CDF-0BE5747024EE}" type="presParOf" srcId="{6B70B911-C9A7-4993-B18A-4012A6834B83}" destId="{42EFF17B-60EE-4E3F-A3CB-651D4F68139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95A92B-977B-4236-951B-F36FAC9C22B4}" type="doc">
      <dgm:prSet loTypeId="urn:microsoft.com/office/officeart/2005/8/layout/vList5" loCatId="list" qsTypeId="urn:microsoft.com/office/officeart/2005/8/quickstyle/3d2" qsCatId="3D" csTypeId="urn:microsoft.com/office/officeart/2005/8/colors/accent4_3" csCatId="accent4" phldr="1"/>
      <dgm:spPr/>
      <dgm:t>
        <a:bodyPr/>
        <a:lstStyle/>
        <a:p>
          <a:endParaRPr lang="en-US"/>
        </a:p>
      </dgm:t>
    </dgm:pt>
    <dgm:pt modelId="{856CEFFF-D327-4BCD-A106-40D162659A16}">
      <dgm:prSet/>
      <dgm:spPr/>
      <dgm:t>
        <a:bodyPr/>
        <a:lstStyle/>
        <a:p>
          <a:r>
            <a:rPr lang="en-US" b="1" dirty="0">
              <a:solidFill>
                <a:schemeClr val="tx1"/>
              </a:solidFill>
            </a:rPr>
            <a:t>Disadvantages:</a:t>
          </a:r>
          <a:endParaRPr lang="en-US" dirty="0">
            <a:solidFill>
              <a:schemeClr val="tx1"/>
            </a:solidFill>
          </a:endParaRPr>
        </a:p>
      </dgm:t>
    </dgm:pt>
    <dgm:pt modelId="{6AE6C2A3-DF96-48DE-A5CD-F593C8340CB1}" type="parTrans" cxnId="{A0D0F1FD-0C5B-40D2-B7E2-1980ED8F1164}">
      <dgm:prSet/>
      <dgm:spPr/>
      <dgm:t>
        <a:bodyPr/>
        <a:lstStyle/>
        <a:p>
          <a:endParaRPr lang="en-US"/>
        </a:p>
      </dgm:t>
    </dgm:pt>
    <dgm:pt modelId="{165F4231-C599-4FF7-B411-5A0E6874B48B}" type="sibTrans" cxnId="{A0D0F1FD-0C5B-40D2-B7E2-1980ED8F1164}">
      <dgm:prSet/>
      <dgm:spPr/>
      <dgm:t>
        <a:bodyPr/>
        <a:lstStyle/>
        <a:p>
          <a:endParaRPr lang="en-US"/>
        </a:p>
      </dgm:t>
    </dgm:pt>
    <dgm:pt modelId="{951A4B5E-B1C3-41C8-8003-A6352F972C77}">
      <dgm:prSet custT="1"/>
      <dgm:spPr/>
      <dgm:t>
        <a:bodyPr/>
        <a:lstStyle/>
        <a:p>
          <a:r>
            <a:rPr lang="en-US" sz="1800" dirty="0"/>
            <a:t>More Total Interest Paid</a:t>
          </a:r>
        </a:p>
      </dgm:t>
    </dgm:pt>
    <dgm:pt modelId="{9A350A2F-72F6-47F5-BCDB-E6C5970C845E}" type="parTrans" cxnId="{FF8CBF6C-919C-4E0A-BCD1-007C450BDC4C}">
      <dgm:prSet/>
      <dgm:spPr/>
      <dgm:t>
        <a:bodyPr/>
        <a:lstStyle/>
        <a:p>
          <a:endParaRPr lang="en-US"/>
        </a:p>
      </dgm:t>
    </dgm:pt>
    <dgm:pt modelId="{9E93FB5D-54F0-42CF-AAC7-904AD23918CA}" type="sibTrans" cxnId="{FF8CBF6C-919C-4E0A-BCD1-007C450BDC4C}">
      <dgm:prSet/>
      <dgm:spPr/>
      <dgm:t>
        <a:bodyPr/>
        <a:lstStyle/>
        <a:p>
          <a:endParaRPr lang="en-US"/>
        </a:p>
      </dgm:t>
    </dgm:pt>
    <dgm:pt modelId="{A5F3304A-F47E-45C8-AEB0-1B60DD472A47}">
      <dgm:prSet custT="1"/>
      <dgm:spPr/>
      <dgm:t>
        <a:bodyPr/>
        <a:lstStyle/>
        <a:p>
          <a:r>
            <a:rPr lang="en-US" sz="1800" dirty="0"/>
            <a:t>Payments may Outlast the Item</a:t>
          </a:r>
        </a:p>
      </dgm:t>
    </dgm:pt>
    <dgm:pt modelId="{A3600081-4968-415B-BBA0-0D3554AE7DF9}" type="parTrans" cxnId="{B5F64794-A22E-4FF0-ADE9-D1D3F610ED68}">
      <dgm:prSet/>
      <dgm:spPr/>
      <dgm:t>
        <a:bodyPr/>
        <a:lstStyle/>
        <a:p>
          <a:endParaRPr lang="en-US"/>
        </a:p>
      </dgm:t>
    </dgm:pt>
    <dgm:pt modelId="{450B86C4-3A8B-449D-ABBC-57305268ACF0}" type="sibTrans" cxnId="{B5F64794-A22E-4FF0-ADE9-D1D3F610ED68}">
      <dgm:prSet/>
      <dgm:spPr/>
      <dgm:t>
        <a:bodyPr/>
        <a:lstStyle/>
        <a:p>
          <a:endParaRPr lang="en-US"/>
        </a:p>
      </dgm:t>
    </dgm:pt>
    <dgm:pt modelId="{E8B2FEF1-4A31-403D-8F8B-CB4F1BD70478}" type="pres">
      <dgm:prSet presAssocID="{BA95A92B-977B-4236-951B-F36FAC9C22B4}" presName="Name0" presStyleCnt="0">
        <dgm:presLayoutVars>
          <dgm:dir/>
          <dgm:animLvl val="lvl"/>
          <dgm:resizeHandles val="exact"/>
        </dgm:presLayoutVars>
      </dgm:prSet>
      <dgm:spPr/>
    </dgm:pt>
    <dgm:pt modelId="{6B70B911-C9A7-4993-B18A-4012A6834B83}" type="pres">
      <dgm:prSet presAssocID="{856CEFFF-D327-4BCD-A106-40D162659A16}" presName="linNode" presStyleCnt="0"/>
      <dgm:spPr/>
    </dgm:pt>
    <dgm:pt modelId="{3FE495B7-9C02-4884-ABFD-155D56722F55}" type="pres">
      <dgm:prSet presAssocID="{856CEFFF-D327-4BCD-A106-40D162659A16}" presName="parentText" presStyleLbl="node1" presStyleIdx="0" presStyleCnt="1">
        <dgm:presLayoutVars>
          <dgm:chMax val="1"/>
          <dgm:bulletEnabled val="1"/>
        </dgm:presLayoutVars>
      </dgm:prSet>
      <dgm:spPr/>
    </dgm:pt>
    <dgm:pt modelId="{42EFF17B-60EE-4E3F-A3CB-651D4F681394}" type="pres">
      <dgm:prSet presAssocID="{856CEFFF-D327-4BCD-A106-40D162659A16}" presName="descendantText" presStyleLbl="alignAccFollowNode1" presStyleIdx="0" presStyleCnt="1" custScaleX="148060">
        <dgm:presLayoutVars>
          <dgm:bulletEnabled val="1"/>
        </dgm:presLayoutVars>
      </dgm:prSet>
      <dgm:spPr/>
    </dgm:pt>
  </dgm:ptLst>
  <dgm:cxnLst>
    <dgm:cxn modelId="{10823619-8E36-4D96-90D3-42EC1C2AE50C}" type="presOf" srcId="{856CEFFF-D327-4BCD-A106-40D162659A16}" destId="{3FE495B7-9C02-4884-ABFD-155D56722F55}" srcOrd="0" destOrd="0" presId="urn:microsoft.com/office/officeart/2005/8/layout/vList5"/>
    <dgm:cxn modelId="{9B5CEC26-3A5A-4B1A-8968-B5049D6816D2}" type="presOf" srcId="{951A4B5E-B1C3-41C8-8003-A6352F972C77}" destId="{42EFF17B-60EE-4E3F-A3CB-651D4F681394}" srcOrd="0" destOrd="0" presId="urn:microsoft.com/office/officeart/2005/8/layout/vList5"/>
    <dgm:cxn modelId="{FF8CBF6C-919C-4E0A-BCD1-007C450BDC4C}" srcId="{856CEFFF-D327-4BCD-A106-40D162659A16}" destId="{951A4B5E-B1C3-41C8-8003-A6352F972C77}" srcOrd="0" destOrd="0" parTransId="{9A350A2F-72F6-47F5-BCDB-E6C5970C845E}" sibTransId="{9E93FB5D-54F0-42CF-AAC7-904AD23918CA}"/>
    <dgm:cxn modelId="{B24BCB4C-C18C-49EB-A13F-4EBE27348C95}" type="presOf" srcId="{A5F3304A-F47E-45C8-AEB0-1B60DD472A47}" destId="{42EFF17B-60EE-4E3F-A3CB-651D4F681394}" srcOrd="0" destOrd="1" presId="urn:microsoft.com/office/officeart/2005/8/layout/vList5"/>
    <dgm:cxn modelId="{B5F64794-A22E-4FF0-ADE9-D1D3F610ED68}" srcId="{856CEFFF-D327-4BCD-A106-40D162659A16}" destId="{A5F3304A-F47E-45C8-AEB0-1B60DD472A47}" srcOrd="1" destOrd="0" parTransId="{A3600081-4968-415B-BBA0-0D3554AE7DF9}" sibTransId="{450B86C4-3A8B-449D-ABBC-57305268ACF0}"/>
    <dgm:cxn modelId="{55520DA1-52D5-424A-889F-77299A2116AE}" type="presOf" srcId="{BA95A92B-977B-4236-951B-F36FAC9C22B4}" destId="{E8B2FEF1-4A31-403D-8F8B-CB4F1BD70478}" srcOrd="0" destOrd="0" presId="urn:microsoft.com/office/officeart/2005/8/layout/vList5"/>
    <dgm:cxn modelId="{A0D0F1FD-0C5B-40D2-B7E2-1980ED8F1164}" srcId="{BA95A92B-977B-4236-951B-F36FAC9C22B4}" destId="{856CEFFF-D327-4BCD-A106-40D162659A16}" srcOrd="0" destOrd="0" parTransId="{6AE6C2A3-DF96-48DE-A5CD-F593C8340CB1}" sibTransId="{165F4231-C599-4FF7-B411-5A0E6874B48B}"/>
    <dgm:cxn modelId="{DD804E24-0974-4822-94AC-771CE429296E}" type="presParOf" srcId="{E8B2FEF1-4A31-403D-8F8B-CB4F1BD70478}" destId="{6B70B911-C9A7-4993-B18A-4012A6834B83}" srcOrd="0" destOrd="0" presId="urn:microsoft.com/office/officeart/2005/8/layout/vList5"/>
    <dgm:cxn modelId="{030A83E5-F790-4450-8854-50F96D5355AA}" type="presParOf" srcId="{6B70B911-C9A7-4993-B18A-4012A6834B83}" destId="{3FE495B7-9C02-4884-ABFD-155D56722F55}" srcOrd="0" destOrd="0" presId="urn:microsoft.com/office/officeart/2005/8/layout/vList5"/>
    <dgm:cxn modelId="{AC8E83A1-6C37-4357-9CDF-0BE5747024EE}" type="presParOf" srcId="{6B70B911-C9A7-4993-B18A-4012A6834B83}" destId="{42EFF17B-60EE-4E3F-A3CB-651D4F681394}"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1483CA-2F7B-404F-80F1-86BB47DE799B}"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6024CAAF-1A7F-4695-A3A8-529575B30814}">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Having less than one month’s pay in savings</a:t>
          </a:r>
        </a:p>
      </dgm:t>
    </dgm:pt>
    <dgm:pt modelId="{5D8539AC-A409-46CB-9D1D-C9DF81960700}" type="parTrans" cxnId="{C15A40D2-D260-4353-B2A8-BD2E5E87235C}">
      <dgm:prSet/>
      <dgm:spPr/>
      <dgm:t>
        <a:bodyPr/>
        <a:lstStyle/>
        <a:p>
          <a:endParaRPr lang="en-US"/>
        </a:p>
      </dgm:t>
    </dgm:pt>
    <dgm:pt modelId="{2B301276-17BF-4D16-900C-671D8DA30F7A}" type="sibTrans" cxnId="{C15A40D2-D260-4353-B2A8-BD2E5E87235C}">
      <dgm:prSet/>
      <dgm:spPr/>
      <dgm:t>
        <a:bodyPr/>
        <a:lstStyle/>
        <a:p>
          <a:endParaRPr lang="en-US"/>
        </a:p>
      </dgm:t>
    </dgm:pt>
    <dgm:pt modelId="{08AF165E-3115-4013-9AC6-0524C4CD8BCA}">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Making minimum monthly payments on credit cards</a:t>
          </a:r>
        </a:p>
      </dgm:t>
    </dgm:pt>
    <dgm:pt modelId="{2CA32920-90DC-41FB-8A37-A4469F45C86A}" type="parTrans" cxnId="{1C4DB67B-F87F-4FC8-9F77-839240BD2F2E}">
      <dgm:prSet/>
      <dgm:spPr/>
      <dgm:t>
        <a:bodyPr/>
        <a:lstStyle/>
        <a:p>
          <a:endParaRPr lang="en-US"/>
        </a:p>
      </dgm:t>
    </dgm:pt>
    <dgm:pt modelId="{FBA88A95-F8CA-4540-8780-980AC68DA129}" type="sibTrans" cxnId="{1C4DB67B-F87F-4FC8-9F77-839240BD2F2E}">
      <dgm:prSet/>
      <dgm:spPr/>
      <dgm:t>
        <a:bodyPr/>
        <a:lstStyle/>
        <a:p>
          <a:endParaRPr lang="en-US"/>
        </a:p>
      </dgm:t>
    </dgm:pt>
    <dgm:pt modelId="{C7737E92-A4B6-4072-B96A-19E3F7C23AB5}">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The amount owed to creditors increases each month</a:t>
          </a:r>
        </a:p>
      </dgm:t>
    </dgm:pt>
    <dgm:pt modelId="{D741A63A-5E7E-45DF-ADF3-48321302C109}" type="parTrans" cxnId="{5164CDA5-7F56-4798-9D42-A367EF9B96F7}">
      <dgm:prSet/>
      <dgm:spPr/>
      <dgm:t>
        <a:bodyPr/>
        <a:lstStyle/>
        <a:p>
          <a:endParaRPr lang="en-US"/>
        </a:p>
      </dgm:t>
    </dgm:pt>
    <dgm:pt modelId="{25A171B0-34A6-4247-AB83-84EFC484BA24}" type="sibTrans" cxnId="{5164CDA5-7F56-4798-9D42-A367EF9B96F7}">
      <dgm:prSet/>
      <dgm:spPr/>
      <dgm:t>
        <a:bodyPr/>
        <a:lstStyle/>
        <a:p>
          <a:endParaRPr lang="en-US"/>
        </a:p>
      </dgm:t>
    </dgm:pt>
    <dgm:pt modelId="{B2AB7894-8043-45C4-9D00-17172FB5BC0C}">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Falling behind on payments and receiving late notices</a:t>
          </a:r>
        </a:p>
      </dgm:t>
    </dgm:pt>
    <dgm:pt modelId="{EF36F98B-2122-404A-89AB-4463BBDF97DF}" type="parTrans" cxnId="{D5A97E45-94F8-4C23-99BB-81B9E9436046}">
      <dgm:prSet/>
      <dgm:spPr/>
      <dgm:t>
        <a:bodyPr/>
        <a:lstStyle/>
        <a:p>
          <a:endParaRPr lang="en-US"/>
        </a:p>
      </dgm:t>
    </dgm:pt>
    <dgm:pt modelId="{0D41D241-9A72-4A83-99F5-D2EC973719C3}" type="sibTrans" cxnId="{D5A97E45-94F8-4C23-99BB-81B9E9436046}">
      <dgm:prSet/>
      <dgm:spPr/>
      <dgm:t>
        <a:bodyPr/>
        <a:lstStyle/>
        <a:p>
          <a:endParaRPr lang="en-US"/>
        </a:p>
      </dgm:t>
    </dgm:pt>
    <dgm:pt modelId="{A283414C-49DD-40DA-9C0A-651AD1782C1B}">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Using credit to pay regular living expenses without paying off the entire amount</a:t>
          </a:r>
        </a:p>
      </dgm:t>
    </dgm:pt>
    <dgm:pt modelId="{3A55627B-017E-43F2-9B07-D02DF3B374B7}" type="parTrans" cxnId="{92F70094-8FD1-4825-8CC6-9CE146D4B9AB}">
      <dgm:prSet/>
      <dgm:spPr/>
      <dgm:t>
        <a:bodyPr/>
        <a:lstStyle/>
        <a:p>
          <a:endParaRPr lang="en-US"/>
        </a:p>
      </dgm:t>
    </dgm:pt>
    <dgm:pt modelId="{5A8E354D-259E-429A-B08F-2973104AE7CF}" type="sibTrans" cxnId="{92F70094-8FD1-4825-8CC6-9CE146D4B9AB}">
      <dgm:prSet/>
      <dgm:spPr/>
      <dgm:t>
        <a:bodyPr/>
        <a:lstStyle/>
        <a:p>
          <a:endParaRPr lang="en-US"/>
        </a:p>
      </dgm:t>
    </dgm:pt>
    <dgm:pt modelId="{65052693-566B-4EB3-8149-67960D14172C}">
      <dgm:prSet/>
      <dgm:spPr/>
      <dgm:t>
        <a:bodyPr/>
        <a:lstStyle/>
        <a:p>
          <a:r>
            <a:rPr lang="en-US" dirty="0">
              <a:latin typeface="Roboto" panose="02000000000000000000" pitchFamily="2" charset="0"/>
              <a:ea typeface="Roboto" panose="02000000000000000000" pitchFamily="2" charset="0"/>
              <a:cs typeface="Roboto" panose="02000000000000000000" pitchFamily="2" charset="0"/>
            </a:rPr>
            <a:t>At or near credit limits on credit cards most of the time</a:t>
          </a:r>
        </a:p>
      </dgm:t>
    </dgm:pt>
    <dgm:pt modelId="{9DE7DEBF-5CD8-4BCF-9966-5F2C831285FC}" type="parTrans" cxnId="{B6B6B019-F533-4FFF-824E-A0E2B4E67B7D}">
      <dgm:prSet/>
      <dgm:spPr/>
      <dgm:t>
        <a:bodyPr/>
        <a:lstStyle/>
        <a:p>
          <a:endParaRPr lang="en-US"/>
        </a:p>
      </dgm:t>
    </dgm:pt>
    <dgm:pt modelId="{77BE1D61-FCDB-41F2-99C1-7467FD26AABD}" type="sibTrans" cxnId="{B6B6B019-F533-4FFF-824E-A0E2B4E67B7D}">
      <dgm:prSet/>
      <dgm:spPr/>
      <dgm:t>
        <a:bodyPr/>
        <a:lstStyle/>
        <a:p>
          <a:endParaRPr lang="en-US"/>
        </a:p>
      </dgm:t>
    </dgm:pt>
    <dgm:pt modelId="{B114F366-C03B-4870-93D1-EC2E62CA9C6F}" type="pres">
      <dgm:prSet presAssocID="{541483CA-2F7B-404F-80F1-86BB47DE799B}" presName="linear" presStyleCnt="0">
        <dgm:presLayoutVars>
          <dgm:animLvl val="lvl"/>
          <dgm:resizeHandles val="exact"/>
        </dgm:presLayoutVars>
      </dgm:prSet>
      <dgm:spPr/>
    </dgm:pt>
    <dgm:pt modelId="{20BD84BF-30C2-421F-A269-A8ADEAF22453}" type="pres">
      <dgm:prSet presAssocID="{6024CAAF-1A7F-4695-A3A8-529575B30814}" presName="parentText" presStyleLbl="node1" presStyleIdx="0" presStyleCnt="6">
        <dgm:presLayoutVars>
          <dgm:chMax val="0"/>
          <dgm:bulletEnabled val="1"/>
        </dgm:presLayoutVars>
      </dgm:prSet>
      <dgm:spPr/>
    </dgm:pt>
    <dgm:pt modelId="{B569CCA1-9143-4873-84DF-7B4DC80E5CCA}" type="pres">
      <dgm:prSet presAssocID="{2B301276-17BF-4D16-900C-671D8DA30F7A}" presName="spacer" presStyleCnt="0"/>
      <dgm:spPr/>
    </dgm:pt>
    <dgm:pt modelId="{4A75BED5-2CC8-4E0C-83AC-167CA5A9E6C5}" type="pres">
      <dgm:prSet presAssocID="{08AF165E-3115-4013-9AC6-0524C4CD8BCA}" presName="parentText" presStyleLbl="node1" presStyleIdx="1" presStyleCnt="6">
        <dgm:presLayoutVars>
          <dgm:chMax val="0"/>
          <dgm:bulletEnabled val="1"/>
        </dgm:presLayoutVars>
      </dgm:prSet>
      <dgm:spPr/>
    </dgm:pt>
    <dgm:pt modelId="{FF0A20C0-3C3D-4346-927F-5EC8C1E7405B}" type="pres">
      <dgm:prSet presAssocID="{FBA88A95-F8CA-4540-8780-980AC68DA129}" presName="spacer" presStyleCnt="0"/>
      <dgm:spPr/>
    </dgm:pt>
    <dgm:pt modelId="{2CCD2EFB-78C8-4FC0-9AC9-0FF62B2CAABA}" type="pres">
      <dgm:prSet presAssocID="{C7737E92-A4B6-4072-B96A-19E3F7C23AB5}" presName="parentText" presStyleLbl="node1" presStyleIdx="2" presStyleCnt="6">
        <dgm:presLayoutVars>
          <dgm:chMax val="0"/>
          <dgm:bulletEnabled val="1"/>
        </dgm:presLayoutVars>
      </dgm:prSet>
      <dgm:spPr/>
    </dgm:pt>
    <dgm:pt modelId="{D59D72B1-79FA-438F-84F3-4AFC99969665}" type="pres">
      <dgm:prSet presAssocID="{25A171B0-34A6-4247-AB83-84EFC484BA24}" presName="spacer" presStyleCnt="0"/>
      <dgm:spPr/>
    </dgm:pt>
    <dgm:pt modelId="{2DC7FF62-D996-4CAF-98A3-8EC3194929F4}" type="pres">
      <dgm:prSet presAssocID="{B2AB7894-8043-45C4-9D00-17172FB5BC0C}" presName="parentText" presStyleLbl="node1" presStyleIdx="3" presStyleCnt="6">
        <dgm:presLayoutVars>
          <dgm:chMax val="0"/>
          <dgm:bulletEnabled val="1"/>
        </dgm:presLayoutVars>
      </dgm:prSet>
      <dgm:spPr/>
    </dgm:pt>
    <dgm:pt modelId="{016F18DC-0FFE-40C2-AEB5-B9740C6DE3C9}" type="pres">
      <dgm:prSet presAssocID="{0D41D241-9A72-4A83-99F5-D2EC973719C3}" presName="spacer" presStyleCnt="0"/>
      <dgm:spPr/>
    </dgm:pt>
    <dgm:pt modelId="{4D7C8E60-5E78-4CBD-AFE3-DE737C7C89C0}" type="pres">
      <dgm:prSet presAssocID="{A283414C-49DD-40DA-9C0A-651AD1782C1B}" presName="parentText" presStyleLbl="node1" presStyleIdx="4" presStyleCnt="6">
        <dgm:presLayoutVars>
          <dgm:chMax val="0"/>
          <dgm:bulletEnabled val="1"/>
        </dgm:presLayoutVars>
      </dgm:prSet>
      <dgm:spPr/>
    </dgm:pt>
    <dgm:pt modelId="{36AADD08-A5A7-47BF-B560-EC6EEB8E4FF3}" type="pres">
      <dgm:prSet presAssocID="{5A8E354D-259E-429A-B08F-2973104AE7CF}" presName="spacer" presStyleCnt="0"/>
      <dgm:spPr/>
    </dgm:pt>
    <dgm:pt modelId="{8DF7D0EE-486E-4733-8E65-E60FEAEAB759}" type="pres">
      <dgm:prSet presAssocID="{65052693-566B-4EB3-8149-67960D14172C}" presName="parentText" presStyleLbl="node1" presStyleIdx="5" presStyleCnt="6" custScaleY="104984">
        <dgm:presLayoutVars>
          <dgm:chMax val="0"/>
          <dgm:bulletEnabled val="1"/>
        </dgm:presLayoutVars>
      </dgm:prSet>
      <dgm:spPr/>
    </dgm:pt>
  </dgm:ptLst>
  <dgm:cxnLst>
    <dgm:cxn modelId="{77459F08-BE78-47DC-A55B-04ACFE83AB0A}" type="presOf" srcId="{C7737E92-A4B6-4072-B96A-19E3F7C23AB5}" destId="{2CCD2EFB-78C8-4FC0-9AC9-0FF62B2CAABA}" srcOrd="0" destOrd="0" presId="urn:microsoft.com/office/officeart/2005/8/layout/vList2"/>
    <dgm:cxn modelId="{B6B6B019-F533-4FFF-824E-A0E2B4E67B7D}" srcId="{541483CA-2F7B-404F-80F1-86BB47DE799B}" destId="{65052693-566B-4EB3-8149-67960D14172C}" srcOrd="5" destOrd="0" parTransId="{9DE7DEBF-5CD8-4BCF-9966-5F2C831285FC}" sibTransId="{77BE1D61-FCDB-41F2-99C1-7467FD26AABD}"/>
    <dgm:cxn modelId="{ADAFE634-C851-4FF4-BB59-0F148C1F4705}" type="presOf" srcId="{6024CAAF-1A7F-4695-A3A8-529575B30814}" destId="{20BD84BF-30C2-421F-A269-A8ADEAF22453}" srcOrd="0" destOrd="0" presId="urn:microsoft.com/office/officeart/2005/8/layout/vList2"/>
    <dgm:cxn modelId="{D5A97E45-94F8-4C23-99BB-81B9E9436046}" srcId="{541483CA-2F7B-404F-80F1-86BB47DE799B}" destId="{B2AB7894-8043-45C4-9D00-17172FB5BC0C}" srcOrd="3" destOrd="0" parTransId="{EF36F98B-2122-404A-89AB-4463BBDF97DF}" sibTransId="{0D41D241-9A72-4A83-99F5-D2EC973719C3}"/>
    <dgm:cxn modelId="{87D9DE6E-7104-496F-885D-BC1CAB4734FC}" type="presOf" srcId="{A283414C-49DD-40DA-9C0A-651AD1782C1B}" destId="{4D7C8E60-5E78-4CBD-AFE3-DE737C7C89C0}" srcOrd="0" destOrd="0" presId="urn:microsoft.com/office/officeart/2005/8/layout/vList2"/>
    <dgm:cxn modelId="{3E14DC54-C655-4884-AF82-C4DD554B70B8}" type="presOf" srcId="{B2AB7894-8043-45C4-9D00-17172FB5BC0C}" destId="{2DC7FF62-D996-4CAF-98A3-8EC3194929F4}" srcOrd="0" destOrd="0" presId="urn:microsoft.com/office/officeart/2005/8/layout/vList2"/>
    <dgm:cxn modelId="{732AA85A-14B1-4319-ABF5-0B77D4042BD9}" type="presOf" srcId="{08AF165E-3115-4013-9AC6-0524C4CD8BCA}" destId="{4A75BED5-2CC8-4E0C-83AC-167CA5A9E6C5}" srcOrd="0" destOrd="0" presId="urn:microsoft.com/office/officeart/2005/8/layout/vList2"/>
    <dgm:cxn modelId="{1C4DB67B-F87F-4FC8-9F77-839240BD2F2E}" srcId="{541483CA-2F7B-404F-80F1-86BB47DE799B}" destId="{08AF165E-3115-4013-9AC6-0524C4CD8BCA}" srcOrd="1" destOrd="0" parTransId="{2CA32920-90DC-41FB-8A37-A4469F45C86A}" sibTransId="{FBA88A95-F8CA-4540-8780-980AC68DA129}"/>
    <dgm:cxn modelId="{92F70094-8FD1-4825-8CC6-9CE146D4B9AB}" srcId="{541483CA-2F7B-404F-80F1-86BB47DE799B}" destId="{A283414C-49DD-40DA-9C0A-651AD1782C1B}" srcOrd="4" destOrd="0" parTransId="{3A55627B-017E-43F2-9B07-D02DF3B374B7}" sibTransId="{5A8E354D-259E-429A-B08F-2973104AE7CF}"/>
    <dgm:cxn modelId="{62DF3B97-D41E-4808-BEDF-825B1921294F}" type="presOf" srcId="{65052693-566B-4EB3-8149-67960D14172C}" destId="{8DF7D0EE-486E-4733-8E65-E60FEAEAB759}" srcOrd="0" destOrd="0" presId="urn:microsoft.com/office/officeart/2005/8/layout/vList2"/>
    <dgm:cxn modelId="{5164CDA5-7F56-4798-9D42-A367EF9B96F7}" srcId="{541483CA-2F7B-404F-80F1-86BB47DE799B}" destId="{C7737E92-A4B6-4072-B96A-19E3F7C23AB5}" srcOrd="2" destOrd="0" parTransId="{D741A63A-5E7E-45DF-ADF3-48321302C109}" sibTransId="{25A171B0-34A6-4247-AB83-84EFC484BA24}"/>
    <dgm:cxn modelId="{B2A763CB-E031-4FBF-BDE1-9C5DF0F7CE60}" type="presOf" srcId="{541483CA-2F7B-404F-80F1-86BB47DE799B}" destId="{B114F366-C03B-4870-93D1-EC2E62CA9C6F}" srcOrd="0" destOrd="0" presId="urn:microsoft.com/office/officeart/2005/8/layout/vList2"/>
    <dgm:cxn modelId="{C15A40D2-D260-4353-B2A8-BD2E5E87235C}" srcId="{541483CA-2F7B-404F-80F1-86BB47DE799B}" destId="{6024CAAF-1A7F-4695-A3A8-529575B30814}" srcOrd="0" destOrd="0" parTransId="{5D8539AC-A409-46CB-9D1D-C9DF81960700}" sibTransId="{2B301276-17BF-4D16-900C-671D8DA30F7A}"/>
    <dgm:cxn modelId="{ED28E412-D754-42F6-81A0-AE608849E84B}" type="presParOf" srcId="{B114F366-C03B-4870-93D1-EC2E62CA9C6F}" destId="{20BD84BF-30C2-421F-A269-A8ADEAF22453}" srcOrd="0" destOrd="0" presId="urn:microsoft.com/office/officeart/2005/8/layout/vList2"/>
    <dgm:cxn modelId="{25B36D82-E9B9-4A18-B944-7DD2CB4A4E39}" type="presParOf" srcId="{B114F366-C03B-4870-93D1-EC2E62CA9C6F}" destId="{B569CCA1-9143-4873-84DF-7B4DC80E5CCA}" srcOrd="1" destOrd="0" presId="urn:microsoft.com/office/officeart/2005/8/layout/vList2"/>
    <dgm:cxn modelId="{BFA499D0-DBA0-445B-A4F9-92A8393A685D}" type="presParOf" srcId="{B114F366-C03B-4870-93D1-EC2E62CA9C6F}" destId="{4A75BED5-2CC8-4E0C-83AC-167CA5A9E6C5}" srcOrd="2" destOrd="0" presId="urn:microsoft.com/office/officeart/2005/8/layout/vList2"/>
    <dgm:cxn modelId="{34CAE9C1-4109-4B40-BC32-969433A34277}" type="presParOf" srcId="{B114F366-C03B-4870-93D1-EC2E62CA9C6F}" destId="{FF0A20C0-3C3D-4346-927F-5EC8C1E7405B}" srcOrd="3" destOrd="0" presId="urn:microsoft.com/office/officeart/2005/8/layout/vList2"/>
    <dgm:cxn modelId="{5C71732B-8C5F-4908-901D-4534A33C69D4}" type="presParOf" srcId="{B114F366-C03B-4870-93D1-EC2E62CA9C6F}" destId="{2CCD2EFB-78C8-4FC0-9AC9-0FF62B2CAABA}" srcOrd="4" destOrd="0" presId="urn:microsoft.com/office/officeart/2005/8/layout/vList2"/>
    <dgm:cxn modelId="{4A5DDB70-FF5C-4659-B612-5D1FF8B2EE8A}" type="presParOf" srcId="{B114F366-C03B-4870-93D1-EC2E62CA9C6F}" destId="{D59D72B1-79FA-438F-84F3-4AFC99969665}" srcOrd="5" destOrd="0" presId="urn:microsoft.com/office/officeart/2005/8/layout/vList2"/>
    <dgm:cxn modelId="{04149706-79E1-44C4-A5E7-47135573B09B}" type="presParOf" srcId="{B114F366-C03B-4870-93D1-EC2E62CA9C6F}" destId="{2DC7FF62-D996-4CAF-98A3-8EC3194929F4}" srcOrd="6" destOrd="0" presId="urn:microsoft.com/office/officeart/2005/8/layout/vList2"/>
    <dgm:cxn modelId="{F9C34F80-DE3F-49A9-9EEF-E235681468EE}" type="presParOf" srcId="{B114F366-C03B-4870-93D1-EC2E62CA9C6F}" destId="{016F18DC-0FFE-40C2-AEB5-B9740C6DE3C9}" srcOrd="7" destOrd="0" presId="urn:microsoft.com/office/officeart/2005/8/layout/vList2"/>
    <dgm:cxn modelId="{B3741ADB-2872-4804-B754-3377E2B160EF}" type="presParOf" srcId="{B114F366-C03B-4870-93D1-EC2E62CA9C6F}" destId="{4D7C8E60-5E78-4CBD-AFE3-DE737C7C89C0}" srcOrd="8" destOrd="0" presId="urn:microsoft.com/office/officeart/2005/8/layout/vList2"/>
    <dgm:cxn modelId="{05375B0B-22E5-4EB8-BC87-E014898BB18B}" type="presParOf" srcId="{B114F366-C03B-4870-93D1-EC2E62CA9C6F}" destId="{36AADD08-A5A7-47BF-B560-EC6EEB8E4FF3}" srcOrd="9" destOrd="0" presId="urn:microsoft.com/office/officeart/2005/8/layout/vList2"/>
    <dgm:cxn modelId="{FE018E59-17E5-4FA0-A2A0-7CF1A9E5060C}" type="presParOf" srcId="{B114F366-C03B-4870-93D1-EC2E62CA9C6F}" destId="{8DF7D0EE-486E-4733-8E65-E60FEAEAB759}"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DBA5B-84B9-4817-A4C7-62C5551991E8}">
      <dsp:nvSpPr>
        <dsp:cNvPr id="0" name=""/>
        <dsp:cNvSpPr/>
      </dsp:nvSpPr>
      <dsp:spPr>
        <a:xfrm>
          <a:off x="38201" y="291741"/>
          <a:ext cx="1087769" cy="1087769"/>
        </a:xfrm>
        <a:prstGeom prst="ellipse">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a:sp3d>
      </dsp:spPr>
      <dsp:style>
        <a:lnRef idx="1">
          <a:scrgbClr r="0" g="0" b="0"/>
        </a:lnRef>
        <a:fillRef idx="1">
          <a:scrgbClr r="0" g="0" b="0"/>
        </a:fillRef>
        <a:effectRef idx="0">
          <a:scrgbClr r="0" g="0" b="0"/>
        </a:effectRef>
        <a:fontRef idx="minor"/>
      </dsp:style>
    </dsp:sp>
    <dsp:sp modelId="{14E9E1AC-355D-4B07-AA4A-517E96F5365E}">
      <dsp:nvSpPr>
        <dsp:cNvPr id="0" name=""/>
        <dsp:cNvSpPr/>
      </dsp:nvSpPr>
      <dsp:spPr>
        <a:xfrm>
          <a:off x="266633" y="520173"/>
          <a:ext cx="630906" cy="6309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E6728C-8B3E-437D-BA90-079CA3C2C5EA}">
      <dsp:nvSpPr>
        <dsp:cNvPr id="0" name=""/>
        <dsp:cNvSpPr/>
      </dsp:nvSpPr>
      <dsp:spPr>
        <a:xfrm>
          <a:off x="1359065" y="291741"/>
          <a:ext cx="2564029" cy="1087769"/>
        </a:xfrm>
        <a:prstGeom prst="rect">
          <a:avLst/>
        </a:prstGeom>
        <a:no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Share-Secured Loan</a:t>
          </a:r>
        </a:p>
      </dsp:txBody>
      <dsp:txXfrm>
        <a:off x="1359065" y="291741"/>
        <a:ext cx="2564029" cy="1087769"/>
      </dsp:txXfrm>
    </dsp:sp>
    <dsp:sp modelId="{6656A0B4-8234-490A-82F4-C6771628200E}">
      <dsp:nvSpPr>
        <dsp:cNvPr id="0" name=""/>
        <dsp:cNvSpPr/>
      </dsp:nvSpPr>
      <dsp:spPr>
        <a:xfrm>
          <a:off x="3889095" y="291741"/>
          <a:ext cx="1087769" cy="1087769"/>
        </a:xfrm>
        <a:prstGeom prst="ellipse">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a:sp3d>
      </dsp:spPr>
      <dsp:style>
        <a:lnRef idx="1">
          <a:scrgbClr r="0" g="0" b="0"/>
        </a:lnRef>
        <a:fillRef idx="1">
          <a:scrgbClr r="0" g="0" b="0"/>
        </a:fillRef>
        <a:effectRef idx="0">
          <a:scrgbClr r="0" g="0" b="0"/>
        </a:effectRef>
        <a:fontRef idx="minor"/>
      </dsp:style>
    </dsp:sp>
    <dsp:sp modelId="{11034FF1-2B64-4BA7-8651-5DABF55070C5}">
      <dsp:nvSpPr>
        <dsp:cNvPr id="0" name=""/>
        <dsp:cNvSpPr/>
      </dsp:nvSpPr>
      <dsp:spPr>
        <a:xfrm>
          <a:off x="4117519" y="520173"/>
          <a:ext cx="630906" cy="6309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62925AE-BBE1-4EAC-8E2C-F9531BF91E5D}">
      <dsp:nvSpPr>
        <dsp:cNvPr id="0" name=""/>
        <dsp:cNvSpPr/>
      </dsp:nvSpPr>
      <dsp:spPr>
        <a:xfrm>
          <a:off x="5209939" y="291741"/>
          <a:ext cx="2564029" cy="1087769"/>
        </a:xfrm>
        <a:prstGeom prst="rect">
          <a:avLst/>
        </a:prstGeom>
        <a:no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Co-Signed Loan</a:t>
          </a:r>
        </a:p>
      </dsp:txBody>
      <dsp:txXfrm>
        <a:off x="5209939" y="291741"/>
        <a:ext cx="2564029" cy="1087769"/>
      </dsp:txXfrm>
    </dsp:sp>
    <dsp:sp modelId="{7B723A8D-9FEB-47AD-AC82-902BD65A3C21}">
      <dsp:nvSpPr>
        <dsp:cNvPr id="0" name=""/>
        <dsp:cNvSpPr/>
      </dsp:nvSpPr>
      <dsp:spPr>
        <a:xfrm>
          <a:off x="38201" y="1944612"/>
          <a:ext cx="1087769" cy="1087769"/>
        </a:xfrm>
        <a:prstGeom prst="ellipse">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a:sp3d>
      </dsp:spPr>
      <dsp:style>
        <a:lnRef idx="1">
          <a:scrgbClr r="0" g="0" b="0"/>
        </a:lnRef>
        <a:fillRef idx="1">
          <a:scrgbClr r="0" g="0" b="0"/>
        </a:fillRef>
        <a:effectRef idx="0">
          <a:scrgbClr r="0" g="0" b="0"/>
        </a:effectRef>
        <a:fontRef idx="minor"/>
      </dsp:style>
    </dsp:sp>
    <dsp:sp modelId="{5CF59B65-B3BA-4FE2-8020-F4843F7A56AC}">
      <dsp:nvSpPr>
        <dsp:cNvPr id="0" name=""/>
        <dsp:cNvSpPr/>
      </dsp:nvSpPr>
      <dsp:spPr>
        <a:xfrm>
          <a:off x="266633" y="2173044"/>
          <a:ext cx="630906" cy="6309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AE0E151-E805-49F5-A7DD-BBF0D232974F}">
      <dsp:nvSpPr>
        <dsp:cNvPr id="0" name=""/>
        <dsp:cNvSpPr/>
      </dsp:nvSpPr>
      <dsp:spPr>
        <a:xfrm>
          <a:off x="1359065" y="1944612"/>
          <a:ext cx="2564029" cy="1087769"/>
        </a:xfrm>
        <a:prstGeom prst="rect">
          <a:avLst/>
        </a:prstGeom>
        <a:no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Retail Cards</a:t>
          </a:r>
        </a:p>
      </dsp:txBody>
      <dsp:txXfrm>
        <a:off x="1359065" y="1944612"/>
        <a:ext cx="2564029" cy="1087769"/>
      </dsp:txXfrm>
    </dsp:sp>
    <dsp:sp modelId="{ED626D2A-FB58-4BBD-BFE5-78B17E676E15}">
      <dsp:nvSpPr>
        <dsp:cNvPr id="0" name=""/>
        <dsp:cNvSpPr/>
      </dsp:nvSpPr>
      <dsp:spPr>
        <a:xfrm>
          <a:off x="3889095" y="1944612"/>
          <a:ext cx="1087769" cy="1087769"/>
        </a:xfrm>
        <a:prstGeom prst="ellipse">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a:sp3d>
      </dsp:spPr>
      <dsp:style>
        <a:lnRef idx="1">
          <a:scrgbClr r="0" g="0" b="0"/>
        </a:lnRef>
        <a:fillRef idx="1">
          <a:scrgbClr r="0" g="0" b="0"/>
        </a:fillRef>
        <a:effectRef idx="0">
          <a:scrgbClr r="0" g="0" b="0"/>
        </a:effectRef>
        <a:fontRef idx="minor"/>
      </dsp:style>
    </dsp:sp>
    <dsp:sp modelId="{97CE8304-AE31-438D-B1AE-602636C90979}">
      <dsp:nvSpPr>
        <dsp:cNvPr id="0" name=""/>
        <dsp:cNvSpPr/>
      </dsp:nvSpPr>
      <dsp:spPr>
        <a:xfrm>
          <a:off x="4117519" y="2173044"/>
          <a:ext cx="630906" cy="6309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0194FE7-3F21-4311-87E3-A257E27D8FFD}">
      <dsp:nvSpPr>
        <dsp:cNvPr id="0" name=""/>
        <dsp:cNvSpPr/>
      </dsp:nvSpPr>
      <dsp:spPr>
        <a:xfrm>
          <a:off x="5209939" y="1944612"/>
          <a:ext cx="2564029" cy="1087769"/>
        </a:xfrm>
        <a:prstGeom prst="rect">
          <a:avLst/>
        </a:prstGeom>
        <a:no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Major Credit Cards</a:t>
          </a:r>
        </a:p>
      </dsp:txBody>
      <dsp:txXfrm>
        <a:off x="5209939" y="1944612"/>
        <a:ext cx="2564029" cy="10877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9C1E6-F19F-4864-AF35-E60009091D64}">
      <dsp:nvSpPr>
        <dsp:cNvPr id="0" name=""/>
        <dsp:cNvSpPr/>
      </dsp:nvSpPr>
      <dsp:spPr>
        <a:xfrm>
          <a:off x="0" y="415543"/>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Take </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Charge</a:t>
          </a:r>
        </a:p>
      </dsp:txBody>
      <dsp:txXfrm>
        <a:off x="0" y="415543"/>
        <a:ext cx="3033489" cy="1820093"/>
      </dsp:txXfrm>
    </dsp:sp>
    <dsp:sp modelId="{AB79C11F-15F3-43CA-AB97-2C6D5F1A66B2}">
      <dsp:nvSpPr>
        <dsp:cNvPr id="0" name=""/>
        <dsp:cNvSpPr/>
      </dsp:nvSpPr>
      <dsp:spPr>
        <a:xfrm>
          <a:off x="3336838" y="415543"/>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Prioritize</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Debts</a:t>
          </a:r>
        </a:p>
      </dsp:txBody>
      <dsp:txXfrm>
        <a:off x="3336838" y="415543"/>
        <a:ext cx="3033489" cy="1820093"/>
      </dsp:txXfrm>
    </dsp:sp>
    <dsp:sp modelId="{D7CA3EE8-32B3-4809-9287-CA7E164D6129}">
      <dsp:nvSpPr>
        <dsp:cNvPr id="0" name=""/>
        <dsp:cNvSpPr/>
      </dsp:nvSpPr>
      <dsp:spPr>
        <a:xfrm>
          <a:off x="6673676" y="415543"/>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Power</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Pay</a:t>
          </a:r>
        </a:p>
      </dsp:txBody>
      <dsp:txXfrm>
        <a:off x="6673676" y="415543"/>
        <a:ext cx="3033489" cy="1820093"/>
      </dsp:txXfrm>
    </dsp:sp>
    <dsp:sp modelId="{1270FB54-17FB-400F-99B5-03D7396D9189}">
      <dsp:nvSpPr>
        <dsp:cNvPr id="0" name=""/>
        <dsp:cNvSpPr/>
      </dsp:nvSpPr>
      <dsp:spPr>
        <a:xfrm>
          <a:off x="0" y="2538986"/>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Talk with </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Creditors</a:t>
          </a:r>
        </a:p>
      </dsp:txBody>
      <dsp:txXfrm>
        <a:off x="0" y="2538986"/>
        <a:ext cx="3033489" cy="1820093"/>
      </dsp:txXfrm>
    </dsp:sp>
    <dsp:sp modelId="{EBCF53AA-5749-426F-A31B-BF9783B9F45E}">
      <dsp:nvSpPr>
        <dsp:cNvPr id="0" name=""/>
        <dsp:cNvSpPr/>
      </dsp:nvSpPr>
      <dsp:spPr>
        <a:xfrm>
          <a:off x="3336838" y="2538986"/>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Get Legal</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Counsel</a:t>
          </a:r>
        </a:p>
      </dsp:txBody>
      <dsp:txXfrm>
        <a:off x="3336838" y="2538986"/>
        <a:ext cx="3033489" cy="1820093"/>
      </dsp:txXfrm>
    </dsp:sp>
    <dsp:sp modelId="{B92F95E6-1951-4F19-96B3-B5B391F6E16A}">
      <dsp:nvSpPr>
        <dsp:cNvPr id="0" name=""/>
        <dsp:cNvSpPr/>
      </dsp:nvSpPr>
      <dsp:spPr>
        <a:xfrm>
          <a:off x="6673676" y="2538986"/>
          <a:ext cx="3033489" cy="182009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Change</a:t>
          </a:r>
        </a:p>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Behavior</a:t>
          </a:r>
        </a:p>
      </dsp:txBody>
      <dsp:txXfrm>
        <a:off x="6673676" y="2538986"/>
        <a:ext cx="3033489" cy="18200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D84BF-30C2-421F-A269-A8ADEAF22453}">
      <dsp:nvSpPr>
        <dsp:cNvPr id="0" name=""/>
        <dsp:cNvSpPr/>
      </dsp:nvSpPr>
      <dsp:spPr>
        <a:xfrm>
          <a:off x="0" y="649214"/>
          <a:ext cx="7059895" cy="6715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Get A Grasp On Your Finances</a:t>
          </a:r>
        </a:p>
      </dsp:txBody>
      <dsp:txXfrm>
        <a:off x="32784" y="681998"/>
        <a:ext cx="6994327" cy="606012"/>
      </dsp:txXfrm>
    </dsp:sp>
    <dsp:sp modelId="{4A75BED5-2CC8-4E0C-83AC-167CA5A9E6C5}">
      <dsp:nvSpPr>
        <dsp:cNvPr id="0" name=""/>
        <dsp:cNvSpPr/>
      </dsp:nvSpPr>
      <dsp:spPr>
        <a:xfrm>
          <a:off x="0" y="1401434"/>
          <a:ext cx="7059895" cy="67158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Create A Budget</a:t>
          </a:r>
        </a:p>
      </dsp:txBody>
      <dsp:txXfrm>
        <a:off x="32784" y="1434218"/>
        <a:ext cx="6994327" cy="606012"/>
      </dsp:txXfrm>
    </dsp:sp>
    <dsp:sp modelId="{2CCD2EFB-78C8-4FC0-9AC9-0FF62B2CAABA}">
      <dsp:nvSpPr>
        <dsp:cNvPr id="0" name=""/>
        <dsp:cNvSpPr/>
      </dsp:nvSpPr>
      <dsp:spPr>
        <a:xfrm>
          <a:off x="0" y="2153654"/>
          <a:ext cx="7059895" cy="67158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Use A Debt Repayment Strategy</a:t>
          </a:r>
        </a:p>
      </dsp:txBody>
      <dsp:txXfrm>
        <a:off x="32784" y="2186438"/>
        <a:ext cx="6994327" cy="606012"/>
      </dsp:txXfrm>
    </dsp:sp>
    <dsp:sp modelId="{2DC7FF62-D996-4CAF-98A3-8EC3194929F4}">
      <dsp:nvSpPr>
        <dsp:cNvPr id="0" name=""/>
        <dsp:cNvSpPr/>
      </dsp:nvSpPr>
      <dsp:spPr>
        <a:xfrm>
          <a:off x="0" y="2905874"/>
          <a:ext cx="7059895" cy="67158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Use Your Military Resources And Benefits</a:t>
          </a:r>
        </a:p>
      </dsp:txBody>
      <dsp:txXfrm>
        <a:off x="32784" y="2938658"/>
        <a:ext cx="6994327" cy="606012"/>
      </dsp:txXfrm>
    </dsp:sp>
    <dsp:sp modelId="{4D7C8E60-5E78-4CBD-AFE3-DE737C7C89C0}">
      <dsp:nvSpPr>
        <dsp:cNvPr id="0" name=""/>
        <dsp:cNvSpPr/>
      </dsp:nvSpPr>
      <dsp:spPr>
        <a:xfrm>
          <a:off x="0" y="3658094"/>
          <a:ext cx="7059895" cy="67158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Avoid Payday Loans And Financial Scams</a:t>
          </a:r>
        </a:p>
      </dsp:txBody>
      <dsp:txXfrm>
        <a:off x="32784" y="3690878"/>
        <a:ext cx="6994327" cy="606012"/>
      </dsp:txXfrm>
    </dsp:sp>
    <dsp:sp modelId="{8DF7D0EE-486E-4733-8E65-E60FEAEAB759}">
      <dsp:nvSpPr>
        <dsp:cNvPr id="0" name=""/>
        <dsp:cNvSpPr/>
      </dsp:nvSpPr>
      <dsp:spPr>
        <a:xfrm>
          <a:off x="0" y="4410314"/>
          <a:ext cx="7059895" cy="70505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Roboto" panose="02000000000000000000" pitchFamily="2" charset="0"/>
              <a:ea typeface="Roboto" panose="02000000000000000000" pitchFamily="2" charset="0"/>
              <a:cs typeface="Roboto" panose="02000000000000000000" pitchFamily="2" charset="0"/>
            </a:rPr>
            <a:t>Consider Credit Counseling</a:t>
          </a:r>
        </a:p>
      </dsp:txBody>
      <dsp:txXfrm>
        <a:off x="34418" y="4444732"/>
        <a:ext cx="6991059" cy="6362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298D-C8E3-4866-8B50-DE04E0B6C285}">
      <dsp:nvSpPr>
        <dsp:cNvPr id="0" name=""/>
        <dsp:cNvSpPr/>
      </dsp:nvSpPr>
      <dsp:spPr>
        <a:xfrm rot="5400000">
          <a:off x="5855268" y="-2323442"/>
          <a:ext cx="1103111" cy="6029952"/>
        </a:xfrm>
        <a:prstGeom prst="round2Same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You don’t need them to do the work for you</a:t>
          </a:r>
        </a:p>
      </dsp:txBody>
      <dsp:txXfrm rot="-5400000">
        <a:off x="3391848" y="193827"/>
        <a:ext cx="5976103" cy="995413"/>
      </dsp:txXfrm>
    </dsp:sp>
    <dsp:sp modelId="{E39692FD-8D33-40AB-B025-DAA79439FC86}">
      <dsp:nvSpPr>
        <dsp:cNvPr id="0" name=""/>
        <dsp:cNvSpPr/>
      </dsp:nvSpPr>
      <dsp:spPr>
        <a:xfrm>
          <a:off x="0" y="2089"/>
          <a:ext cx="3391848" cy="1378889"/>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Roboto" panose="02000000000000000000" pitchFamily="2" charset="0"/>
              <a:ea typeface="Roboto" panose="02000000000000000000" pitchFamily="2" charset="0"/>
              <a:cs typeface="Roboto" panose="02000000000000000000" pitchFamily="2" charset="0"/>
            </a:rPr>
            <a:t>Credit Clinics</a:t>
          </a:r>
        </a:p>
      </dsp:txBody>
      <dsp:txXfrm>
        <a:off x="67312" y="69401"/>
        <a:ext cx="3257224" cy="1244265"/>
      </dsp:txXfrm>
    </dsp:sp>
    <dsp:sp modelId="{6CCA8125-55E6-49B3-A929-E95A9A346022}">
      <dsp:nvSpPr>
        <dsp:cNvPr id="0" name=""/>
        <dsp:cNvSpPr/>
      </dsp:nvSpPr>
      <dsp:spPr>
        <a:xfrm rot="5400000">
          <a:off x="5855268" y="-875607"/>
          <a:ext cx="1103111" cy="6029952"/>
        </a:xfrm>
        <a:prstGeom prst="round2SameRect">
          <a:avLst/>
        </a:prstGeom>
        <a:solidFill>
          <a:schemeClr val="accent4">
            <a:tint val="40000"/>
            <a:alpha val="90000"/>
            <a:hueOff val="5430963"/>
            <a:satOff val="-25622"/>
            <a:lumOff val="-92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Spending behavior MUST change</a:t>
          </a:r>
        </a:p>
      </dsp:txBody>
      <dsp:txXfrm rot="-5400000">
        <a:off x="3391848" y="1641662"/>
        <a:ext cx="5976103" cy="995413"/>
      </dsp:txXfrm>
    </dsp:sp>
    <dsp:sp modelId="{108B5873-87DF-40C3-8C46-D21B83E28112}">
      <dsp:nvSpPr>
        <dsp:cNvPr id="0" name=""/>
        <dsp:cNvSpPr/>
      </dsp:nvSpPr>
      <dsp:spPr>
        <a:xfrm>
          <a:off x="0" y="1449923"/>
          <a:ext cx="3391848" cy="1378889"/>
        </a:xfrm>
        <a:prstGeom prst="roundRect">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Roboto" panose="02000000000000000000" pitchFamily="2" charset="0"/>
              <a:ea typeface="Roboto" panose="02000000000000000000" pitchFamily="2" charset="0"/>
              <a:cs typeface="Roboto" panose="02000000000000000000" pitchFamily="2" charset="0"/>
            </a:rPr>
            <a:t>Debt Consolidation Loans</a:t>
          </a:r>
        </a:p>
      </dsp:txBody>
      <dsp:txXfrm>
        <a:off x="67312" y="1517235"/>
        <a:ext cx="3257224" cy="1244265"/>
      </dsp:txXfrm>
    </dsp:sp>
    <dsp:sp modelId="{0CDDE9EA-64C9-4A35-9C05-BCAC5BD65884}">
      <dsp:nvSpPr>
        <dsp:cNvPr id="0" name=""/>
        <dsp:cNvSpPr/>
      </dsp:nvSpPr>
      <dsp:spPr>
        <a:xfrm rot="5400000">
          <a:off x="5855268" y="572226"/>
          <a:ext cx="1103111" cy="6029952"/>
        </a:xfrm>
        <a:prstGeom prst="round2SameRect">
          <a:avLst/>
        </a:prstGeom>
        <a:solidFill>
          <a:schemeClr val="accent4">
            <a:tint val="40000"/>
            <a:alpha val="90000"/>
            <a:hueOff val="10861925"/>
            <a:satOff val="-51245"/>
            <a:lumOff val="-18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Last Resort</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cs typeface="Roboto" panose="02000000000000000000" pitchFamily="2" charset="0"/>
            </a:rPr>
            <a:t>Long-term effects (7-10 years)</a:t>
          </a:r>
        </a:p>
      </dsp:txBody>
      <dsp:txXfrm rot="-5400000">
        <a:off x="3391848" y="3089496"/>
        <a:ext cx="5976103" cy="995413"/>
      </dsp:txXfrm>
    </dsp:sp>
    <dsp:sp modelId="{73FE0D4F-F7E4-4531-8A3D-D7A14394D746}">
      <dsp:nvSpPr>
        <dsp:cNvPr id="0" name=""/>
        <dsp:cNvSpPr/>
      </dsp:nvSpPr>
      <dsp:spPr>
        <a:xfrm>
          <a:off x="0" y="2897757"/>
          <a:ext cx="3391848" cy="1378889"/>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Roboto" panose="02000000000000000000" pitchFamily="2" charset="0"/>
              <a:ea typeface="Roboto" panose="02000000000000000000" pitchFamily="2" charset="0"/>
              <a:cs typeface="Roboto" panose="02000000000000000000" pitchFamily="2" charset="0"/>
            </a:rPr>
            <a:t>Bankruptcy</a:t>
          </a:r>
        </a:p>
      </dsp:txBody>
      <dsp:txXfrm>
        <a:off x="67312" y="2965069"/>
        <a:ext cx="3257224" cy="12442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8B460-900B-421B-AE65-6074C2C97C18}">
      <dsp:nvSpPr>
        <dsp:cNvPr id="0" name=""/>
        <dsp:cNvSpPr/>
      </dsp:nvSpPr>
      <dsp:spPr>
        <a:xfrm rot="10800000">
          <a:off x="1374327" y="608"/>
          <a:ext cx="4807257" cy="65390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Credit Score Decrease</a:t>
          </a:r>
        </a:p>
      </dsp:txBody>
      <dsp:txXfrm rot="10800000">
        <a:off x="1537803" y="608"/>
        <a:ext cx="4643781" cy="653906"/>
      </dsp:txXfrm>
    </dsp:sp>
    <dsp:sp modelId="{7948B30A-514A-4252-B299-82E91AE67FDD}">
      <dsp:nvSpPr>
        <dsp:cNvPr id="0" name=""/>
        <dsp:cNvSpPr/>
      </dsp:nvSpPr>
      <dsp:spPr>
        <a:xfrm>
          <a:off x="1047373" y="608"/>
          <a:ext cx="653906" cy="653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5EA6184-117C-4635-9BB8-8F7C766A9E46}">
      <dsp:nvSpPr>
        <dsp:cNvPr id="0" name=""/>
        <dsp:cNvSpPr/>
      </dsp:nvSpPr>
      <dsp:spPr>
        <a:xfrm rot="10800000">
          <a:off x="1374327" y="849710"/>
          <a:ext cx="4807257" cy="653906"/>
        </a:xfrm>
        <a:prstGeom prst="homePlate">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Loan Default</a:t>
          </a:r>
        </a:p>
      </dsp:txBody>
      <dsp:txXfrm rot="10800000">
        <a:off x="1537803" y="849710"/>
        <a:ext cx="4643781" cy="653906"/>
      </dsp:txXfrm>
    </dsp:sp>
    <dsp:sp modelId="{E587AF3C-7F30-4051-A9E9-54492324D596}">
      <dsp:nvSpPr>
        <dsp:cNvPr id="0" name=""/>
        <dsp:cNvSpPr/>
      </dsp:nvSpPr>
      <dsp:spPr>
        <a:xfrm>
          <a:off x="1047373" y="849710"/>
          <a:ext cx="653906" cy="653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7E8EEF5-9690-4C20-8DF7-9ACDD722E8D1}">
      <dsp:nvSpPr>
        <dsp:cNvPr id="0" name=""/>
        <dsp:cNvSpPr/>
      </dsp:nvSpPr>
      <dsp:spPr>
        <a:xfrm rot="10800000">
          <a:off x="1374327" y="1698813"/>
          <a:ext cx="4807257" cy="653906"/>
        </a:xfrm>
        <a:prstGeom prst="homePlat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Difficulty Obtaining New Credit</a:t>
          </a:r>
        </a:p>
      </dsp:txBody>
      <dsp:txXfrm rot="10800000">
        <a:off x="1537803" y="1698813"/>
        <a:ext cx="4643781" cy="653906"/>
      </dsp:txXfrm>
    </dsp:sp>
    <dsp:sp modelId="{372F8164-A04F-439E-ACCB-12A70FE9F8E4}">
      <dsp:nvSpPr>
        <dsp:cNvPr id="0" name=""/>
        <dsp:cNvSpPr/>
      </dsp:nvSpPr>
      <dsp:spPr>
        <a:xfrm>
          <a:off x="1047373" y="1698813"/>
          <a:ext cx="653906" cy="65390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21EEE3B-53C3-4FFC-82C7-CE1C89303756}">
      <dsp:nvSpPr>
        <dsp:cNvPr id="0" name=""/>
        <dsp:cNvSpPr/>
      </dsp:nvSpPr>
      <dsp:spPr>
        <a:xfrm rot="10800000">
          <a:off x="1374327" y="2547915"/>
          <a:ext cx="4807257" cy="653906"/>
        </a:xfrm>
        <a:prstGeom prst="homePlate">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Garnishment of Wages</a:t>
          </a:r>
        </a:p>
      </dsp:txBody>
      <dsp:txXfrm rot="10800000">
        <a:off x="1537803" y="2547915"/>
        <a:ext cx="4643781" cy="653906"/>
      </dsp:txXfrm>
    </dsp:sp>
    <dsp:sp modelId="{AD53B3DA-0C36-488A-8681-14E4C428C9C4}">
      <dsp:nvSpPr>
        <dsp:cNvPr id="0" name=""/>
        <dsp:cNvSpPr/>
      </dsp:nvSpPr>
      <dsp:spPr>
        <a:xfrm>
          <a:off x="1047373" y="2547915"/>
          <a:ext cx="653906" cy="65390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4479C9D-0107-4629-8611-FF283443B47E}">
      <dsp:nvSpPr>
        <dsp:cNvPr id="0" name=""/>
        <dsp:cNvSpPr/>
      </dsp:nvSpPr>
      <dsp:spPr>
        <a:xfrm rot="10800000">
          <a:off x="1374327" y="3397018"/>
          <a:ext cx="4807257" cy="653906"/>
        </a:xfrm>
        <a:prstGeom prst="homePlat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Withholding of Tax Returns</a:t>
          </a:r>
        </a:p>
      </dsp:txBody>
      <dsp:txXfrm rot="10800000">
        <a:off x="1537803" y="3397018"/>
        <a:ext cx="4643781" cy="653906"/>
      </dsp:txXfrm>
    </dsp:sp>
    <dsp:sp modelId="{875F7001-960A-43EC-B4AD-170514EC0D17}">
      <dsp:nvSpPr>
        <dsp:cNvPr id="0" name=""/>
        <dsp:cNvSpPr/>
      </dsp:nvSpPr>
      <dsp:spPr>
        <a:xfrm>
          <a:off x="1047373" y="3397018"/>
          <a:ext cx="653906" cy="65390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E023A9-7FB6-43F3-AC2D-AAC4325D33CA}">
      <dsp:nvSpPr>
        <dsp:cNvPr id="0" name=""/>
        <dsp:cNvSpPr/>
      </dsp:nvSpPr>
      <dsp:spPr>
        <a:xfrm rot="10800000">
          <a:off x="1374327" y="4246121"/>
          <a:ext cx="4807257" cy="653906"/>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5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Security Clearance Issues</a:t>
          </a:r>
        </a:p>
      </dsp:txBody>
      <dsp:txXfrm rot="10800000">
        <a:off x="1537803" y="4246121"/>
        <a:ext cx="4643781" cy="653906"/>
      </dsp:txXfrm>
    </dsp:sp>
    <dsp:sp modelId="{2A29AE4A-0E91-4956-B4A0-2CC074D4FC6B}">
      <dsp:nvSpPr>
        <dsp:cNvPr id="0" name=""/>
        <dsp:cNvSpPr/>
      </dsp:nvSpPr>
      <dsp:spPr>
        <a:xfrm>
          <a:off x="1047373" y="4246121"/>
          <a:ext cx="653906" cy="653906"/>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692FD-8D33-40AB-B025-DAA79439FC86}">
      <dsp:nvSpPr>
        <dsp:cNvPr id="0" name=""/>
        <dsp:cNvSpPr/>
      </dsp:nvSpPr>
      <dsp:spPr>
        <a:xfrm>
          <a:off x="2100775" y="2281"/>
          <a:ext cx="2363372" cy="109717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Roboto" panose="02000000000000000000" pitchFamily="2" charset="0"/>
              <a:ea typeface="Roboto" panose="02000000000000000000" pitchFamily="2" charset="0"/>
              <a:cs typeface="Roboto" panose="02000000000000000000" pitchFamily="2" charset="0"/>
            </a:rPr>
            <a:t>Personal Information</a:t>
          </a:r>
        </a:p>
      </dsp:txBody>
      <dsp:txXfrm>
        <a:off x="2154335" y="55841"/>
        <a:ext cx="2256252" cy="990059"/>
      </dsp:txXfrm>
    </dsp:sp>
    <dsp:sp modelId="{108B5873-87DF-40C3-8C46-D21B83E28112}">
      <dsp:nvSpPr>
        <dsp:cNvPr id="0" name=""/>
        <dsp:cNvSpPr/>
      </dsp:nvSpPr>
      <dsp:spPr>
        <a:xfrm>
          <a:off x="2100775" y="1154319"/>
          <a:ext cx="2363372" cy="1097179"/>
        </a:xfrm>
        <a:prstGeom prst="roundRect">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Roboto" panose="02000000000000000000" pitchFamily="2" charset="0"/>
              <a:ea typeface="Roboto" panose="02000000000000000000" pitchFamily="2" charset="0"/>
              <a:cs typeface="Roboto" panose="02000000000000000000" pitchFamily="2" charset="0"/>
            </a:rPr>
            <a:t>Employment</a:t>
          </a:r>
        </a:p>
      </dsp:txBody>
      <dsp:txXfrm>
        <a:off x="2154335" y="1207879"/>
        <a:ext cx="2256252" cy="990059"/>
      </dsp:txXfrm>
    </dsp:sp>
    <dsp:sp modelId="{F1B6FA93-3B22-4891-B140-A0EC6AC47814}">
      <dsp:nvSpPr>
        <dsp:cNvPr id="0" name=""/>
        <dsp:cNvSpPr/>
      </dsp:nvSpPr>
      <dsp:spPr>
        <a:xfrm>
          <a:off x="2100775" y="2306357"/>
          <a:ext cx="2363372" cy="1097179"/>
        </a:xfrm>
        <a:prstGeom prst="roundRect">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Roboto" panose="02000000000000000000" pitchFamily="2" charset="0"/>
              <a:ea typeface="Roboto" panose="02000000000000000000" pitchFamily="2" charset="0"/>
              <a:cs typeface="Roboto" panose="02000000000000000000" pitchFamily="2" charset="0"/>
            </a:rPr>
            <a:t>Credit History</a:t>
          </a:r>
        </a:p>
      </dsp:txBody>
      <dsp:txXfrm>
        <a:off x="2154335" y="2359917"/>
        <a:ext cx="2256252" cy="990059"/>
      </dsp:txXfrm>
    </dsp:sp>
    <dsp:sp modelId="{73FE0D4F-F7E4-4531-8A3D-D7A14394D746}">
      <dsp:nvSpPr>
        <dsp:cNvPr id="0" name=""/>
        <dsp:cNvSpPr/>
      </dsp:nvSpPr>
      <dsp:spPr>
        <a:xfrm>
          <a:off x="2100775" y="3458395"/>
          <a:ext cx="2363372" cy="1097179"/>
        </a:xfrm>
        <a:prstGeom prst="round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Roboto" panose="02000000000000000000" pitchFamily="2" charset="0"/>
              <a:ea typeface="Roboto" panose="02000000000000000000" pitchFamily="2" charset="0"/>
              <a:cs typeface="Roboto" panose="02000000000000000000" pitchFamily="2" charset="0"/>
            </a:rPr>
            <a:t>Inquiries</a:t>
          </a:r>
        </a:p>
      </dsp:txBody>
      <dsp:txXfrm>
        <a:off x="2154335" y="3511955"/>
        <a:ext cx="2256252" cy="9900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8F9A5-BDF5-45BD-A776-CB5CF18723E3}">
      <dsp:nvSpPr>
        <dsp:cNvPr id="0" name=""/>
        <dsp:cNvSpPr/>
      </dsp:nvSpPr>
      <dsp:spPr>
        <a:xfrm>
          <a:off x="0" y="800339"/>
          <a:ext cx="6307935"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F3DE5-E9EC-463D-AF0E-2F0ADCADF0F9}">
      <dsp:nvSpPr>
        <dsp:cNvPr id="0" name=""/>
        <dsp:cNvSpPr/>
      </dsp:nvSpPr>
      <dsp:spPr>
        <a:xfrm>
          <a:off x="315396" y="416579"/>
          <a:ext cx="4415554"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97" tIns="0" rIns="166897" bIns="0" numCol="1" spcCol="1270" anchor="ctr" anchorCtr="0">
          <a:noAutofit/>
        </a:bodyPr>
        <a:lstStyle/>
        <a:p>
          <a:pPr marL="0" lvl="0" indent="0" algn="l" defTabSz="1155700">
            <a:lnSpc>
              <a:spcPct val="90000"/>
            </a:lnSpc>
            <a:spcBef>
              <a:spcPct val="0"/>
            </a:spcBef>
            <a:spcAft>
              <a:spcPct val="35000"/>
            </a:spcAft>
            <a:buNone/>
          </a:pPr>
          <a:r>
            <a:rPr lang="en-US" sz="2600" kern="1200" dirty="0"/>
            <a:t>Borrower’s Credit Worthiness</a:t>
          </a:r>
        </a:p>
      </dsp:txBody>
      <dsp:txXfrm>
        <a:off x="352863" y="454046"/>
        <a:ext cx="4340620" cy="692586"/>
      </dsp:txXfrm>
    </dsp:sp>
    <dsp:sp modelId="{CB82A28D-16A9-4F87-93E2-78E866C75588}">
      <dsp:nvSpPr>
        <dsp:cNvPr id="0" name=""/>
        <dsp:cNvSpPr/>
      </dsp:nvSpPr>
      <dsp:spPr>
        <a:xfrm>
          <a:off x="0" y="1979699"/>
          <a:ext cx="6307935" cy="6552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2129B8-199E-4C95-95EE-92500A0877F4}">
      <dsp:nvSpPr>
        <dsp:cNvPr id="0" name=""/>
        <dsp:cNvSpPr/>
      </dsp:nvSpPr>
      <dsp:spPr>
        <a:xfrm>
          <a:off x="315396" y="1595939"/>
          <a:ext cx="4415554" cy="7675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97" tIns="0" rIns="166897" bIns="0" numCol="1" spcCol="1270" anchor="ctr" anchorCtr="0">
          <a:noAutofit/>
        </a:bodyPr>
        <a:lstStyle/>
        <a:p>
          <a:pPr marL="0" lvl="0" indent="0" algn="l" defTabSz="1155700">
            <a:lnSpc>
              <a:spcPct val="90000"/>
            </a:lnSpc>
            <a:spcBef>
              <a:spcPct val="0"/>
            </a:spcBef>
            <a:spcAft>
              <a:spcPct val="35000"/>
            </a:spcAft>
            <a:buNone/>
          </a:pPr>
          <a:r>
            <a:rPr lang="en-US" sz="2600" kern="1200" dirty="0"/>
            <a:t>The Lender</a:t>
          </a:r>
        </a:p>
      </dsp:txBody>
      <dsp:txXfrm>
        <a:off x="352863" y="1633406"/>
        <a:ext cx="4340620" cy="692586"/>
      </dsp:txXfrm>
    </dsp:sp>
    <dsp:sp modelId="{97A8D2D8-86A3-47E3-A69C-80C2DED35FDC}">
      <dsp:nvSpPr>
        <dsp:cNvPr id="0" name=""/>
        <dsp:cNvSpPr/>
      </dsp:nvSpPr>
      <dsp:spPr>
        <a:xfrm>
          <a:off x="0" y="3159060"/>
          <a:ext cx="6307935" cy="6552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068AD-E06C-4416-A3C1-9C89F067C8D5}">
      <dsp:nvSpPr>
        <dsp:cNvPr id="0" name=""/>
        <dsp:cNvSpPr/>
      </dsp:nvSpPr>
      <dsp:spPr>
        <a:xfrm>
          <a:off x="315396" y="2775300"/>
          <a:ext cx="4415554" cy="7675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97" tIns="0" rIns="166897" bIns="0" numCol="1" spcCol="1270" anchor="ctr" anchorCtr="0">
          <a:noAutofit/>
        </a:bodyPr>
        <a:lstStyle/>
        <a:p>
          <a:pPr marL="0" lvl="0" indent="0" algn="l" defTabSz="1155700">
            <a:lnSpc>
              <a:spcPct val="90000"/>
            </a:lnSpc>
            <a:spcBef>
              <a:spcPct val="0"/>
            </a:spcBef>
            <a:spcAft>
              <a:spcPct val="35000"/>
            </a:spcAft>
            <a:buNone/>
          </a:pPr>
          <a:r>
            <a:rPr lang="en-US" sz="2600" kern="1200" dirty="0"/>
            <a:t>The Amount Borrowed</a:t>
          </a:r>
        </a:p>
      </dsp:txBody>
      <dsp:txXfrm>
        <a:off x="352863" y="2812767"/>
        <a:ext cx="4340620" cy="692586"/>
      </dsp:txXfrm>
    </dsp:sp>
    <dsp:sp modelId="{931F588D-9A8F-4CB0-BF36-E7C95BC33410}">
      <dsp:nvSpPr>
        <dsp:cNvPr id="0" name=""/>
        <dsp:cNvSpPr/>
      </dsp:nvSpPr>
      <dsp:spPr>
        <a:xfrm>
          <a:off x="0" y="4338420"/>
          <a:ext cx="6307935" cy="655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D5518E-8599-471F-AA13-FEFABF2C7A7C}">
      <dsp:nvSpPr>
        <dsp:cNvPr id="0" name=""/>
        <dsp:cNvSpPr/>
      </dsp:nvSpPr>
      <dsp:spPr>
        <a:xfrm>
          <a:off x="315396" y="3954660"/>
          <a:ext cx="4415554"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97" tIns="0" rIns="166897" bIns="0" numCol="1" spcCol="1270" anchor="ctr" anchorCtr="0">
          <a:noAutofit/>
        </a:bodyPr>
        <a:lstStyle/>
        <a:p>
          <a:pPr marL="0" lvl="0" indent="0" algn="l" defTabSz="1155700">
            <a:lnSpc>
              <a:spcPct val="90000"/>
            </a:lnSpc>
            <a:spcBef>
              <a:spcPct val="0"/>
            </a:spcBef>
            <a:spcAft>
              <a:spcPct val="35000"/>
            </a:spcAft>
            <a:buNone/>
          </a:pPr>
          <a:r>
            <a:rPr lang="en-US" sz="2600" kern="1200" dirty="0"/>
            <a:t>The Repayment Period</a:t>
          </a:r>
        </a:p>
      </dsp:txBody>
      <dsp:txXfrm>
        <a:off x="352863" y="3992127"/>
        <a:ext cx="4340620" cy="6925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9FCD4-2961-4C2C-A02F-6B6026D22B49}">
      <dsp:nvSpPr>
        <dsp:cNvPr id="0" name=""/>
        <dsp:cNvSpPr/>
      </dsp:nvSpPr>
      <dsp:spPr>
        <a:xfrm>
          <a:off x="0" y="716790"/>
          <a:ext cx="5325541" cy="705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2DB41D-FB1C-45CB-B08E-03A88D1E005F}">
      <dsp:nvSpPr>
        <dsp:cNvPr id="0" name=""/>
        <dsp:cNvSpPr/>
      </dsp:nvSpPr>
      <dsp:spPr>
        <a:xfrm>
          <a:off x="266277" y="303510"/>
          <a:ext cx="3727878" cy="8265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05" tIns="0" rIns="140905" bIns="0" numCol="1" spcCol="1270" anchor="ctr" anchorCtr="0">
          <a:noAutofit/>
        </a:bodyPr>
        <a:lstStyle/>
        <a:p>
          <a:pPr marL="0" lvl="0" indent="0" algn="l" defTabSz="1244600">
            <a:lnSpc>
              <a:spcPct val="90000"/>
            </a:lnSpc>
            <a:spcBef>
              <a:spcPct val="0"/>
            </a:spcBef>
            <a:spcAft>
              <a:spcPct val="35000"/>
            </a:spcAft>
            <a:buNone/>
          </a:pPr>
          <a:r>
            <a:rPr lang="en-US" sz="2800" kern="1200" dirty="0"/>
            <a:t>Credit Freeze</a:t>
          </a:r>
        </a:p>
      </dsp:txBody>
      <dsp:txXfrm>
        <a:off x="306626" y="343859"/>
        <a:ext cx="3647180" cy="745862"/>
      </dsp:txXfrm>
    </dsp:sp>
    <dsp:sp modelId="{2EA385EB-D0C9-4840-89FF-E7358104B3C4}">
      <dsp:nvSpPr>
        <dsp:cNvPr id="0" name=""/>
        <dsp:cNvSpPr/>
      </dsp:nvSpPr>
      <dsp:spPr>
        <a:xfrm>
          <a:off x="0" y="1986870"/>
          <a:ext cx="5325541" cy="70560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CD1A589-FDF6-47D5-A6EC-06266E6D0A13}">
      <dsp:nvSpPr>
        <dsp:cNvPr id="0" name=""/>
        <dsp:cNvSpPr/>
      </dsp:nvSpPr>
      <dsp:spPr>
        <a:xfrm>
          <a:off x="266277" y="1573590"/>
          <a:ext cx="3727878" cy="82656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05" tIns="0" rIns="140905" bIns="0" numCol="1" spcCol="1270" anchor="ctr" anchorCtr="0">
          <a:noAutofit/>
        </a:bodyPr>
        <a:lstStyle/>
        <a:p>
          <a:pPr marL="0" lvl="0" indent="0" algn="l" defTabSz="1244600">
            <a:lnSpc>
              <a:spcPct val="90000"/>
            </a:lnSpc>
            <a:spcBef>
              <a:spcPct val="0"/>
            </a:spcBef>
            <a:spcAft>
              <a:spcPct val="35000"/>
            </a:spcAft>
            <a:buNone/>
          </a:pPr>
          <a:r>
            <a:rPr lang="en-US" sz="2800" kern="1200" dirty="0"/>
            <a:t>Fraud Alert</a:t>
          </a:r>
        </a:p>
      </dsp:txBody>
      <dsp:txXfrm>
        <a:off x="306626" y="1613939"/>
        <a:ext cx="3647180" cy="745862"/>
      </dsp:txXfrm>
    </dsp:sp>
    <dsp:sp modelId="{EE336395-50EA-4AEA-947B-96BE433405B9}">
      <dsp:nvSpPr>
        <dsp:cNvPr id="0" name=""/>
        <dsp:cNvSpPr/>
      </dsp:nvSpPr>
      <dsp:spPr>
        <a:xfrm>
          <a:off x="0" y="3256950"/>
          <a:ext cx="5325541" cy="705600"/>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4E3D31D-1C03-4939-ACC4-6CD188C1E788}">
      <dsp:nvSpPr>
        <dsp:cNvPr id="0" name=""/>
        <dsp:cNvSpPr/>
      </dsp:nvSpPr>
      <dsp:spPr>
        <a:xfrm>
          <a:off x="266277" y="2843670"/>
          <a:ext cx="3727878" cy="82656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05" tIns="0" rIns="140905" bIns="0" numCol="1" spcCol="1270" anchor="ctr" anchorCtr="0">
          <a:noAutofit/>
        </a:bodyPr>
        <a:lstStyle/>
        <a:p>
          <a:pPr marL="0" lvl="0" indent="0" algn="l" defTabSz="1244600">
            <a:lnSpc>
              <a:spcPct val="90000"/>
            </a:lnSpc>
            <a:spcBef>
              <a:spcPct val="0"/>
            </a:spcBef>
            <a:spcAft>
              <a:spcPct val="35000"/>
            </a:spcAft>
            <a:buNone/>
          </a:pPr>
          <a:r>
            <a:rPr lang="en-US" sz="2800" kern="1200" dirty="0"/>
            <a:t>Active-Duty Alert</a:t>
          </a:r>
        </a:p>
      </dsp:txBody>
      <dsp:txXfrm>
        <a:off x="306626" y="2884019"/>
        <a:ext cx="3647180" cy="745862"/>
      </dsp:txXfrm>
    </dsp:sp>
    <dsp:sp modelId="{9131E608-4B70-4175-9D3E-FD727443B87E}">
      <dsp:nvSpPr>
        <dsp:cNvPr id="0" name=""/>
        <dsp:cNvSpPr/>
      </dsp:nvSpPr>
      <dsp:spPr>
        <a:xfrm>
          <a:off x="0" y="4527030"/>
          <a:ext cx="5325541" cy="7056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E52235-F257-4C74-91CC-28C37ED8605C}">
      <dsp:nvSpPr>
        <dsp:cNvPr id="0" name=""/>
        <dsp:cNvSpPr/>
      </dsp:nvSpPr>
      <dsp:spPr>
        <a:xfrm>
          <a:off x="266277" y="4113750"/>
          <a:ext cx="3727878" cy="8265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05" tIns="0" rIns="140905" bIns="0" numCol="1" spcCol="1270" anchor="ctr" anchorCtr="0">
          <a:noAutofit/>
        </a:bodyPr>
        <a:lstStyle/>
        <a:p>
          <a:pPr marL="0" lvl="0" indent="0" algn="l" defTabSz="1244600">
            <a:lnSpc>
              <a:spcPct val="90000"/>
            </a:lnSpc>
            <a:spcBef>
              <a:spcPct val="0"/>
            </a:spcBef>
            <a:spcAft>
              <a:spcPct val="35000"/>
            </a:spcAft>
            <a:buNone/>
          </a:pPr>
          <a:r>
            <a:rPr lang="en-US" sz="2800" kern="1200" dirty="0"/>
            <a:t>Free Credit Monitoring </a:t>
          </a:r>
        </a:p>
      </dsp:txBody>
      <dsp:txXfrm>
        <a:off x="306626" y="4154099"/>
        <a:ext cx="3647180"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11936-8274-411A-9522-089D88A7D2E9}">
      <dsp:nvSpPr>
        <dsp:cNvPr id="0" name=""/>
        <dsp:cNvSpPr/>
      </dsp:nvSpPr>
      <dsp:spPr>
        <a:xfrm rot="10800000">
          <a:off x="1486515" y="1680"/>
          <a:ext cx="4723194" cy="1187353"/>
        </a:xfrm>
        <a:prstGeom prst="homePlate">
          <a:avLst/>
        </a:prstGeom>
        <a:solidFill>
          <a:schemeClr val="lt1"/>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dsp:spPr>
      <dsp:style>
        <a:lnRef idx="2">
          <a:schemeClr val="accent4"/>
        </a:lnRef>
        <a:fillRef idx="1">
          <a:schemeClr val="lt1"/>
        </a:fillRef>
        <a:effectRef idx="0">
          <a:schemeClr val="accent4"/>
        </a:effectRef>
        <a:fontRef idx="minor">
          <a:schemeClr val="dk1"/>
        </a:fontRef>
      </dsp:style>
      <dsp:txBody>
        <a:bodyPr spcFirstLastPara="0" vert="horz" wrap="square" lIns="52359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Mortgage Credit</a:t>
          </a:r>
        </a:p>
      </dsp:txBody>
      <dsp:txXfrm rot="10800000">
        <a:off x="1783353" y="1680"/>
        <a:ext cx="4426356" cy="1187353"/>
      </dsp:txXfrm>
    </dsp:sp>
    <dsp:sp modelId="{2846BF8D-D9AB-40B8-89F7-02FEA81A8B3F}">
      <dsp:nvSpPr>
        <dsp:cNvPr id="0" name=""/>
        <dsp:cNvSpPr/>
      </dsp:nvSpPr>
      <dsp:spPr>
        <a:xfrm>
          <a:off x="892838" y="1680"/>
          <a:ext cx="1187353" cy="11873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48C74DB-11BB-49C0-9E28-2C2F30EEE8D5}">
      <dsp:nvSpPr>
        <dsp:cNvPr id="0" name=""/>
        <dsp:cNvSpPr/>
      </dsp:nvSpPr>
      <dsp:spPr>
        <a:xfrm rot="10800000">
          <a:off x="1486515" y="1543467"/>
          <a:ext cx="4723194" cy="1187353"/>
        </a:xfrm>
        <a:prstGeom prst="homePlate">
          <a:avLst/>
        </a:prstGeom>
        <a:solidFill>
          <a:schemeClr val="lt1"/>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2">
          <a:schemeClr val="accent5"/>
        </a:lnRef>
        <a:fillRef idx="1">
          <a:schemeClr val="lt1"/>
        </a:fillRef>
        <a:effectRef idx="0">
          <a:schemeClr val="accent5"/>
        </a:effectRef>
        <a:fontRef idx="minor">
          <a:schemeClr val="dk1"/>
        </a:fontRef>
      </dsp:style>
      <dsp:txBody>
        <a:bodyPr spcFirstLastPara="0" vert="horz" wrap="square" lIns="52359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Installment Credit</a:t>
          </a:r>
        </a:p>
      </dsp:txBody>
      <dsp:txXfrm rot="10800000">
        <a:off x="1783353" y="1543467"/>
        <a:ext cx="4426356" cy="1187353"/>
      </dsp:txXfrm>
    </dsp:sp>
    <dsp:sp modelId="{645CB546-C3B0-4C85-8A09-0AA879769443}">
      <dsp:nvSpPr>
        <dsp:cNvPr id="0" name=""/>
        <dsp:cNvSpPr/>
      </dsp:nvSpPr>
      <dsp:spPr>
        <a:xfrm>
          <a:off x="892838" y="1543467"/>
          <a:ext cx="1187353" cy="118735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CBD8D48-1ECA-4F46-8C82-9A80C18A9B77}">
      <dsp:nvSpPr>
        <dsp:cNvPr id="0" name=""/>
        <dsp:cNvSpPr/>
      </dsp:nvSpPr>
      <dsp:spPr>
        <a:xfrm rot="10800000">
          <a:off x="1486515" y="3085254"/>
          <a:ext cx="4723194" cy="1187353"/>
        </a:xfrm>
        <a:prstGeom prst="homePlate">
          <a:avLst/>
        </a:prstGeom>
        <a:solidFill>
          <a:schemeClr val="lt1"/>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52359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Roboto" panose="02000000000000000000" pitchFamily="2" charset="0"/>
              <a:ea typeface="Roboto" panose="02000000000000000000" pitchFamily="2" charset="0"/>
              <a:cs typeface="Roboto" panose="02000000000000000000" pitchFamily="2" charset="0"/>
            </a:rPr>
            <a:t>Revolving Credit</a:t>
          </a:r>
        </a:p>
      </dsp:txBody>
      <dsp:txXfrm rot="10800000">
        <a:off x="1783353" y="3085254"/>
        <a:ext cx="4426356" cy="1187353"/>
      </dsp:txXfrm>
    </dsp:sp>
    <dsp:sp modelId="{8D50496A-F021-4715-B5A7-C6D65F894B51}">
      <dsp:nvSpPr>
        <dsp:cNvPr id="0" name=""/>
        <dsp:cNvSpPr/>
      </dsp:nvSpPr>
      <dsp:spPr>
        <a:xfrm>
          <a:off x="892838" y="3085254"/>
          <a:ext cx="1187353" cy="118735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9BAA0-1B8C-0C44-BB98-CDDDDFAD3870}">
      <dsp:nvSpPr>
        <dsp:cNvPr id="0" name=""/>
        <dsp:cNvSpPr/>
      </dsp:nvSpPr>
      <dsp:spPr>
        <a:xfrm>
          <a:off x="2708537" y="1127137"/>
          <a:ext cx="591126" cy="91440"/>
        </a:xfrm>
        <a:custGeom>
          <a:avLst/>
          <a:gdLst/>
          <a:ahLst/>
          <a:cxnLst/>
          <a:rect l="0" t="0" r="0" b="0"/>
          <a:pathLst>
            <a:path>
              <a:moveTo>
                <a:pt x="0" y="45720"/>
              </a:moveTo>
              <a:lnTo>
                <a:pt x="59112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88557" y="1169749"/>
        <a:ext cx="31086" cy="6217"/>
      </dsp:txXfrm>
    </dsp:sp>
    <dsp:sp modelId="{E2F8994A-A957-5746-B782-CBCE1A07544C}">
      <dsp:nvSpPr>
        <dsp:cNvPr id="0" name=""/>
        <dsp:cNvSpPr/>
      </dsp:nvSpPr>
      <dsp:spPr>
        <a:xfrm>
          <a:off x="7180" y="361910"/>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Create and follow a budget</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7180" y="361910"/>
        <a:ext cx="2703156" cy="1621894"/>
      </dsp:txXfrm>
    </dsp:sp>
    <dsp:sp modelId="{4519444E-9F2E-8A4A-A095-FB6164C53D80}">
      <dsp:nvSpPr>
        <dsp:cNvPr id="0" name=""/>
        <dsp:cNvSpPr/>
      </dsp:nvSpPr>
      <dsp:spPr>
        <a:xfrm>
          <a:off x="6033420" y="1127137"/>
          <a:ext cx="591126" cy="91440"/>
        </a:xfrm>
        <a:custGeom>
          <a:avLst/>
          <a:gdLst/>
          <a:ahLst/>
          <a:cxnLst/>
          <a:rect l="0" t="0" r="0" b="0"/>
          <a:pathLst>
            <a:path>
              <a:moveTo>
                <a:pt x="0" y="45720"/>
              </a:moveTo>
              <a:lnTo>
                <a:pt x="59112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313440" y="1169749"/>
        <a:ext cx="31086" cy="6217"/>
      </dsp:txXfrm>
    </dsp:sp>
    <dsp:sp modelId="{32369F83-1DC3-B94A-B191-8A6D5A72A97F}">
      <dsp:nvSpPr>
        <dsp:cNvPr id="0" name=""/>
        <dsp:cNvSpPr/>
      </dsp:nvSpPr>
      <dsp:spPr>
        <a:xfrm>
          <a:off x="3332064" y="361910"/>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Pay bills on time</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3332064" y="361910"/>
        <a:ext cx="2703156" cy="1621894"/>
      </dsp:txXfrm>
    </dsp:sp>
    <dsp:sp modelId="{63F0ABAA-63A9-EB44-B8F9-A9C2A7BE64C1}">
      <dsp:nvSpPr>
        <dsp:cNvPr id="0" name=""/>
        <dsp:cNvSpPr/>
      </dsp:nvSpPr>
      <dsp:spPr>
        <a:xfrm>
          <a:off x="1358759" y="1982004"/>
          <a:ext cx="6649766" cy="591126"/>
        </a:xfrm>
        <a:custGeom>
          <a:avLst/>
          <a:gdLst/>
          <a:ahLst/>
          <a:cxnLst/>
          <a:rect l="0" t="0" r="0" b="0"/>
          <a:pathLst>
            <a:path>
              <a:moveTo>
                <a:pt x="6649766" y="0"/>
              </a:moveTo>
              <a:lnTo>
                <a:pt x="6649766" y="312663"/>
              </a:lnTo>
              <a:lnTo>
                <a:pt x="0" y="312663"/>
              </a:lnTo>
              <a:lnTo>
                <a:pt x="0" y="591126"/>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516673" y="2274459"/>
        <a:ext cx="333938" cy="6217"/>
      </dsp:txXfrm>
    </dsp:sp>
    <dsp:sp modelId="{26C2DECC-4B92-0F41-AB8E-5E0B70959380}">
      <dsp:nvSpPr>
        <dsp:cNvPr id="0" name=""/>
        <dsp:cNvSpPr/>
      </dsp:nvSpPr>
      <dsp:spPr>
        <a:xfrm>
          <a:off x="6656947" y="361910"/>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Strive to pay off credit cards in full each month</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6656947" y="361910"/>
        <a:ext cx="2703156" cy="1621894"/>
      </dsp:txXfrm>
    </dsp:sp>
    <dsp:sp modelId="{FB9BFE8C-72B4-D946-9182-6653AC6A8E4A}">
      <dsp:nvSpPr>
        <dsp:cNvPr id="0" name=""/>
        <dsp:cNvSpPr/>
      </dsp:nvSpPr>
      <dsp:spPr>
        <a:xfrm>
          <a:off x="2708537" y="3370758"/>
          <a:ext cx="591126" cy="91440"/>
        </a:xfrm>
        <a:custGeom>
          <a:avLst/>
          <a:gdLst/>
          <a:ahLst/>
          <a:cxnLst/>
          <a:rect l="0" t="0" r="0" b="0"/>
          <a:pathLst>
            <a:path>
              <a:moveTo>
                <a:pt x="0" y="45720"/>
              </a:moveTo>
              <a:lnTo>
                <a:pt x="59112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88557" y="3413369"/>
        <a:ext cx="31086" cy="6217"/>
      </dsp:txXfrm>
    </dsp:sp>
    <dsp:sp modelId="{EF4FDEA6-D7F2-F944-9DC1-BCB30C24DA96}">
      <dsp:nvSpPr>
        <dsp:cNvPr id="0" name=""/>
        <dsp:cNvSpPr/>
      </dsp:nvSpPr>
      <dsp:spPr>
        <a:xfrm>
          <a:off x="7180" y="2605531"/>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Do not apply for credit you do not need</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7180" y="2605531"/>
        <a:ext cx="2703156" cy="1621894"/>
      </dsp:txXfrm>
    </dsp:sp>
    <dsp:sp modelId="{DF6D1C71-7B2C-7D41-8F73-0D62B9599CCC}">
      <dsp:nvSpPr>
        <dsp:cNvPr id="0" name=""/>
        <dsp:cNvSpPr/>
      </dsp:nvSpPr>
      <dsp:spPr>
        <a:xfrm>
          <a:off x="6033420" y="3370758"/>
          <a:ext cx="591126" cy="91440"/>
        </a:xfrm>
        <a:custGeom>
          <a:avLst/>
          <a:gdLst/>
          <a:ahLst/>
          <a:cxnLst/>
          <a:rect l="0" t="0" r="0" b="0"/>
          <a:pathLst>
            <a:path>
              <a:moveTo>
                <a:pt x="0" y="45720"/>
              </a:moveTo>
              <a:lnTo>
                <a:pt x="59112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313440" y="3413369"/>
        <a:ext cx="31086" cy="6217"/>
      </dsp:txXfrm>
    </dsp:sp>
    <dsp:sp modelId="{6C596013-180A-C343-BA8B-A6EAE1E29175}">
      <dsp:nvSpPr>
        <dsp:cNvPr id="0" name=""/>
        <dsp:cNvSpPr/>
      </dsp:nvSpPr>
      <dsp:spPr>
        <a:xfrm>
          <a:off x="3332064" y="2605531"/>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Keep credit card and loan information in a safe and secure place</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3332064" y="2605531"/>
        <a:ext cx="2703156" cy="1621894"/>
      </dsp:txXfrm>
    </dsp:sp>
    <dsp:sp modelId="{8D350970-8BCC-B745-A3FD-2F4C09FAEE73}">
      <dsp:nvSpPr>
        <dsp:cNvPr id="0" name=""/>
        <dsp:cNvSpPr/>
      </dsp:nvSpPr>
      <dsp:spPr>
        <a:xfrm>
          <a:off x="6656947" y="2605531"/>
          <a:ext cx="2703156" cy="16218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228600" dist="38100" dir="3900000" sx="102000" sy="102000" algn="ctr" rotWithShape="0">
            <a:srgbClr val="000000">
              <a:alpha val="50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2457" tIns="139037" rIns="132457" bIns="139037"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Check your online (or paper) bank statement frequently and immediately report and discrepancies  </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6656947" y="2605531"/>
        <a:ext cx="2703156" cy="1621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A8DAC-46CF-4FC0-A64D-AEE137F64AE5}">
      <dsp:nvSpPr>
        <dsp:cNvPr id="0" name=""/>
        <dsp:cNvSpPr/>
      </dsp:nvSpPr>
      <dsp:spPr>
        <a:xfrm>
          <a:off x="0" y="1148553"/>
          <a:ext cx="5615440" cy="428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9AE1770-0ED4-41BD-81ED-A9315685B6AC}">
      <dsp:nvSpPr>
        <dsp:cNvPr id="0" name=""/>
        <dsp:cNvSpPr/>
      </dsp:nvSpPr>
      <dsp:spPr>
        <a:xfrm>
          <a:off x="280772" y="897633"/>
          <a:ext cx="3930808" cy="50184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75" tIns="0" rIns="148575" bIns="0" numCol="1" spcCol="1270" anchor="ctr" anchorCtr="0">
          <a:noAutofit/>
        </a:bodyPr>
        <a:lstStyle/>
        <a:p>
          <a:pPr marL="0" lvl="0" indent="0" algn="l" defTabSz="755650">
            <a:lnSpc>
              <a:spcPct val="90000"/>
            </a:lnSpc>
            <a:spcBef>
              <a:spcPct val="0"/>
            </a:spcBef>
            <a:spcAft>
              <a:spcPct val="35000"/>
            </a:spcAft>
            <a:buNone/>
          </a:pPr>
          <a:r>
            <a:rPr lang="en-US" sz="1700" kern="1200" dirty="0"/>
            <a:t>Type of card issued reflects credit rating</a:t>
          </a:r>
        </a:p>
      </dsp:txBody>
      <dsp:txXfrm>
        <a:off x="305270" y="922131"/>
        <a:ext cx="3881812" cy="452844"/>
      </dsp:txXfrm>
    </dsp:sp>
    <dsp:sp modelId="{6AE7DE1A-EC7A-48FD-BBFB-0FCEFE406178}">
      <dsp:nvSpPr>
        <dsp:cNvPr id="0" name=""/>
        <dsp:cNvSpPr/>
      </dsp:nvSpPr>
      <dsp:spPr>
        <a:xfrm>
          <a:off x="0" y="1919673"/>
          <a:ext cx="5615440" cy="428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71709EB-E53F-451C-8D18-0F346DDF1E92}">
      <dsp:nvSpPr>
        <dsp:cNvPr id="0" name=""/>
        <dsp:cNvSpPr/>
      </dsp:nvSpPr>
      <dsp:spPr>
        <a:xfrm>
          <a:off x="280772" y="1668753"/>
          <a:ext cx="3930808" cy="501840"/>
        </a:xfrm>
        <a:prstGeom prst="roundRect">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75" tIns="0" rIns="148575" bIns="0" numCol="1" spcCol="1270" anchor="ctr" anchorCtr="0">
          <a:noAutofit/>
        </a:bodyPr>
        <a:lstStyle/>
        <a:p>
          <a:pPr marL="0" lvl="0" indent="0" algn="l" defTabSz="755650">
            <a:lnSpc>
              <a:spcPct val="90000"/>
            </a:lnSpc>
            <a:spcBef>
              <a:spcPct val="0"/>
            </a:spcBef>
            <a:spcAft>
              <a:spcPct val="35000"/>
            </a:spcAft>
            <a:buNone/>
          </a:pPr>
          <a:r>
            <a:rPr lang="en-US" sz="1700" kern="1200" dirty="0"/>
            <a:t>GTCC is for official travel ONLY</a:t>
          </a:r>
        </a:p>
      </dsp:txBody>
      <dsp:txXfrm>
        <a:off x="305270" y="1693251"/>
        <a:ext cx="3881812" cy="452844"/>
      </dsp:txXfrm>
    </dsp:sp>
    <dsp:sp modelId="{117D20B1-1D20-4DC6-ADBE-B67EF57C41A3}">
      <dsp:nvSpPr>
        <dsp:cNvPr id="0" name=""/>
        <dsp:cNvSpPr/>
      </dsp:nvSpPr>
      <dsp:spPr>
        <a:xfrm>
          <a:off x="0" y="2690793"/>
          <a:ext cx="5615440" cy="428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924951C-0461-4C9D-8D87-06650430F331}">
      <dsp:nvSpPr>
        <dsp:cNvPr id="0" name=""/>
        <dsp:cNvSpPr/>
      </dsp:nvSpPr>
      <dsp:spPr>
        <a:xfrm>
          <a:off x="280772" y="2439873"/>
          <a:ext cx="3930808" cy="501840"/>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75" tIns="0" rIns="148575" bIns="0" numCol="1" spcCol="1270" anchor="ctr" anchorCtr="0">
          <a:noAutofit/>
        </a:bodyPr>
        <a:lstStyle/>
        <a:p>
          <a:pPr marL="0" lvl="0" indent="0" algn="l" defTabSz="755650">
            <a:lnSpc>
              <a:spcPct val="90000"/>
            </a:lnSpc>
            <a:spcBef>
              <a:spcPct val="0"/>
            </a:spcBef>
            <a:spcAft>
              <a:spcPct val="35000"/>
            </a:spcAft>
            <a:buNone/>
          </a:pPr>
          <a:r>
            <a:rPr lang="en-US" sz="1700" kern="1200" dirty="0"/>
            <a:t>Discipline will follow for misuse</a:t>
          </a:r>
        </a:p>
      </dsp:txBody>
      <dsp:txXfrm>
        <a:off x="305270" y="2464371"/>
        <a:ext cx="3881812"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FF17B-60EE-4E3F-A3CB-651D4F681394}">
      <dsp:nvSpPr>
        <dsp:cNvPr id="0" name=""/>
        <dsp:cNvSpPr/>
      </dsp:nvSpPr>
      <dsp:spPr>
        <a:xfrm rot="5400000">
          <a:off x="2592613" y="-993310"/>
          <a:ext cx="1404652" cy="3744153"/>
        </a:xfrm>
        <a:prstGeom prst="round2SameRect">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Fast Approval</a:t>
          </a:r>
        </a:p>
        <a:p>
          <a:pPr marL="171450" lvl="1" indent="-171450" algn="l" defTabSz="800100">
            <a:lnSpc>
              <a:spcPct val="90000"/>
            </a:lnSpc>
            <a:spcBef>
              <a:spcPct val="0"/>
            </a:spcBef>
            <a:spcAft>
              <a:spcPct val="15000"/>
            </a:spcAft>
            <a:buChar char="•"/>
          </a:pPr>
          <a:r>
            <a:rPr lang="en-US" sz="1800" kern="1200" dirty="0"/>
            <a:t>Shorter Duration of Payment</a:t>
          </a:r>
        </a:p>
        <a:p>
          <a:pPr marL="171450" lvl="1" indent="-171450" algn="l" defTabSz="800100">
            <a:lnSpc>
              <a:spcPct val="90000"/>
            </a:lnSpc>
            <a:spcBef>
              <a:spcPct val="0"/>
            </a:spcBef>
            <a:spcAft>
              <a:spcPct val="15000"/>
            </a:spcAft>
            <a:buChar char="•"/>
          </a:pPr>
          <a:r>
            <a:rPr lang="en-US" sz="1800" kern="1200" dirty="0"/>
            <a:t>Less Interest Compared to Long-Term</a:t>
          </a:r>
        </a:p>
      </dsp:txBody>
      <dsp:txXfrm rot="-5400000">
        <a:off x="1422863" y="245009"/>
        <a:ext cx="3675584" cy="1267514"/>
      </dsp:txXfrm>
    </dsp:sp>
    <dsp:sp modelId="{3FE495B7-9C02-4884-ABFD-155D56722F55}">
      <dsp:nvSpPr>
        <dsp:cNvPr id="0" name=""/>
        <dsp:cNvSpPr/>
      </dsp:nvSpPr>
      <dsp:spPr>
        <a:xfrm>
          <a:off x="408" y="858"/>
          <a:ext cx="1422454" cy="1755815"/>
        </a:xfrm>
        <a:prstGeom prst="roundRect">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Advantages:</a:t>
          </a:r>
          <a:endParaRPr lang="en-US" sz="1700" kern="1200" dirty="0"/>
        </a:p>
      </dsp:txBody>
      <dsp:txXfrm>
        <a:off x="69846" y="70296"/>
        <a:ext cx="1283578" cy="16169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FF17B-60EE-4E3F-A3CB-651D4F681394}">
      <dsp:nvSpPr>
        <dsp:cNvPr id="0" name=""/>
        <dsp:cNvSpPr/>
      </dsp:nvSpPr>
      <dsp:spPr>
        <a:xfrm rot="5400000">
          <a:off x="2591926" y="-993310"/>
          <a:ext cx="1406025" cy="3744153"/>
        </a:xfrm>
        <a:prstGeom prst="round2SameRect">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Higher Monthly Payment</a:t>
          </a:r>
        </a:p>
        <a:p>
          <a:pPr marL="171450" lvl="1" indent="-171450" algn="l" defTabSz="800100">
            <a:lnSpc>
              <a:spcPct val="90000"/>
            </a:lnSpc>
            <a:spcBef>
              <a:spcPct val="0"/>
            </a:spcBef>
            <a:spcAft>
              <a:spcPct val="15000"/>
            </a:spcAft>
            <a:buChar char="•"/>
          </a:pPr>
          <a:r>
            <a:rPr lang="en-US" sz="1800" kern="1200" dirty="0"/>
            <a:t>Can add to the problem</a:t>
          </a:r>
        </a:p>
      </dsp:txBody>
      <dsp:txXfrm rot="-5400000">
        <a:off x="1422862" y="244390"/>
        <a:ext cx="3675517" cy="1268753"/>
      </dsp:txXfrm>
    </dsp:sp>
    <dsp:sp modelId="{3FE495B7-9C02-4884-ABFD-155D56722F55}">
      <dsp:nvSpPr>
        <dsp:cNvPr id="0" name=""/>
        <dsp:cNvSpPr/>
      </dsp:nvSpPr>
      <dsp:spPr>
        <a:xfrm>
          <a:off x="408" y="0"/>
          <a:ext cx="1422454" cy="1757532"/>
        </a:xfrm>
        <a:prstGeom prst="roundRect">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t>Disadvantages:</a:t>
          </a:r>
          <a:endParaRPr lang="en-US" sz="1400" kern="1200" dirty="0"/>
        </a:p>
      </dsp:txBody>
      <dsp:txXfrm>
        <a:off x="69846" y="69438"/>
        <a:ext cx="1283578" cy="1618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FF17B-60EE-4E3F-A3CB-651D4F681394}">
      <dsp:nvSpPr>
        <dsp:cNvPr id="0" name=""/>
        <dsp:cNvSpPr/>
      </dsp:nvSpPr>
      <dsp:spPr>
        <a:xfrm rot="5400000">
          <a:off x="2591926" y="-993310"/>
          <a:ext cx="1406025" cy="3744153"/>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Lower Monthly Payment</a:t>
          </a:r>
        </a:p>
        <a:p>
          <a:pPr marL="171450" lvl="1" indent="-171450" algn="l" defTabSz="800100">
            <a:lnSpc>
              <a:spcPct val="90000"/>
            </a:lnSpc>
            <a:spcBef>
              <a:spcPct val="0"/>
            </a:spcBef>
            <a:spcAft>
              <a:spcPct val="15000"/>
            </a:spcAft>
            <a:buChar char="•"/>
          </a:pPr>
          <a:r>
            <a:rPr lang="en-US" sz="1800" kern="1200" dirty="0"/>
            <a:t>Higher Borrowing Limit</a:t>
          </a:r>
        </a:p>
        <a:p>
          <a:pPr marL="171450" lvl="1" indent="-171450" algn="l" defTabSz="800100">
            <a:lnSpc>
              <a:spcPct val="90000"/>
            </a:lnSpc>
            <a:spcBef>
              <a:spcPct val="0"/>
            </a:spcBef>
            <a:spcAft>
              <a:spcPct val="15000"/>
            </a:spcAft>
            <a:buChar char="•"/>
          </a:pPr>
          <a:r>
            <a:rPr lang="en-US" sz="1800" kern="1200" dirty="0"/>
            <a:t>Longer Repayment Terms</a:t>
          </a:r>
        </a:p>
      </dsp:txBody>
      <dsp:txXfrm rot="-5400000">
        <a:off x="1422862" y="244390"/>
        <a:ext cx="3675517" cy="1268753"/>
      </dsp:txXfrm>
    </dsp:sp>
    <dsp:sp modelId="{3FE495B7-9C02-4884-ABFD-155D56722F55}">
      <dsp:nvSpPr>
        <dsp:cNvPr id="0" name=""/>
        <dsp:cNvSpPr/>
      </dsp:nvSpPr>
      <dsp:spPr>
        <a:xfrm>
          <a:off x="408" y="0"/>
          <a:ext cx="1422454" cy="175753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Advantages:</a:t>
          </a:r>
          <a:endParaRPr lang="en-US" sz="1700" kern="1200" dirty="0">
            <a:solidFill>
              <a:schemeClr val="tx1"/>
            </a:solidFill>
          </a:endParaRPr>
        </a:p>
      </dsp:txBody>
      <dsp:txXfrm>
        <a:off x="69846" y="69438"/>
        <a:ext cx="1283578" cy="16186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FF17B-60EE-4E3F-A3CB-651D4F681394}">
      <dsp:nvSpPr>
        <dsp:cNvPr id="0" name=""/>
        <dsp:cNvSpPr/>
      </dsp:nvSpPr>
      <dsp:spPr>
        <a:xfrm rot="5400000">
          <a:off x="2591926" y="-993310"/>
          <a:ext cx="1406025" cy="3744153"/>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More Total Interest Paid</a:t>
          </a:r>
        </a:p>
        <a:p>
          <a:pPr marL="171450" lvl="1" indent="-171450" algn="l" defTabSz="800100">
            <a:lnSpc>
              <a:spcPct val="90000"/>
            </a:lnSpc>
            <a:spcBef>
              <a:spcPct val="0"/>
            </a:spcBef>
            <a:spcAft>
              <a:spcPct val="15000"/>
            </a:spcAft>
            <a:buChar char="•"/>
          </a:pPr>
          <a:r>
            <a:rPr lang="en-US" sz="1800" kern="1200" dirty="0"/>
            <a:t>Payments may Outlast the Item</a:t>
          </a:r>
        </a:p>
      </dsp:txBody>
      <dsp:txXfrm rot="-5400000">
        <a:off x="1422862" y="244390"/>
        <a:ext cx="3675517" cy="1268753"/>
      </dsp:txXfrm>
    </dsp:sp>
    <dsp:sp modelId="{3FE495B7-9C02-4884-ABFD-155D56722F55}">
      <dsp:nvSpPr>
        <dsp:cNvPr id="0" name=""/>
        <dsp:cNvSpPr/>
      </dsp:nvSpPr>
      <dsp:spPr>
        <a:xfrm>
          <a:off x="408" y="0"/>
          <a:ext cx="1422454" cy="1757532"/>
        </a:xfrm>
        <a:prstGeom prst="roundRect">
          <a:avLst/>
        </a:prstGeom>
        <a:gradFill rotWithShape="0">
          <a:gsLst>
            <a:gs pos="0">
              <a:schemeClr val="accent4">
                <a:shade val="80000"/>
                <a:hueOff val="0"/>
                <a:satOff val="0"/>
                <a:lumOff val="0"/>
                <a:alphaOff val="0"/>
                <a:satMod val="103000"/>
                <a:lumMod val="102000"/>
                <a:tint val="94000"/>
              </a:schemeClr>
            </a:gs>
            <a:gs pos="50000">
              <a:schemeClr val="accent4">
                <a:shade val="80000"/>
                <a:hueOff val="0"/>
                <a:satOff val="0"/>
                <a:lumOff val="0"/>
                <a:alphaOff val="0"/>
                <a:satMod val="110000"/>
                <a:lumMod val="100000"/>
                <a:shade val="100000"/>
              </a:schemeClr>
            </a:gs>
            <a:gs pos="100000">
              <a:schemeClr val="accent4">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Disadvantages:</a:t>
          </a:r>
          <a:endParaRPr lang="en-US" sz="1400" kern="1200" dirty="0">
            <a:solidFill>
              <a:schemeClr val="tx1"/>
            </a:solidFill>
          </a:endParaRPr>
        </a:p>
      </dsp:txBody>
      <dsp:txXfrm>
        <a:off x="69846" y="69438"/>
        <a:ext cx="1283578" cy="16186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D84BF-30C2-421F-A269-A8ADEAF22453}">
      <dsp:nvSpPr>
        <dsp:cNvPr id="0" name=""/>
        <dsp:cNvSpPr/>
      </dsp:nvSpPr>
      <dsp:spPr>
        <a:xfrm>
          <a:off x="0" y="315613"/>
          <a:ext cx="5427921" cy="8353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Having less than one month’s pay in savings</a:t>
          </a:r>
        </a:p>
      </dsp:txBody>
      <dsp:txXfrm>
        <a:off x="40780" y="356393"/>
        <a:ext cx="5346361" cy="753819"/>
      </dsp:txXfrm>
    </dsp:sp>
    <dsp:sp modelId="{4A75BED5-2CC8-4E0C-83AC-167CA5A9E6C5}">
      <dsp:nvSpPr>
        <dsp:cNvPr id="0" name=""/>
        <dsp:cNvSpPr/>
      </dsp:nvSpPr>
      <dsp:spPr>
        <a:xfrm>
          <a:off x="0" y="1211473"/>
          <a:ext cx="5427921" cy="835379"/>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Making minimum monthly payments on credit cards</a:t>
          </a:r>
        </a:p>
      </dsp:txBody>
      <dsp:txXfrm>
        <a:off x="40780" y="1252253"/>
        <a:ext cx="5346361" cy="753819"/>
      </dsp:txXfrm>
    </dsp:sp>
    <dsp:sp modelId="{2CCD2EFB-78C8-4FC0-9AC9-0FF62B2CAABA}">
      <dsp:nvSpPr>
        <dsp:cNvPr id="0" name=""/>
        <dsp:cNvSpPr/>
      </dsp:nvSpPr>
      <dsp:spPr>
        <a:xfrm>
          <a:off x="0" y="2107333"/>
          <a:ext cx="5427921" cy="835379"/>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The amount owed to creditors increases each month</a:t>
          </a:r>
        </a:p>
      </dsp:txBody>
      <dsp:txXfrm>
        <a:off x="40780" y="2148113"/>
        <a:ext cx="5346361" cy="753819"/>
      </dsp:txXfrm>
    </dsp:sp>
    <dsp:sp modelId="{2DC7FF62-D996-4CAF-98A3-8EC3194929F4}">
      <dsp:nvSpPr>
        <dsp:cNvPr id="0" name=""/>
        <dsp:cNvSpPr/>
      </dsp:nvSpPr>
      <dsp:spPr>
        <a:xfrm>
          <a:off x="0" y="3003193"/>
          <a:ext cx="5427921" cy="835379"/>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Falling behind on payments and receiving late notices</a:t>
          </a:r>
        </a:p>
      </dsp:txBody>
      <dsp:txXfrm>
        <a:off x="40780" y="3043973"/>
        <a:ext cx="5346361" cy="753819"/>
      </dsp:txXfrm>
    </dsp:sp>
    <dsp:sp modelId="{4D7C8E60-5E78-4CBD-AFE3-DE737C7C89C0}">
      <dsp:nvSpPr>
        <dsp:cNvPr id="0" name=""/>
        <dsp:cNvSpPr/>
      </dsp:nvSpPr>
      <dsp:spPr>
        <a:xfrm>
          <a:off x="0" y="3899053"/>
          <a:ext cx="5427921" cy="835379"/>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Using credit to pay regular living expenses without paying off the entire amount</a:t>
          </a:r>
        </a:p>
      </dsp:txBody>
      <dsp:txXfrm>
        <a:off x="40780" y="3939833"/>
        <a:ext cx="5346361" cy="753819"/>
      </dsp:txXfrm>
    </dsp:sp>
    <dsp:sp modelId="{8DF7D0EE-486E-4733-8E65-E60FEAEAB759}">
      <dsp:nvSpPr>
        <dsp:cNvPr id="0" name=""/>
        <dsp:cNvSpPr/>
      </dsp:nvSpPr>
      <dsp:spPr>
        <a:xfrm>
          <a:off x="0" y="4794913"/>
          <a:ext cx="5427921" cy="87701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At or near credit limits on credit cards most of the time</a:t>
          </a:r>
        </a:p>
      </dsp:txBody>
      <dsp:txXfrm>
        <a:off x="42812" y="4837725"/>
        <a:ext cx="5342297" cy="79139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A43C8-4291-411E-9B4F-930772C60CF8}" type="datetimeFigureOut">
              <a:rPr lang="en-US" smtClean="0"/>
              <a:t>8/12/2024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3AE77-96A4-475B-A57F-2BAA99A2015A}" type="slidenum">
              <a:rPr lang="en-US" smtClean="0"/>
              <a:t>‹#›</a:t>
            </a:fld>
            <a:endParaRPr lang="en-US" dirty="0"/>
          </a:p>
        </p:txBody>
      </p:sp>
    </p:spTree>
    <p:extLst>
      <p:ext uri="{BB962C8B-B14F-4D97-AF65-F5344CB8AC3E}">
        <p14:creationId xmlns:p14="http://schemas.microsoft.com/office/powerpoint/2010/main" val="347828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litarymoney.com/debt/payday-loa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inred.usalearning.gov/money/managingcredit#https://www.saveandinvest.org/military-credit-and-debt/improve-your-credit-sco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inred.usalearning.gov/money/managingcredit#https://www.consumer.ftc.gov/articles/0155-free-credit-report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inred.usalearning.gov/money/managingcredit#https://www.jointservicessupport.org/spn" TargetMode="External"/><Relationship Id="rId5" Type="http://schemas.openxmlformats.org/officeDocument/2006/relationships/hyperlink" Target="https://finred.usalearning.gov/money/managingcredit#https://installations.militaryonesource.mil/" TargetMode="External"/><Relationship Id="rId4" Type="http://schemas.openxmlformats.org/officeDocument/2006/relationships/hyperlink" Target="https://finred.usalearning.gov/money/managingcredit#https://www.annualcreditreport.com/index.action"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tc.gov/"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credit.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onsumer.ftc.gov/features/feature-0014-identity-thef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annualcreditreport.com/" TargetMode="External"/><Relationship Id="rId4" Type="http://schemas.openxmlformats.org/officeDocument/2006/relationships/hyperlink" Target="https://www.consumer.ftc.gov/articles/0152-how-credit-scores-affect-price-credit-and-insuranc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1.7.2013</a:t>
            </a:r>
            <a:endParaRPr dirty="0"/>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r>
              <a:rPr lang="en-US" b="1" dirty="0">
                <a:latin typeface="Arial  "/>
                <a:cs typeface="Arial" charset="0"/>
              </a:rPr>
              <a:t>Learning Activity 6-1. : Identify the </a:t>
            </a:r>
            <a:r>
              <a:rPr lang="en-US" b="1" dirty="0">
                <a:latin typeface="Arial  "/>
              </a:rPr>
              <a:t>Essentials of Credit</a:t>
            </a:r>
          </a:p>
          <a:p>
            <a:endParaRPr lang="en-US" b="1" dirty="0">
              <a:latin typeface="Arial  "/>
              <a:cs typeface="Arial" charset="0"/>
            </a:endParaRPr>
          </a:p>
          <a:p>
            <a:pPr>
              <a:defRPr/>
            </a:pPr>
            <a:r>
              <a:rPr lang="en-US" b="1" dirty="0">
                <a:latin typeface="Arial  "/>
                <a:cs typeface="Arial" charset="0"/>
              </a:rPr>
              <a:t>Method of Instruction: Classroom/Discussion</a:t>
            </a:r>
          </a:p>
          <a:p>
            <a:pPr>
              <a:defRPr/>
            </a:pPr>
            <a:endParaRPr lang="en-US" b="1" dirty="0">
              <a:latin typeface="Arial  "/>
              <a:cs typeface="Arial" charset="0"/>
            </a:endParaRPr>
          </a:p>
          <a:p>
            <a:pPr>
              <a:defRPr/>
            </a:pPr>
            <a:r>
              <a:rPr lang="en-US" b="1" dirty="0">
                <a:latin typeface="Arial  "/>
                <a:cs typeface="Arial" charset="0"/>
              </a:rPr>
              <a:t>Instructor to Student Ratio: 1:25</a:t>
            </a:r>
          </a:p>
          <a:p>
            <a:pPr>
              <a:defRPr/>
            </a:pPr>
            <a:endParaRPr lang="en-US" b="1" dirty="0">
              <a:latin typeface="Arial  "/>
              <a:cs typeface="Arial" charset="0"/>
            </a:endParaRPr>
          </a:p>
          <a:p>
            <a:pPr>
              <a:defRPr/>
            </a:pPr>
            <a:r>
              <a:rPr lang="en-US" b="1" dirty="0">
                <a:latin typeface="Arial  "/>
                <a:cs typeface="Arial" charset="0"/>
              </a:rPr>
              <a:t>Time of Instruction: 60 Min.</a:t>
            </a:r>
          </a:p>
          <a:p>
            <a:pPr>
              <a:defRPr/>
            </a:pPr>
            <a:endParaRPr lang="en-US" b="1" dirty="0">
              <a:latin typeface="Arial  "/>
              <a:cs typeface="Arial" charset="0"/>
            </a:endParaRPr>
          </a:p>
          <a:p>
            <a:pPr>
              <a:defRPr/>
            </a:pPr>
            <a:r>
              <a:rPr lang="en-US" b="1" dirty="0">
                <a:latin typeface="Arial  "/>
                <a:cs typeface="Arial" charset="0"/>
              </a:rPr>
              <a:t>Media: Large Group Instruction</a:t>
            </a:r>
          </a:p>
          <a:p>
            <a:endParaRPr lang="en-US" b="1" dirty="0">
              <a:latin typeface="Arial  "/>
              <a:cs typeface="Arial" charset="0"/>
            </a:endParaRPr>
          </a:p>
          <a:p>
            <a:r>
              <a:rPr lang="en-US" b="1" dirty="0">
                <a:latin typeface="Arial  "/>
                <a:cs typeface="Arial" charset="0"/>
              </a:rPr>
              <a:t>Required </a:t>
            </a:r>
            <a:r>
              <a:rPr lang="en-US" b="1" dirty="0">
                <a:latin typeface="Arial  "/>
              </a:rPr>
              <a:t>Student Materials: </a:t>
            </a:r>
            <a:endParaRPr lang="en-US" dirty="0">
              <a:latin typeface="Arial  "/>
            </a:endParaRPr>
          </a:p>
          <a:p>
            <a:r>
              <a:rPr lang="en-US" dirty="0">
                <a:latin typeface="Arial  "/>
              </a:rPr>
              <a:t>Writing Utensil</a:t>
            </a:r>
          </a:p>
          <a:p>
            <a:r>
              <a:rPr lang="en-US" dirty="0">
                <a:latin typeface="Arial  "/>
              </a:rPr>
              <a:t>PFMC Student Booklet</a:t>
            </a:r>
          </a:p>
          <a:p>
            <a:endParaRPr lang="en-US" dirty="0">
              <a:latin typeface="Arial  "/>
            </a:endParaRPr>
          </a:p>
          <a:p>
            <a:endParaRPr lang="en-US" dirty="0">
              <a:latin typeface="Arial  "/>
            </a:endParaRPr>
          </a:p>
          <a:p>
            <a:r>
              <a:rPr lang="en-US" b="1" dirty="0">
                <a:latin typeface="Arial  "/>
              </a:rPr>
              <a:t>Objectives in this lesson: </a:t>
            </a:r>
          </a:p>
          <a:p>
            <a:pPr marL="171450" indent="-171450">
              <a:buFont typeface="Arial" panose="020B0604020202020204" pitchFamily="34" charset="0"/>
              <a:buChar char="•"/>
            </a:pPr>
            <a:r>
              <a:rPr lang="en-US" dirty="0">
                <a:latin typeface="Arial  "/>
              </a:rPr>
              <a:t>Recognize and understand how to protect yourself from misleading consumer practices and report complaints</a:t>
            </a:r>
          </a:p>
          <a:p>
            <a:pPr marL="0" indent="0">
              <a:buFont typeface="Arial" panose="020B0604020202020204" pitchFamily="34" charset="0"/>
              <a:buNone/>
            </a:pPr>
            <a:endParaRPr lang="en-US" dirty="0">
              <a:latin typeface="Arial  "/>
            </a:endParaRPr>
          </a:p>
          <a:p>
            <a:pPr marL="171450" indent="-171450">
              <a:buFont typeface="Arial" panose="020B0604020202020204" pitchFamily="34" charset="0"/>
              <a:buChar char="•"/>
            </a:pPr>
            <a:r>
              <a:rPr lang="en-US" dirty="0">
                <a:latin typeface="Arial  "/>
              </a:rPr>
              <a:t>Understand the fundamentals and management of debt and credit</a:t>
            </a:r>
          </a:p>
          <a:p>
            <a:pPr algn="just">
              <a:defRPr/>
            </a:pPr>
            <a:endParaRPr lang="en-US" sz="1200" b="1" dirty="0">
              <a:latin typeface="Arial  "/>
              <a:cs typeface="Times New Roman" pitchFamily="18" charset="0"/>
            </a:endParaRPr>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6-10: Government Travel Charge Cards</a:t>
            </a:r>
          </a:p>
          <a:p>
            <a:endParaRPr lang="en-US" b="1" baseline="0" dirty="0">
              <a:latin typeface="Arial  "/>
              <a:cs typeface="Arial" pitchFamily="34" charset="0"/>
            </a:endParaRPr>
          </a:p>
          <a:p>
            <a:r>
              <a:rPr lang="en-US" dirty="0">
                <a:cs typeface="Times New Roman" pitchFamily="18" charset="0"/>
              </a:rPr>
              <a:t>Government Travel Charge Cards</a:t>
            </a:r>
          </a:p>
          <a:p>
            <a:endParaRPr lang="en-US" dirty="0">
              <a:cs typeface="Times New Roman" pitchFamily="18" charset="0"/>
            </a:endParaRPr>
          </a:p>
          <a:p>
            <a:r>
              <a:rPr lang="en-US" dirty="0">
                <a:cs typeface="Times New Roman" pitchFamily="18" charset="0"/>
              </a:rPr>
              <a:t>Inform learners that they</a:t>
            </a:r>
            <a:r>
              <a:rPr lang="en-US" baseline="0" dirty="0">
                <a:cs typeface="Times New Roman" pitchFamily="18" charset="0"/>
              </a:rPr>
              <a:t> may </a:t>
            </a:r>
            <a:r>
              <a:rPr lang="en-US" dirty="0">
                <a:cs typeface="Times New Roman" pitchFamily="18" charset="0"/>
              </a:rPr>
              <a:t>need to acquire a government travel charge card.</a:t>
            </a:r>
          </a:p>
          <a:p>
            <a:endParaRPr lang="en-US" dirty="0">
              <a:cs typeface="Times New Roman" pitchFamily="18" charset="0"/>
            </a:endParaRPr>
          </a:p>
          <a:p>
            <a:r>
              <a:rPr lang="en-US" dirty="0">
                <a:cs typeface="Times New Roman" pitchFamily="18" charset="0"/>
              </a:rPr>
              <a:t>Explain that applicants undergo a credit check and, depending on their credit score, may receive a standard card, a restricted card, or no card.</a:t>
            </a:r>
          </a:p>
          <a:p>
            <a:endParaRPr lang="en-US" dirty="0">
              <a:cs typeface="Times New Roman" pitchFamily="18" charset="0"/>
            </a:endParaRPr>
          </a:p>
          <a:p>
            <a:r>
              <a:rPr lang="en-US" dirty="0">
                <a:cs typeface="Times New Roman" pitchFamily="18" charset="0"/>
              </a:rPr>
              <a:t>Emphasize that government travel cards are issued only for official travel- related expenses. </a:t>
            </a:r>
          </a:p>
          <a:p>
            <a:endParaRPr lang="en-US" dirty="0">
              <a:cs typeface="Times New Roman" pitchFamily="18" charset="0"/>
            </a:endParaRPr>
          </a:p>
          <a:p>
            <a:r>
              <a:rPr lang="en-US" dirty="0">
                <a:cs typeface="Times New Roman" pitchFamily="18" charset="0"/>
              </a:rPr>
              <a:t>Cardholders who misuse their DoD travel cards are subject to administrative or disciplinary action</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10</a:t>
            </a:fld>
            <a:endParaRPr lang="en-US" dirty="0"/>
          </a:p>
        </p:txBody>
      </p:sp>
    </p:spTree>
    <p:extLst>
      <p:ext uri="{BB962C8B-B14F-4D97-AF65-F5344CB8AC3E}">
        <p14:creationId xmlns:p14="http://schemas.microsoft.com/office/powerpoint/2010/main" val="1158337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6-11:  Short-Term Loans</a:t>
            </a:r>
          </a:p>
          <a:p>
            <a:endParaRPr lang="en-US" b="1" baseline="0" dirty="0">
              <a:latin typeface="Arial  "/>
              <a:cs typeface="Arial" pitchFamily="34" charset="0"/>
            </a:endParaRPr>
          </a:p>
          <a:p>
            <a:r>
              <a:rPr lang="en-US" sz="1200" dirty="0">
                <a:cs typeface="Times New Roman" pitchFamily="18" charset="0"/>
              </a:rPr>
              <a:t>In order to use credit to your advantage, you need to understand the differences between short-term and long-term loans. </a:t>
            </a:r>
          </a:p>
          <a:p>
            <a:endParaRPr lang="en-US" sz="1200" dirty="0">
              <a:cs typeface="Times New Roman" pitchFamily="18" charset="0"/>
            </a:endParaRPr>
          </a:p>
          <a:p>
            <a:r>
              <a:rPr lang="en-US" sz="1200" dirty="0">
                <a:cs typeface="Times New Roman" pitchFamily="18" charset="0"/>
              </a:rPr>
              <a:t>First, let’s start with learning a little bit about short-term loans. A short-term loan is designed to meet short-term financing needs. </a:t>
            </a:r>
          </a:p>
          <a:p>
            <a:endParaRPr lang="en-US" sz="1200" dirty="0">
              <a:cs typeface="Times New Roman" pitchFamily="18" charset="0"/>
            </a:endParaRPr>
          </a:p>
          <a:p>
            <a:r>
              <a:rPr lang="en-US" sz="1200" b="1" dirty="0">
                <a:cs typeface="Times New Roman" pitchFamily="18" charset="0"/>
              </a:rPr>
              <a:t>Advantages:</a:t>
            </a:r>
          </a:p>
          <a:p>
            <a:pPr marL="171450" indent="-171450">
              <a:buFont typeface="Arial" panose="020B0604020202020204" pitchFamily="34" charset="0"/>
              <a:buChar char="•"/>
            </a:pPr>
            <a:r>
              <a:rPr lang="en-US" sz="1200" dirty="0">
                <a:cs typeface="Times New Roman" pitchFamily="18" charset="0"/>
              </a:rPr>
              <a:t>Provides you with the money you need quickly</a:t>
            </a:r>
          </a:p>
          <a:p>
            <a:pPr marL="171450" indent="-171450">
              <a:buFont typeface="Arial" panose="020B0604020202020204" pitchFamily="34" charset="0"/>
              <a:buChar char="•"/>
            </a:pPr>
            <a:r>
              <a:rPr lang="en-US" sz="1200" dirty="0">
                <a:cs typeface="Times New Roman" pitchFamily="18" charset="0"/>
              </a:rPr>
              <a:t>Often does not put a heavy emphasis on the borrower’s credit history. </a:t>
            </a:r>
          </a:p>
          <a:p>
            <a:pPr marL="171450" indent="-171450">
              <a:buFont typeface="Arial" panose="020B0604020202020204" pitchFamily="34" charset="0"/>
              <a:buChar char="•"/>
            </a:pPr>
            <a:r>
              <a:rPr lang="en-US" sz="1200" dirty="0">
                <a:cs typeface="Times New Roman" pitchFamily="18" charset="0"/>
              </a:rPr>
              <a:t>Short-term loans usually offer a better interest rate than longer-term loans.  In addition, even if rates are the same, the short-term loan will save you money in interest over a longer loan. </a:t>
            </a:r>
          </a:p>
          <a:p>
            <a:pPr marL="171450" indent="-171450">
              <a:buFont typeface="Arial" panose="020B0604020202020204" pitchFamily="34" charset="0"/>
              <a:buChar char="•"/>
            </a:pPr>
            <a:endParaRPr lang="en-US" sz="1200" dirty="0">
              <a:cs typeface="Times New Roman" pitchFamily="18" charset="0"/>
            </a:endParaRPr>
          </a:p>
          <a:p>
            <a:r>
              <a:rPr lang="en-US" sz="1200" b="1" dirty="0">
                <a:cs typeface="Times New Roman" pitchFamily="18" charset="0"/>
              </a:rPr>
              <a:t>Disadvantages:</a:t>
            </a:r>
          </a:p>
          <a:p>
            <a:pPr marL="171450" indent="-171450">
              <a:buFont typeface="Arial" panose="020B0604020202020204" pitchFamily="34" charset="0"/>
              <a:buChar char="•"/>
            </a:pPr>
            <a:r>
              <a:rPr lang="en-US" sz="1200" dirty="0">
                <a:cs typeface="Times New Roman" pitchFamily="18" charset="0"/>
              </a:rPr>
              <a:t>They add to the problem. Often people who take out short-term loans are short on cash. They cannot afford to keep up with their bills, so they take out a short-term loan. However, these individuals often face the problem of not having the money to payback the loan once it is due. This adds to the total amount of the loan and makes your payments higher. </a:t>
            </a:r>
          </a:p>
          <a:p>
            <a:pPr marL="171450" indent="-171450">
              <a:buFont typeface="Arial" panose="020B0604020202020204" pitchFamily="34" charset="0"/>
              <a:buChar char="•"/>
            </a:pPr>
            <a:r>
              <a:rPr lang="en-US" sz="1200" dirty="0">
                <a:cs typeface="Times New Roman" pitchFamily="18" charset="0"/>
              </a:rPr>
              <a:t>Because the term of the loan is shorter, the monthly payments are often higher</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11</a:t>
            </a:fld>
            <a:endParaRPr lang="en-US" dirty="0"/>
          </a:p>
        </p:txBody>
      </p:sp>
    </p:spTree>
    <p:extLst>
      <p:ext uri="{BB962C8B-B14F-4D97-AF65-F5344CB8AC3E}">
        <p14:creationId xmlns:p14="http://schemas.microsoft.com/office/powerpoint/2010/main" val="396369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6-12:  Long-Term Loans</a:t>
            </a:r>
          </a:p>
          <a:p>
            <a:endParaRPr lang="en-US" b="1" baseline="0" dirty="0">
              <a:latin typeface="Arial  "/>
              <a:cs typeface="Arial" pitchFamily="34" charset="0"/>
            </a:endParaRPr>
          </a:p>
          <a:p>
            <a:r>
              <a:rPr lang="en-US" sz="1200" dirty="0">
                <a:latin typeface="Arial  "/>
                <a:cs typeface="Times New Roman" pitchFamily="18" charset="0"/>
              </a:rPr>
              <a:t>For larger expenses, long-term financing is often the better option.</a:t>
            </a:r>
          </a:p>
          <a:p>
            <a:endParaRPr lang="en-US" sz="1200" dirty="0">
              <a:latin typeface="Arial  "/>
              <a:cs typeface="Times New Roman" pitchFamily="18" charset="0"/>
            </a:endParaRPr>
          </a:p>
          <a:p>
            <a:r>
              <a:rPr lang="en-US" sz="1200" b="1" dirty="0">
                <a:latin typeface="Arial  "/>
                <a:cs typeface="Times New Roman" pitchFamily="18" charset="0"/>
              </a:rPr>
              <a:t>Advantages:</a:t>
            </a:r>
          </a:p>
          <a:p>
            <a:pPr marL="171450" indent="-171450">
              <a:buFont typeface="Arial" panose="020B0604020202020204" pitchFamily="34" charset="0"/>
              <a:buChar char="•"/>
            </a:pPr>
            <a:r>
              <a:rPr lang="en-US" sz="1200" dirty="0">
                <a:latin typeface="Arial  "/>
                <a:cs typeface="Times New Roman" pitchFamily="18" charset="0"/>
              </a:rPr>
              <a:t>Higher borrowing limit</a:t>
            </a:r>
          </a:p>
          <a:p>
            <a:pPr marL="171450" indent="-171450">
              <a:buFont typeface="Arial" panose="020B0604020202020204" pitchFamily="34" charset="0"/>
              <a:buChar char="•"/>
            </a:pPr>
            <a:r>
              <a:rPr lang="en-US" sz="1200" dirty="0">
                <a:latin typeface="Arial  "/>
                <a:cs typeface="Times New Roman" pitchFamily="18" charset="0"/>
              </a:rPr>
              <a:t>Longer repayment terms</a:t>
            </a:r>
          </a:p>
          <a:p>
            <a:pPr marL="171450" indent="-171450">
              <a:buFont typeface="Arial" panose="020B0604020202020204" pitchFamily="34" charset="0"/>
              <a:buChar char="•"/>
            </a:pPr>
            <a:r>
              <a:rPr lang="en-US" sz="1200" dirty="0">
                <a:latin typeface="Arial  "/>
                <a:cs typeface="Times New Roman" pitchFamily="18" charset="0"/>
              </a:rPr>
              <a:t>Lower monthly payments </a:t>
            </a:r>
          </a:p>
          <a:p>
            <a:pPr marL="171450" indent="-171450">
              <a:buFont typeface="Arial" panose="020B0604020202020204" pitchFamily="34" charset="0"/>
              <a:buChar char="•"/>
            </a:pPr>
            <a:endParaRPr lang="en-US" sz="1200" dirty="0">
              <a:latin typeface="Arial  "/>
              <a:cs typeface="Times New Roman" pitchFamily="18" charset="0"/>
            </a:endParaRPr>
          </a:p>
          <a:p>
            <a:r>
              <a:rPr lang="en-US" sz="1200" b="1" dirty="0">
                <a:latin typeface="Arial  "/>
                <a:cs typeface="Times New Roman" pitchFamily="18" charset="0"/>
              </a:rPr>
              <a:t>Disadvantages: </a:t>
            </a:r>
          </a:p>
          <a:p>
            <a:pPr marL="171450" indent="-171450">
              <a:buFont typeface="Arial" panose="020B0604020202020204" pitchFamily="34" charset="0"/>
              <a:buChar char="•"/>
            </a:pPr>
            <a:r>
              <a:rPr lang="en-US" sz="1200" dirty="0">
                <a:latin typeface="Arial  "/>
                <a:cs typeface="Times New Roman" pitchFamily="18" charset="0"/>
              </a:rPr>
              <a:t>Higher interest paid</a:t>
            </a:r>
          </a:p>
          <a:p>
            <a:pPr marL="171450" indent="-171450">
              <a:buFont typeface="Arial" panose="020B0604020202020204" pitchFamily="34" charset="0"/>
              <a:buChar char="•"/>
            </a:pPr>
            <a:r>
              <a:rPr lang="en-US" sz="1200" dirty="0">
                <a:latin typeface="Arial  "/>
                <a:cs typeface="Times New Roman" pitchFamily="18" charset="0"/>
              </a:rPr>
              <a:t>Items purchased can wear out and may need replaced before the loan is paid in full</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12</a:t>
            </a:fld>
            <a:endParaRPr lang="en-US" dirty="0"/>
          </a:p>
        </p:txBody>
      </p:sp>
    </p:spTree>
    <p:extLst>
      <p:ext uri="{BB962C8B-B14F-4D97-AF65-F5344CB8AC3E}">
        <p14:creationId xmlns:p14="http://schemas.microsoft.com/office/powerpoint/2010/main" val="1898564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
                <a:cs typeface="Arial" pitchFamily="34" charset="0"/>
              </a:rPr>
              <a:t>SHOW SLIDE 6-13:  Managing Debt Section</a:t>
            </a:r>
          </a:p>
          <a:p>
            <a:endParaRPr lang="en-US" dirty="0"/>
          </a:p>
        </p:txBody>
      </p:sp>
      <p:sp>
        <p:nvSpPr>
          <p:cNvPr id="4" name="Slide Number Placeholder 3"/>
          <p:cNvSpPr>
            <a:spLocks noGrp="1"/>
          </p:cNvSpPr>
          <p:nvPr>
            <p:ph type="sldNum" sz="quarter" idx="5"/>
          </p:nvPr>
        </p:nvSpPr>
        <p:spPr/>
        <p:txBody>
          <a:bodyPr/>
          <a:lstStyle/>
          <a:p>
            <a:fld id="{C963AE77-96A4-475B-A57F-2BAA99A2015A}" type="slidenum">
              <a:rPr lang="en-US" smtClean="0"/>
              <a:t>13</a:t>
            </a:fld>
            <a:endParaRPr lang="en-US" dirty="0"/>
          </a:p>
        </p:txBody>
      </p:sp>
    </p:spTree>
    <p:extLst>
      <p:ext uri="{BB962C8B-B14F-4D97-AF65-F5344CB8AC3E}">
        <p14:creationId xmlns:p14="http://schemas.microsoft.com/office/powerpoint/2010/main" val="18565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6-14:  Demographics in America</a:t>
            </a:r>
          </a:p>
          <a:p>
            <a:endParaRPr lang="en-US" b="1" baseline="0" dirty="0">
              <a:latin typeface="Arial  "/>
              <a:cs typeface="Arial" pitchFamily="34" charset="0"/>
            </a:endParaRPr>
          </a:p>
          <a:p>
            <a:pPr algn="l"/>
            <a:r>
              <a:rPr lang="en-US" b="0" i="0" dirty="0">
                <a:solidFill>
                  <a:srgbClr val="444444"/>
                </a:solidFill>
                <a:effectLst/>
                <a:latin typeface="Lato" panose="020F0502020204030203" pitchFamily="34" charset="0"/>
              </a:rPr>
              <a:t>While anyone can get into debt and have trouble paying their bills, the latest American debt statistics show that younger people are falling behind faster and going into delinquency, particularly on credit cards and auto loans.</a:t>
            </a:r>
          </a:p>
          <a:p>
            <a:pPr algn="l"/>
            <a:r>
              <a:rPr lang="en-US" b="0" i="0" dirty="0">
                <a:solidFill>
                  <a:srgbClr val="444444"/>
                </a:solidFill>
                <a:effectLst/>
                <a:latin typeface="Lato" panose="020F0502020204030203" pitchFamily="34" charset="0"/>
              </a:rPr>
              <a:t>Younger borrowers have surpassed pre-pandemic rates on delinquency. Delinquency rates for older borrowers are rising but haven’t reached pre-pandemic levels.</a:t>
            </a:r>
          </a:p>
          <a:p>
            <a:pPr algn="l"/>
            <a:r>
              <a:rPr lang="en-US" b="0" i="0" dirty="0">
                <a:solidFill>
                  <a:srgbClr val="444444"/>
                </a:solidFill>
                <a:effectLst/>
                <a:latin typeface="Lato" panose="020F0502020204030203" pitchFamily="34" charset="0"/>
              </a:rPr>
              <a:t>Here’s a look at how much nonmortgage debt Americans have by age group, and the average non-mortgage per capita debt for each group:</a:t>
            </a:r>
          </a:p>
          <a:p>
            <a:pPr algn="l">
              <a:buFont typeface="Arial" panose="020B0604020202020204" pitchFamily="34" charset="0"/>
              <a:buChar char="•"/>
            </a:pPr>
            <a:r>
              <a:rPr lang="en-US" b="0" i="0" dirty="0">
                <a:solidFill>
                  <a:srgbClr val="444444"/>
                </a:solidFill>
                <a:effectLst/>
                <a:latin typeface="Lato" panose="020F0502020204030203" pitchFamily="34" charset="0"/>
              </a:rPr>
              <a:t>18-29-year-olds: $69 billion total, $12,871 average</a:t>
            </a:r>
          </a:p>
          <a:p>
            <a:pPr algn="l">
              <a:buFont typeface="Arial" panose="020B0604020202020204" pitchFamily="34" charset="0"/>
              <a:buChar char="•"/>
            </a:pPr>
            <a:r>
              <a:rPr lang="en-US" b="0" i="0" dirty="0">
                <a:solidFill>
                  <a:srgbClr val="444444"/>
                </a:solidFill>
                <a:effectLst/>
                <a:latin typeface="Lato" panose="020F0502020204030203" pitchFamily="34" charset="0"/>
              </a:rPr>
              <a:t>30-39-year-olds: $1.17 trillion, $26,532 average</a:t>
            </a:r>
          </a:p>
          <a:p>
            <a:pPr algn="l">
              <a:buFont typeface="Arial" panose="020B0604020202020204" pitchFamily="34" charset="0"/>
              <a:buChar char="•"/>
            </a:pPr>
            <a:r>
              <a:rPr lang="en-US" b="0" i="0" dirty="0">
                <a:solidFill>
                  <a:srgbClr val="444444"/>
                </a:solidFill>
                <a:effectLst/>
                <a:latin typeface="Lato" panose="020F0502020204030203" pitchFamily="34" charset="0"/>
              </a:rPr>
              <a:t>40-49-year-olds: $1.13 trillion $27,838 average</a:t>
            </a:r>
          </a:p>
          <a:p>
            <a:pPr algn="l">
              <a:buFont typeface="Arial" panose="020B0604020202020204" pitchFamily="34" charset="0"/>
              <a:buChar char="•"/>
            </a:pPr>
            <a:r>
              <a:rPr lang="en-US" b="0" i="0" dirty="0">
                <a:solidFill>
                  <a:srgbClr val="444444"/>
                </a:solidFill>
                <a:effectLst/>
                <a:latin typeface="Lato" panose="020F0502020204030203" pitchFamily="34" charset="0"/>
              </a:rPr>
              <a:t>50-59-year-olds: $98 billion, $23,719 average</a:t>
            </a:r>
          </a:p>
          <a:p>
            <a:pPr algn="l">
              <a:buFont typeface="Arial" panose="020B0604020202020204" pitchFamily="34" charset="0"/>
              <a:buChar char="•"/>
            </a:pPr>
            <a:r>
              <a:rPr lang="en-US" b="0" i="0" dirty="0">
                <a:solidFill>
                  <a:srgbClr val="444444"/>
                </a:solidFill>
                <a:effectLst/>
                <a:latin typeface="Lato" panose="020F0502020204030203" pitchFamily="34" charset="0"/>
              </a:rPr>
              <a:t>60-69-year-olds: $64 billion, $16,661 average</a:t>
            </a:r>
          </a:p>
          <a:p>
            <a:pPr algn="l">
              <a:buFont typeface="Arial" panose="020B0604020202020204" pitchFamily="34" charset="0"/>
              <a:buChar char="•"/>
            </a:pPr>
            <a:r>
              <a:rPr lang="en-US" b="0" i="0" dirty="0">
                <a:solidFill>
                  <a:srgbClr val="444444"/>
                </a:solidFill>
                <a:effectLst/>
                <a:latin typeface="Lato" panose="020F0502020204030203" pitchFamily="34" charset="0"/>
              </a:rPr>
              <a:t>70 and older: $36 billion $9,827 average</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14</a:t>
            </a:fld>
            <a:endParaRPr lang="en-US" dirty="0"/>
          </a:p>
        </p:txBody>
      </p:sp>
    </p:spTree>
    <p:extLst>
      <p:ext uri="{BB962C8B-B14F-4D97-AF65-F5344CB8AC3E}">
        <p14:creationId xmlns:p14="http://schemas.microsoft.com/office/powerpoint/2010/main" val="1015754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6-15: Warnings Signs of Credit Trouble</a:t>
            </a:r>
          </a:p>
          <a:p>
            <a:endParaRPr lang="en-US" b="1" baseline="0" dirty="0">
              <a:latin typeface="Arial  "/>
              <a:cs typeface="Arial" pitchFamily="34" charset="0"/>
            </a:endParaRP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Warning signs of too much debt.</a:t>
            </a:r>
            <a:r>
              <a:rPr lang="en-US" sz="1200" kern="1200" baseline="0" dirty="0">
                <a:solidFill>
                  <a:schemeClr val="tx1"/>
                </a:solidFill>
                <a:latin typeface="Arial"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There are several signs (in addition to your debt-to-income ratio) that might hint that you are going down the wrong road financially.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1. Having less than one month of take-home pay in savings.ͧ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2. Making minimum monthly payments on credit cards.ͧ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3. The amount owed to creditors increases each month.ͧ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4. Falling behind on payments and receiving late notices.ͧ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cs typeface="Times New Roman" pitchFamily="18" charset="0"/>
              </a:rPr>
              <a:t>5. Using credit to pay regular living expenses without paying off the entire amount</a:t>
            </a:r>
            <a:endParaRPr lang="en-US" dirty="0">
              <a:cs typeface="Times New Roman" pitchFamily="18" charset="0"/>
            </a:endParaRPr>
          </a:p>
          <a:p>
            <a:pPr>
              <a:buFont typeface="Wingdings" pitchFamily="2" charset="2"/>
              <a:buNone/>
            </a:pPr>
            <a:r>
              <a:rPr lang="en-US" dirty="0">
                <a:cs typeface="Times New Roman" pitchFamily="18" charset="0"/>
              </a:rPr>
              <a:t>6. At or near credit limits on credit cards most of the time.</a:t>
            </a:r>
          </a:p>
          <a:p>
            <a:pPr>
              <a:buFont typeface="Wingdings" pitchFamily="2" charset="2"/>
              <a:buNone/>
            </a:pPr>
            <a:endParaRPr lang="en-US" dirty="0">
              <a:cs typeface="Times New Roman" pitchFamily="18" charset="0"/>
            </a:endParaRPr>
          </a:p>
          <a:p>
            <a:pPr>
              <a:buFont typeface="Wingdings" pitchFamily="2" charset="2"/>
              <a:buNone/>
            </a:pPr>
            <a:r>
              <a:rPr lang="en-US" dirty="0">
                <a:cs typeface="Times New Roman" pitchFamily="18" charset="0"/>
              </a:rPr>
              <a:t>Point out that financial counseling at Army Community Service can help borrowers make a debt- reduction plan before debt reaches a critical stage, which is when an individual or family is:</a:t>
            </a:r>
          </a:p>
          <a:p>
            <a:pPr>
              <a:buFont typeface="Wingdings" pitchFamily="2" charset="2"/>
              <a:buNone/>
            </a:pPr>
            <a:endParaRPr lang="en-US" dirty="0">
              <a:cs typeface="Times New Roman" pitchFamily="18" charset="0"/>
            </a:endParaRPr>
          </a:p>
          <a:p>
            <a:pPr>
              <a:buFont typeface="Wingdings" pitchFamily="2" charset="2"/>
              <a:buNone/>
            </a:pPr>
            <a:r>
              <a:rPr lang="en-US" dirty="0">
                <a:cs typeface="Times New Roman" pitchFamily="18" charset="0"/>
              </a:rPr>
              <a:t>1. Rotating bills—paying some bills this month, some next month.</a:t>
            </a:r>
          </a:p>
          <a:p>
            <a:pPr>
              <a:buFont typeface="Wingdings" pitchFamily="2" charset="2"/>
              <a:buNone/>
            </a:pPr>
            <a:r>
              <a:rPr lang="en-US" dirty="0">
                <a:cs typeface="Times New Roman" pitchFamily="18" charset="0"/>
              </a:rPr>
              <a:t>2.</a:t>
            </a:r>
            <a:r>
              <a:rPr lang="en-US" baseline="0" dirty="0">
                <a:cs typeface="Times New Roman" pitchFamily="18" charset="0"/>
              </a:rPr>
              <a:t> </a:t>
            </a:r>
            <a:r>
              <a:rPr lang="en-US" dirty="0">
                <a:cs typeface="Times New Roman" pitchFamily="18" charset="0"/>
              </a:rPr>
              <a:t>Borrowing or getting cash advances to make payments—using credit to pay credit</a:t>
            </a:r>
          </a:p>
          <a:p>
            <a:pPr>
              <a:buFont typeface="Wingdings" pitchFamily="2" charset="2"/>
              <a:buNone/>
            </a:pPr>
            <a:r>
              <a:rPr lang="en-US" dirty="0">
                <a:cs typeface="Times New Roman" pitchFamily="18" charset="0"/>
              </a:rPr>
              <a:t>3. Being denied additional credit</a:t>
            </a:r>
          </a:p>
          <a:p>
            <a:pPr>
              <a:buFont typeface="Wingdings" pitchFamily="2" charset="2"/>
              <a:buNone/>
            </a:pPr>
            <a:r>
              <a:rPr lang="en-US" dirty="0">
                <a:cs typeface="Times New Roman" pitchFamily="18" charset="0"/>
              </a:rPr>
              <a:t>4. Hiding bills or being dishonest with family members about debts.</a:t>
            </a:r>
          </a:p>
          <a:p>
            <a:pPr>
              <a:buFont typeface="Wingdings" pitchFamily="2" charset="2"/>
              <a:buNone/>
            </a:pPr>
            <a:r>
              <a:rPr lang="en-US" dirty="0">
                <a:cs typeface="Times New Roman" pitchFamily="18" charset="0"/>
              </a:rPr>
              <a:t>ͧ5.</a:t>
            </a:r>
            <a:r>
              <a:rPr lang="en-US" baseline="0" dirty="0">
                <a:cs typeface="Times New Roman" pitchFamily="18" charset="0"/>
              </a:rPr>
              <a:t> </a:t>
            </a:r>
            <a:r>
              <a:rPr lang="en-US" dirty="0">
                <a:cs typeface="Times New Roman" pitchFamily="18" charset="0"/>
              </a:rPr>
              <a:t>Seeking additional debt from predatory lending sources, such as</a:t>
            </a:r>
            <a:r>
              <a:rPr lang="en-US" baseline="0" dirty="0">
                <a:cs typeface="Times New Roman" pitchFamily="18" charset="0"/>
              </a:rPr>
              <a:t> </a:t>
            </a:r>
            <a:r>
              <a:rPr lang="en-US" dirty="0">
                <a:cs typeface="Times New Roman" pitchFamily="18" charset="0"/>
              </a:rPr>
              <a:t>payday loans or refund anticipation loans.</a:t>
            </a:r>
          </a:p>
          <a:p>
            <a:pPr>
              <a:buFont typeface="Wingdings" pitchFamily="2" charset="2"/>
              <a:buNone/>
            </a:pPr>
            <a:endParaRPr lang="en-US" dirty="0">
              <a:cs typeface="Times New Roman" pitchFamily="18" charset="0"/>
            </a:endParaRPr>
          </a:p>
          <a:p>
            <a:pPr>
              <a:buFont typeface="Wingdings" pitchFamily="2" charset="2"/>
              <a:buNone/>
            </a:pPr>
            <a:r>
              <a:rPr lang="en-US" dirty="0">
                <a:cs typeface="Times New Roman" pitchFamily="18" charset="0"/>
              </a:rPr>
              <a:t>Emphasize that at the critical point, financial counseling is essential to establish a plan and/or to provide outside sources of help to reduce debt to a manageable level.</a:t>
            </a:r>
          </a:p>
          <a:p>
            <a:pPr>
              <a:buFont typeface="Wingdings" pitchFamily="2" charset="2"/>
              <a:buNone/>
            </a:pPr>
            <a:endParaRPr lang="en-US" dirty="0">
              <a:cs typeface="Times New Roman" pitchFamily="18" charset="0"/>
            </a:endParaRP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15</a:t>
            </a:fld>
            <a:endParaRPr lang="en-US" dirty="0"/>
          </a:p>
        </p:txBody>
      </p:sp>
    </p:spTree>
    <p:extLst>
      <p:ext uri="{BB962C8B-B14F-4D97-AF65-F5344CB8AC3E}">
        <p14:creationId xmlns:p14="http://schemas.microsoft.com/office/powerpoint/2010/main" val="173634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6-16: Recovering from Excessive Debt</a:t>
            </a:r>
          </a:p>
          <a:p>
            <a:endParaRPr lang="en-US" b="1" baseline="0" dirty="0">
              <a:latin typeface="Arial  "/>
              <a:cs typeface="Arial" pitchFamily="34" charset="0"/>
            </a:endParaRPr>
          </a:p>
          <a:p>
            <a:endParaRPr lang="en-US" b="1" baseline="0" dirty="0">
              <a:latin typeface="Arial  "/>
              <a:cs typeface="Arial" pitchFamily="34" charset="0"/>
            </a:endParaRPr>
          </a:p>
          <a:p>
            <a:r>
              <a:rPr lang="en-US" dirty="0">
                <a:cs typeface="Times New Roman" pitchFamily="18" charset="0"/>
              </a:rPr>
              <a:t>Installation</a:t>
            </a:r>
            <a:r>
              <a:rPr lang="en-US" baseline="0" dirty="0">
                <a:cs typeface="Times New Roman" pitchFamily="18" charset="0"/>
              </a:rPr>
              <a:t> legal office should be the authority on dealing with collection agencies in all circumstances</a:t>
            </a:r>
          </a:p>
          <a:p>
            <a:endParaRPr lang="en-US" baseline="0" dirty="0">
              <a:cs typeface="Times New Roman" pitchFamily="18" charset="0"/>
            </a:endParaRPr>
          </a:p>
          <a:p>
            <a:r>
              <a:rPr lang="en-US" b="1" dirty="0">
                <a:cs typeface="Times New Roman" pitchFamily="18" charset="0"/>
              </a:rPr>
              <a:t>State that those who struggle with debt have options that can help them better manage their current debt load, including:</a:t>
            </a:r>
          </a:p>
          <a:p>
            <a:pPr marL="228600" indent="-228600">
              <a:buAutoNum type="arabicPeriod"/>
            </a:pPr>
            <a:r>
              <a:rPr lang="en-US" dirty="0">
                <a:cs typeface="Times New Roman" pitchFamily="18" charset="0"/>
              </a:rPr>
              <a:t>Take charge: Develop a workable budget/spending plan. Do what is</a:t>
            </a:r>
            <a:r>
              <a:rPr lang="en-US" baseline="0" dirty="0">
                <a:cs typeface="Times New Roman" pitchFamily="18" charset="0"/>
              </a:rPr>
              <a:t> </a:t>
            </a:r>
            <a:r>
              <a:rPr lang="en-US" dirty="0">
                <a:cs typeface="Times New Roman" pitchFamily="18" charset="0"/>
              </a:rPr>
              <a:t>necessary to establish a positive monthly cash flow.</a:t>
            </a:r>
          </a:p>
          <a:p>
            <a:pPr marL="0" indent="0">
              <a:buNone/>
            </a:pPr>
            <a:endParaRPr lang="en-US" dirty="0">
              <a:cs typeface="Times New Roman" pitchFamily="18" charset="0"/>
            </a:endParaRPr>
          </a:p>
          <a:p>
            <a:r>
              <a:rPr lang="en-US" dirty="0">
                <a:cs typeface="Times New Roman" pitchFamily="18" charset="0"/>
              </a:rPr>
              <a:t>2.</a:t>
            </a:r>
            <a:r>
              <a:rPr lang="en-US" baseline="0" dirty="0">
                <a:cs typeface="Times New Roman" pitchFamily="18" charset="0"/>
              </a:rPr>
              <a:t> </a:t>
            </a:r>
            <a:r>
              <a:rPr lang="en-US" dirty="0">
                <a:cs typeface="Times New Roman" pitchFamily="18" charset="0"/>
              </a:rPr>
              <a:t>Prioritize debts: Major items, such as rent/mortgage and car</a:t>
            </a:r>
            <a:r>
              <a:rPr lang="en-US" baseline="0" dirty="0">
                <a:cs typeface="Times New Roman" pitchFamily="18" charset="0"/>
              </a:rPr>
              <a:t> </a:t>
            </a:r>
            <a:r>
              <a:rPr lang="en-US" dirty="0">
                <a:cs typeface="Times New Roman" pitchFamily="18" charset="0"/>
              </a:rPr>
              <a:t>payments, should be the top priorities.</a:t>
            </a:r>
          </a:p>
          <a:p>
            <a:endParaRPr lang="en-US" dirty="0">
              <a:cs typeface="Times New Roman" pitchFamily="18" charset="0"/>
            </a:endParaRPr>
          </a:p>
          <a:p>
            <a:r>
              <a:rPr lang="en-US" dirty="0">
                <a:cs typeface="Times New Roman" pitchFamily="18" charset="0"/>
              </a:rPr>
              <a:t>3.</a:t>
            </a:r>
            <a:r>
              <a:rPr lang="en-US" baseline="0" dirty="0">
                <a:cs typeface="Times New Roman" pitchFamily="18" charset="0"/>
              </a:rPr>
              <a:t> </a:t>
            </a:r>
            <a:r>
              <a:rPr lang="en-US" dirty="0">
                <a:cs typeface="Times New Roman" pitchFamily="18" charset="0"/>
              </a:rPr>
              <a:t>Use a power payment plan: After budgeting to get a positive flow, they should ensure that minimum payments are made on all monthly bills, and then prioritize debts to apply all remaining available funds to whichever debt has the smallest balance or highest interest rate. When the balance is paid off, apply the money used for that payment to the next bill on your list and keep the others the same. Again, when that bill is paid off, apply all the money used for the payment to the next bill on their list. ACS financial counselors and financial educators have a computerized budgeting program and power payment plan that make setting up a personal debt payment plan easy and flexible.</a:t>
            </a:r>
          </a:p>
          <a:p>
            <a:endParaRPr lang="en-US" dirty="0">
              <a:cs typeface="Times New Roman" pitchFamily="18" charset="0"/>
            </a:endParaRPr>
          </a:p>
          <a:p>
            <a:r>
              <a:rPr lang="en-US" dirty="0">
                <a:cs typeface="Times New Roman" pitchFamily="18" charset="0"/>
              </a:rPr>
              <a:t>4. Talk with creditors: Debtors should stay in contact with their creditors. Talk with creditors: Debtors should stay in contact with their creditors.</a:t>
            </a:r>
          </a:p>
          <a:p>
            <a:endParaRPr lang="en-US" dirty="0">
              <a:cs typeface="Times New Roman" pitchFamily="18" charset="0"/>
            </a:endParaRPr>
          </a:p>
          <a:p>
            <a:r>
              <a:rPr lang="en-US" dirty="0">
                <a:cs typeface="Times New Roman" pitchFamily="18" charset="0"/>
              </a:rPr>
              <a:t>5. Contact the installation legal office: They can safely ask questions there</a:t>
            </a:r>
            <a:r>
              <a:rPr lang="en-US" baseline="0" dirty="0">
                <a:cs typeface="Times New Roman" pitchFamily="18" charset="0"/>
              </a:rPr>
              <a:t> </a:t>
            </a:r>
            <a:r>
              <a:rPr lang="en-US" dirty="0">
                <a:cs typeface="Times New Roman" pitchFamily="18" charset="0"/>
              </a:rPr>
              <a:t>about dealing with collection agencies.</a:t>
            </a:r>
          </a:p>
          <a:p>
            <a:endParaRPr lang="en-US" dirty="0">
              <a:cs typeface="Times New Roman" pitchFamily="18" charset="0"/>
            </a:endParaRPr>
          </a:p>
          <a:p>
            <a:r>
              <a:rPr lang="en-US" dirty="0">
                <a:cs typeface="Times New Roman" pitchFamily="18" charset="0"/>
              </a:rPr>
              <a:t>ͧ6.</a:t>
            </a:r>
            <a:r>
              <a:rPr lang="en-US" baseline="0" dirty="0">
                <a:cs typeface="Times New Roman" pitchFamily="18" charset="0"/>
              </a:rPr>
              <a:t> </a:t>
            </a:r>
            <a:r>
              <a:rPr lang="en-US" dirty="0">
                <a:cs typeface="Times New Roman" pitchFamily="18" charset="0"/>
              </a:rPr>
              <a:t>Change behavior: Remember that overcoming debt is more about behavior than financial knowledge.</a:t>
            </a:r>
          </a:p>
          <a:p>
            <a:endParaRPr lang="en-US" dirty="0">
              <a:cs typeface="Times New Roman" pitchFamily="18" charset="0"/>
            </a:endParaRPr>
          </a:p>
          <a:p>
            <a:r>
              <a:rPr lang="en-US" b="1" dirty="0">
                <a:cs typeface="Times New Roman" pitchFamily="18" charset="0"/>
              </a:rPr>
              <a:t>An ACS personal financial counselor and educator can help Soldiers figure out what to change so that their behavior moves in the direction of building wealth, not drowning in debt. The following are some popular recommendations:</a:t>
            </a:r>
          </a:p>
          <a:p>
            <a:r>
              <a:rPr lang="en-US" dirty="0">
                <a:cs typeface="Times New Roman" pitchFamily="18" charset="0"/>
              </a:rPr>
              <a:t>-Have a working budget or spending plan, keep it up to date, and live</a:t>
            </a:r>
            <a:r>
              <a:rPr lang="en-US" baseline="0" dirty="0">
                <a:cs typeface="Times New Roman" pitchFamily="18" charset="0"/>
              </a:rPr>
              <a:t> </a:t>
            </a:r>
            <a:r>
              <a:rPr lang="en-US" dirty="0">
                <a:cs typeface="Times New Roman" pitchFamily="18" charset="0"/>
              </a:rPr>
              <a:t>within their means.</a:t>
            </a:r>
          </a:p>
          <a:p>
            <a:endParaRPr lang="en-US" dirty="0">
              <a:cs typeface="Times New Roman" pitchFamily="18" charset="0"/>
            </a:endParaRPr>
          </a:p>
          <a:p>
            <a:r>
              <a:rPr lang="en-US" dirty="0">
                <a:cs typeface="Times New Roman" pitchFamily="18" charset="0"/>
              </a:rPr>
              <a:t>-Plan all credit purchases; make sure they fit into their budget.</a:t>
            </a:r>
          </a:p>
          <a:p>
            <a:endParaRPr lang="en-US" dirty="0">
              <a:cs typeface="Times New Roman" pitchFamily="18" charset="0"/>
            </a:endParaRPr>
          </a:p>
          <a:p>
            <a:r>
              <a:rPr lang="en-US" dirty="0">
                <a:cs typeface="Times New Roman" pitchFamily="18" charset="0"/>
              </a:rPr>
              <a:t>-Shop around for credit;</a:t>
            </a:r>
            <a:r>
              <a:rPr lang="en-US" baseline="0" dirty="0">
                <a:cs typeface="Times New Roman" pitchFamily="18" charset="0"/>
              </a:rPr>
              <a:t> it is just like any other product a consumer would buy. Look for the best deal.</a:t>
            </a:r>
          </a:p>
          <a:p>
            <a:endParaRPr lang="en-US" baseline="0" dirty="0">
              <a:cs typeface="Times New Roman" pitchFamily="18" charset="0"/>
            </a:endParaRPr>
          </a:p>
          <a:p>
            <a:r>
              <a:rPr lang="en-US" baseline="0" dirty="0">
                <a:cs typeface="Times New Roman" pitchFamily="18" charset="0"/>
              </a:rPr>
              <a:t>-Soldiers should check their credit report regularly and keep it spotless.</a:t>
            </a:r>
          </a:p>
          <a:p>
            <a:endParaRPr lang="en-US" baseline="0" dirty="0">
              <a:cs typeface="Times New Roman" pitchFamily="18" charset="0"/>
            </a:endParaRPr>
          </a:p>
          <a:p>
            <a:r>
              <a:rPr lang="en-US" baseline="0" dirty="0">
                <a:cs typeface="Times New Roman" pitchFamily="18" charset="0"/>
              </a:rPr>
              <a:t>-Use all available resources to help manage debt wisely and to ultimately get out of debt.</a:t>
            </a:r>
          </a:p>
          <a:p>
            <a:endParaRPr lang="en-US" baseline="0" dirty="0">
              <a:cs typeface="Times New Roman" pitchFamily="18" charset="0"/>
            </a:endParaRPr>
          </a:p>
          <a:p>
            <a:r>
              <a:rPr lang="en-US" b="1" baseline="0" dirty="0">
                <a:cs typeface="Times New Roman" pitchFamily="18" charset="0"/>
              </a:rPr>
              <a:t>Remember, financial readiness is mission readiness!</a:t>
            </a:r>
            <a:endParaRPr lang="en-US" b="1" dirty="0">
              <a:cs typeface="Times New Roman" pitchFamily="18" charset="0"/>
            </a:endParaRP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16</a:t>
            </a:fld>
            <a:endParaRPr lang="en-US" dirty="0"/>
          </a:p>
        </p:txBody>
      </p:sp>
    </p:spTree>
    <p:extLst>
      <p:ext uri="{BB962C8B-B14F-4D97-AF65-F5344CB8AC3E}">
        <p14:creationId xmlns:p14="http://schemas.microsoft.com/office/powerpoint/2010/main" val="121595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6-17: Tackling Your Debt</a:t>
            </a:r>
          </a:p>
          <a:p>
            <a:endParaRPr lang="en-US" b="1" baseline="0" dirty="0">
              <a:latin typeface="Arial  "/>
              <a:cs typeface="Arial" pitchFamily="34" charset="0"/>
            </a:endParaRPr>
          </a:p>
          <a:p>
            <a:pPr algn="l"/>
            <a:r>
              <a:rPr lang="en-US" b="1" i="0" cap="all" dirty="0">
                <a:solidFill>
                  <a:srgbClr val="17283D"/>
                </a:solidFill>
                <a:effectLst/>
                <a:latin typeface="Roboto Condensed" panose="020F0502020204030204" pitchFamily="2" charset="0"/>
              </a:rPr>
              <a:t>1. GET A GRASP ON YOUR FINANCES</a:t>
            </a:r>
          </a:p>
          <a:p>
            <a:pPr algn="l"/>
            <a:r>
              <a:rPr lang="en-US" b="0" i="0" dirty="0">
                <a:solidFill>
                  <a:srgbClr val="444444"/>
                </a:solidFill>
                <a:effectLst/>
                <a:latin typeface="Roboto" panose="02000000000000000000" pitchFamily="2" charset="0"/>
              </a:rPr>
              <a:t>A good first step for successfully managing your debt is to always know the answers to two basic questions: How much money do you earn? How much are you spending?</a:t>
            </a:r>
          </a:p>
          <a:p>
            <a:endParaRPr lang="en-US" b="1" baseline="0" dirty="0">
              <a:latin typeface="Arial  "/>
              <a:cs typeface="Arial" pitchFamily="34" charset="0"/>
            </a:endParaRPr>
          </a:p>
          <a:p>
            <a:pPr algn="l"/>
            <a:r>
              <a:rPr lang="en-US" b="1" i="0" cap="all" dirty="0">
                <a:solidFill>
                  <a:srgbClr val="17283D"/>
                </a:solidFill>
                <a:effectLst/>
                <a:latin typeface="Roboto Condensed" panose="02000000000000000000" pitchFamily="2" charset="0"/>
              </a:rPr>
              <a:t>2. CREATE A BUDGET</a:t>
            </a:r>
          </a:p>
          <a:p>
            <a:pPr algn="l"/>
            <a:r>
              <a:rPr lang="en-US" b="0" i="0" dirty="0">
                <a:solidFill>
                  <a:srgbClr val="444444"/>
                </a:solidFill>
                <a:effectLst/>
                <a:latin typeface="Roboto" panose="02000000000000000000" pitchFamily="2" charset="0"/>
              </a:rPr>
              <a:t>A healthy financial picture is always aided by sticking to a budget. Itemize your necessary debts and expenses (food, shelter, transportation costs) with your optional spending (restaurant and bar tabs, hobbies, etc.), and then analyze how you can improve the picture.</a:t>
            </a:r>
          </a:p>
          <a:p>
            <a:pPr algn="l"/>
            <a:endParaRPr lang="en-US" b="0" i="0" dirty="0">
              <a:solidFill>
                <a:srgbClr val="444444"/>
              </a:solidFill>
              <a:effectLst/>
              <a:latin typeface="Roboto" panose="02000000000000000000" pitchFamily="2" charset="0"/>
            </a:endParaRPr>
          </a:p>
          <a:p>
            <a:pPr algn="l"/>
            <a:r>
              <a:rPr lang="en-US" b="1" i="0" cap="all" dirty="0">
                <a:solidFill>
                  <a:srgbClr val="17283D"/>
                </a:solidFill>
                <a:effectLst/>
                <a:latin typeface="Roboto Condensed" panose="02000000000000000000" pitchFamily="2" charset="0"/>
              </a:rPr>
              <a:t>3. USE A DEBT REPAYMENT STRATEGY</a:t>
            </a:r>
          </a:p>
          <a:p>
            <a:pPr algn="l"/>
            <a:r>
              <a:rPr lang="en-US" b="0" i="0" dirty="0">
                <a:solidFill>
                  <a:srgbClr val="444444"/>
                </a:solidFill>
                <a:effectLst/>
                <a:latin typeface="Roboto" panose="02000000000000000000" pitchFamily="2" charset="0"/>
              </a:rPr>
              <a:t>True financial freedom happens when you pay off your debt, and there are several strategies that can help you cross the finish line.</a:t>
            </a:r>
          </a:p>
          <a:p>
            <a:pPr algn="l"/>
            <a:endParaRPr lang="en-US" b="0" i="0" dirty="0">
              <a:solidFill>
                <a:srgbClr val="444444"/>
              </a:solidFill>
              <a:effectLst/>
              <a:latin typeface="Roboto" panose="02000000000000000000" pitchFamily="2" charset="0"/>
            </a:endParaRPr>
          </a:p>
          <a:p>
            <a:pPr algn="l"/>
            <a:r>
              <a:rPr lang="en-US" b="1" i="0" cap="all" dirty="0">
                <a:solidFill>
                  <a:srgbClr val="17283D"/>
                </a:solidFill>
                <a:effectLst/>
                <a:latin typeface="Roboto Condensed" panose="02000000000000000000" pitchFamily="2" charset="0"/>
              </a:rPr>
              <a:t>4. USE YOUR MILITARY RESOURCES AND BENEFITS</a:t>
            </a:r>
          </a:p>
          <a:p>
            <a:pPr algn="l"/>
            <a:r>
              <a:rPr lang="en-US" b="0" i="0" dirty="0">
                <a:solidFill>
                  <a:srgbClr val="444444"/>
                </a:solidFill>
                <a:effectLst/>
                <a:latin typeface="Roboto" panose="02000000000000000000" pitchFamily="2" charset="0"/>
              </a:rPr>
              <a:t>Serving in the military gives you access to benefits and programs that can help you manage your debt and improve your financial picture.</a:t>
            </a:r>
          </a:p>
          <a:p>
            <a:pPr algn="l"/>
            <a:endParaRPr lang="en-US" b="0" i="0" dirty="0">
              <a:solidFill>
                <a:srgbClr val="444444"/>
              </a:solidFill>
              <a:effectLst/>
              <a:latin typeface="Roboto" panose="02000000000000000000" pitchFamily="2" charset="0"/>
            </a:endParaRPr>
          </a:p>
          <a:p>
            <a:pPr algn="l"/>
            <a:r>
              <a:rPr lang="en-US" b="1" i="0" cap="all" dirty="0">
                <a:solidFill>
                  <a:srgbClr val="17283D"/>
                </a:solidFill>
                <a:effectLst/>
                <a:latin typeface="Roboto Condensed" panose="02000000000000000000" pitchFamily="2" charset="0"/>
              </a:rPr>
              <a:t>5. AVOID PAYDAY LOANS AND FINANCIAL SCAMS</a:t>
            </a:r>
          </a:p>
          <a:p>
            <a:pPr algn="l"/>
            <a:r>
              <a:rPr lang="en-US" b="0" i="0" dirty="0">
                <a:solidFill>
                  <a:srgbClr val="444444"/>
                </a:solidFill>
                <a:effectLst/>
                <a:latin typeface="Roboto" panose="02000000000000000000" pitchFamily="2" charset="0"/>
              </a:rPr>
              <a:t>There’s no shortage of scams aimed at separating you from your hard-earned money, and many of these target military personnel. </a:t>
            </a:r>
            <a:r>
              <a:rPr lang="en-US" b="0" i="0" u="sng" dirty="0">
                <a:solidFill>
                  <a:srgbClr val="BD2526"/>
                </a:solidFill>
                <a:effectLst/>
                <a:latin typeface="Roboto" panose="02000000000000000000" pitchFamily="2" charset="0"/>
                <a:hlinkClick r:id="rId3"/>
              </a:rPr>
              <a:t>Payday loans</a:t>
            </a:r>
            <a:r>
              <a:rPr lang="en-US" b="0" i="0" dirty="0">
                <a:solidFill>
                  <a:srgbClr val="444444"/>
                </a:solidFill>
                <a:effectLst/>
                <a:latin typeface="Roboto" panose="02000000000000000000" pitchFamily="2" charset="0"/>
              </a:rPr>
              <a:t>, for example, are so easy to obtain yet so burdensome that the Department of Defense classifies them as a threat to military readiness.</a:t>
            </a:r>
          </a:p>
          <a:p>
            <a:pPr algn="l"/>
            <a:endParaRPr lang="en-US" b="0" i="0" dirty="0">
              <a:solidFill>
                <a:srgbClr val="444444"/>
              </a:solidFill>
              <a:effectLst/>
              <a:latin typeface="Roboto" panose="02000000000000000000" pitchFamily="2" charset="0"/>
            </a:endParaRPr>
          </a:p>
          <a:p>
            <a:pPr algn="l"/>
            <a:r>
              <a:rPr lang="en-US" b="1" i="0" cap="all" dirty="0">
                <a:solidFill>
                  <a:srgbClr val="17283D"/>
                </a:solidFill>
                <a:effectLst/>
                <a:latin typeface="Roboto Condensed" panose="02000000000000000000" pitchFamily="2" charset="0"/>
              </a:rPr>
              <a:t>6. CONSIDER CREDIT COUNSELING</a:t>
            </a:r>
          </a:p>
          <a:p>
            <a:pPr algn="l"/>
            <a:r>
              <a:rPr lang="en-US" b="0" i="0" dirty="0">
                <a:solidFill>
                  <a:srgbClr val="444444"/>
                </a:solidFill>
                <a:effectLst/>
                <a:latin typeface="Roboto" panose="02000000000000000000" pitchFamily="2" charset="0"/>
              </a:rPr>
              <a:t>If making sense out your finances and how to improve your credit feels overwhelming, it might be time to contact a nonprofit debt management program and work with a trained credit counselor. </a:t>
            </a:r>
          </a:p>
          <a:p>
            <a:pPr algn="l"/>
            <a:endParaRPr lang="en-US" b="0" i="0" dirty="0">
              <a:solidFill>
                <a:srgbClr val="444444"/>
              </a:solidFill>
              <a:effectLst/>
              <a:latin typeface="Roboto" panose="02000000000000000000" pitchFamily="2" charset="0"/>
            </a:endParaRPr>
          </a:p>
          <a:p>
            <a:pPr algn="l"/>
            <a:endParaRPr lang="en-US" b="0" i="0" dirty="0">
              <a:solidFill>
                <a:srgbClr val="444444"/>
              </a:solidFill>
              <a:effectLst/>
              <a:latin typeface="Roboto" panose="02000000000000000000" pitchFamily="2" charset="0"/>
            </a:endParaRPr>
          </a:p>
          <a:p>
            <a:pPr algn="l"/>
            <a:endParaRPr lang="en-US" b="0" i="0" dirty="0">
              <a:solidFill>
                <a:srgbClr val="444444"/>
              </a:solidFill>
              <a:effectLst/>
              <a:latin typeface="Roboto" panose="02000000000000000000" pitchFamily="2" charset="0"/>
            </a:endParaRPr>
          </a:p>
          <a:p>
            <a:pPr algn="l"/>
            <a:endParaRPr lang="en-US" b="0" i="0" dirty="0">
              <a:solidFill>
                <a:srgbClr val="444444"/>
              </a:solidFill>
              <a:effectLst/>
              <a:latin typeface="Roboto" panose="02000000000000000000" pitchFamily="2" charset="0"/>
            </a:endParaRP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17</a:t>
            </a:fld>
            <a:endParaRPr lang="en-US" dirty="0"/>
          </a:p>
        </p:txBody>
      </p:sp>
    </p:spTree>
    <p:extLst>
      <p:ext uri="{BB962C8B-B14F-4D97-AF65-F5344CB8AC3E}">
        <p14:creationId xmlns:p14="http://schemas.microsoft.com/office/powerpoint/2010/main" val="249662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6-18: Situations to Avoid</a:t>
            </a:r>
          </a:p>
          <a:p>
            <a:endParaRPr lang="en-US" b="1" baseline="0" dirty="0">
              <a:latin typeface="Arial  "/>
              <a:cs typeface="Arial" pitchFamily="34" charset="0"/>
            </a:endParaRPr>
          </a:p>
          <a:p>
            <a:pPr marL="228600" indent="-228600"/>
            <a:r>
              <a:rPr lang="en-US" sz="1200" dirty="0">
                <a:cs typeface="Times New Roman" pitchFamily="18" charset="0"/>
              </a:rPr>
              <a:t>As stated, there are both right and wrong ways to deal with your creditors. Here are some situations your should avoid:</a:t>
            </a:r>
            <a:endParaRPr lang="en-US" sz="1200" dirty="0"/>
          </a:p>
          <a:p>
            <a:pPr marL="228600" indent="-228600">
              <a:buFontTx/>
              <a:buNone/>
            </a:pPr>
            <a:endParaRPr lang="en-US" dirty="0">
              <a:cs typeface="Times New Roman" pitchFamily="18" charset="0"/>
            </a:endParaRPr>
          </a:p>
          <a:p>
            <a:pPr marL="0" indent="0">
              <a:buFont typeface="Wingdings" pitchFamily="2" charset="2"/>
              <a:buNone/>
            </a:pPr>
            <a:r>
              <a:rPr lang="en-US" sz="1200" b="1" dirty="0">
                <a:cs typeface="Times New Roman" pitchFamily="18" charset="0"/>
              </a:rPr>
              <a:t>(1)  Credit clinics.  </a:t>
            </a:r>
            <a:r>
              <a:rPr lang="en-US" sz="1200" dirty="0">
                <a:cs typeface="Times New Roman" pitchFamily="18" charset="0"/>
              </a:rPr>
              <a:t>These companies charge up-front fees promising to “clean up your credit report” fast and get you out of debt.  They cannot do anything for you that you cannot do for yourself.  Charging up front fees for debt counseling is illegal in a number of states.</a:t>
            </a:r>
            <a:r>
              <a:rPr lang="en-US" sz="1200" dirty="0"/>
              <a:t> </a:t>
            </a:r>
          </a:p>
          <a:p>
            <a:pPr marL="0" indent="0">
              <a:buFont typeface="Arial" panose="020B0604020202020204" pitchFamily="34" charset="0"/>
              <a:buNone/>
            </a:pPr>
            <a:endParaRPr lang="en-US" sz="1200" dirty="0"/>
          </a:p>
          <a:p>
            <a:pPr marL="0" indent="0">
              <a:buFont typeface="Wingdings" pitchFamily="2" charset="2"/>
              <a:buNone/>
            </a:pPr>
            <a:r>
              <a:rPr lang="en-US" sz="1200" b="1" dirty="0">
                <a:cs typeface="Times New Roman" pitchFamily="18" charset="0"/>
              </a:rPr>
              <a:t>(2)  Debt consolidation loans.  </a:t>
            </a:r>
            <a:r>
              <a:rPr lang="en-US" sz="1200" dirty="0">
                <a:cs typeface="Times New Roman" pitchFamily="18" charset="0"/>
              </a:rPr>
              <a:t>Debt consolidation loans are not always bad, but they only a temporary fix, at best. A debt consolidation loan will never work, unless you exhibit a change in your spending behavior.  A study by American Express indicated 78% of all consumers who take out bill consolidation loans have a higher debt-to-income ratio 18 months later than when they first took out the loan.</a:t>
            </a:r>
            <a:r>
              <a:rPr lang="en-US" sz="1200" dirty="0"/>
              <a:t> </a:t>
            </a:r>
          </a:p>
          <a:p>
            <a:pPr marL="0" indent="0">
              <a:buFont typeface="Wingdings" pitchFamily="2" charset="2"/>
              <a:buNone/>
            </a:pPr>
            <a:endParaRPr lang="en-US" sz="1200" dirty="0"/>
          </a:p>
          <a:p>
            <a:pPr marL="0" indent="0">
              <a:buFont typeface="Wingdings" pitchFamily="2" charset="2"/>
              <a:buNone/>
            </a:pPr>
            <a:r>
              <a:rPr lang="en-US" sz="1200" b="1" dirty="0">
                <a:cs typeface="Times New Roman" pitchFamily="18" charset="0"/>
              </a:rPr>
              <a:t>(3)  Bankruptcy.  </a:t>
            </a:r>
            <a:r>
              <a:rPr lang="en-US" sz="1200" dirty="0">
                <a:cs typeface="Times New Roman" pitchFamily="18" charset="0"/>
              </a:rPr>
              <a:t>Declaring bankruptcy does not allow you to walk away from all past problems.  This is a last resort option that may have lasting consequences. It can  severely impact your ability to get credit in the future, in addition to having potentially negative career implications. </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18</a:t>
            </a:fld>
            <a:endParaRPr lang="en-US" dirty="0"/>
          </a:p>
        </p:txBody>
      </p:sp>
    </p:spTree>
    <p:extLst>
      <p:ext uri="{BB962C8B-B14F-4D97-AF65-F5344CB8AC3E}">
        <p14:creationId xmlns:p14="http://schemas.microsoft.com/office/powerpoint/2010/main" val="420006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6-19: Consequences of Delinquent Accounts</a:t>
            </a:r>
          </a:p>
          <a:p>
            <a:endParaRPr lang="en-US" b="1" baseline="0" dirty="0">
              <a:latin typeface="Arial  "/>
              <a:cs typeface="Arial" pitchFamily="34" charset="0"/>
            </a:endParaRPr>
          </a:p>
          <a:p>
            <a:r>
              <a:rPr lang="en-US" sz="1200" u="none" strike="noStrike" kern="1200" dirty="0">
                <a:solidFill>
                  <a:schemeClr val="tx1"/>
                </a:solidFill>
                <a:effectLst/>
                <a:latin typeface="Arial" charset="0"/>
                <a:ea typeface="+mn-ea"/>
                <a:cs typeface="+mn-cs"/>
              </a:rPr>
              <a:t>Delinquency commonly refers to a situation where borrowers are late or overdue on a payment, such as student loans, income taxes, mortgage loans or automobile loans. </a:t>
            </a:r>
          </a:p>
          <a:p>
            <a:r>
              <a:rPr lang="en-US" sz="1200" u="none" strike="noStrike" kern="1200" dirty="0">
                <a:solidFill>
                  <a:schemeClr val="tx1"/>
                </a:solidFill>
                <a:effectLst/>
                <a:latin typeface="Arial" charset="0"/>
                <a:ea typeface="+mn-ea"/>
                <a:cs typeface="+mn-cs"/>
              </a:rPr>
              <a:t>There are long-term consequences for delinquency, depending on the type of loan, and the duration and cause of the delinquency.</a:t>
            </a:r>
          </a:p>
          <a:p>
            <a:endParaRPr lang="en-US" dirty="0"/>
          </a:p>
          <a:p>
            <a:r>
              <a:rPr lang="en-US" sz="1200" b="1" dirty="0"/>
              <a:t>Example 1: </a:t>
            </a:r>
            <a:r>
              <a:rPr lang="en-US" sz="1200" dirty="0"/>
              <a:t>A Soldier takes out a loan from a bank and then becomes 90 days delinquent. He risks suffering the following: </a:t>
            </a:r>
          </a:p>
          <a:p>
            <a:pPr marL="171450" indent="-171450">
              <a:buFont typeface="Arial" panose="020B0604020202020204" pitchFamily="34" charset="0"/>
              <a:buChar char="•"/>
            </a:pPr>
            <a:r>
              <a:rPr lang="en-US" sz="1200" u="none" strike="noStrike" kern="1200" dirty="0">
                <a:solidFill>
                  <a:schemeClr val="tx1"/>
                </a:solidFill>
                <a:effectLst/>
              </a:rPr>
              <a:t>A decrease in his credit score for a considerable period (7-10 years if he applies for bankruptcy)</a:t>
            </a:r>
          </a:p>
          <a:p>
            <a:pPr marL="171450" indent="-171450">
              <a:buFont typeface="Arial" panose="020B0604020202020204" pitchFamily="34" charset="0"/>
              <a:buChar char="•"/>
            </a:pPr>
            <a:r>
              <a:rPr lang="en-US" sz="1200" dirty="0"/>
              <a:t>Defaulting on the loan, which could cause the bank to foreclose on his home (long-term delinquency).</a:t>
            </a:r>
          </a:p>
          <a:p>
            <a:pPr marL="171450" indent="-171450">
              <a:buFont typeface="Arial" panose="020B0604020202020204" pitchFamily="34" charset="0"/>
              <a:buChar char="•"/>
            </a:pPr>
            <a:r>
              <a:rPr lang="en-US" sz="1200" u="none" strike="noStrike" kern="1200" dirty="0">
                <a:solidFill>
                  <a:schemeClr val="tx1"/>
                </a:solidFill>
                <a:effectLst/>
              </a:rPr>
              <a:t>Further negative effects on his credit rating, which would make it difficult for him to obtain credit cards, mortgages, or automobile loans. </a:t>
            </a:r>
          </a:p>
          <a:p>
            <a:endParaRPr lang="en-US" sz="1800" u="none" strike="noStrike" kern="1200" dirty="0">
              <a:solidFill>
                <a:schemeClr val="tx1"/>
              </a:solidFill>
              <a:effectLst/>
              <a:latin typeface="Arial" charset="0"/>
              <a:ea typeface="+mn-ea"/>
              <a:cs typeface="+mn-cs"/>
            </a:endParaRPr>
          </a:p>
          <a:p>
            <a:r>
              <a:rPr lang="en-US" sz="1200" b="1" u="none" strike="noStrike" kern="1200" dirty="0">
                <a:solidFill>
                  <a:schemeClr val="tx1"/>
                </a:solidFill>
                <a:effectLst/>
                <a:latin typeface="Arial" charset="0"/>
                <a:ea typeface="+mn-ea"/>
                <a:cs typeface="+mn-cs"/>
              </a:rPr>
              <a:t>Example 2: </a:t>
            </a:r>
            <a:r>
              <a:rPr lang="en-US" sz="1200" dirty="0"/>
              <a:t>A</a:t>
            </a:r>
            <a:r>
              <a:rPr lang="en-US" sz="1200" u="none" strike="noStrike" kern="1200" dirty="0">
                <a:solidFill>
                  <a:schemeClr val="tx1"/>
                </a:solidFill>
                <a:effectLst/>
                <a:latin typeface="Arial" charset="0"/>
                <a:ea typeface="+mn-ea"/>
                <a:cs typeface="+mn-cs"/>
              </a:rPr>
              <a:t>ssume a recent college graduate obtained student loans throughout his stay at college. Suppose too he fails to make his first loan payment. Consequently, his loan becomes delinquent until he repays the owed amount. </a:t>
            </a:r>
          </a:p>
          <a:p>
            <a:r>
              <a:rPr lang="en-US" sz="1200" u="none" strike="noStrike" kern="1200" dirty="0">
                <a:solidFill>
                  <a:schemeClr val="tx1"/>
                </a:solidFill>
                <a:effectLst/>
                <a:latin typeface="Arial" charset="0"/>
                <a:ea typeface="+mn-ea"/>
                <a:cs typeface="+mn-cs"/>
              </a:rPr>
              <a:t>If his loan remains delinquent for 270 days, it goes into default and he must pay the entire balance and fees immediately. </a:t>
            </a:r>
          </a:p>
          <a:p>
            <a:r>
              <a:rPr lang="en-US" sz="1200" u="none" strike="noStrike" kern="1200" dirty="0">
                <a:solidFill>
                  <a:schemeClr val="tx1"/>
                </a:solidFill>
                <a:effectLst/>
                <a:latin typeface="Arial" charset="0"/>
                <a:ea typeface="+mn-ea"/>
                <a:cs typeface="+mn-cs"/>
              </a:rPr>
              <a:t>The long-term effects of his delinquent account include damage his credit rating, making it harder for him to obtain other loans, and garnishment of his wages and withholding of his tax refunds.</a:t>
            </a:r>
          </a:p>
          <a:p>
            <a:br>
              <a:rPr lang="en-US" sz="1800" u="none" strike="noStrike" kern="1200" dirty="0">
                <a:solidFill>
                  <a:schemeClr val="tx1"/>
                </a:solidFill>
                <a:effectLst/>
                <a:latin typeface="Arial" charset="0"/>
                <a:ea typeface="+mn-ea"/>
                <a:cs typeface="+mn-cs"/>
              </a:rPr>
            </a:br>
            <a:br>
              <a:rPr lang="en-US" sz="1800" u="none" strike="noStrike" kern="1200" dirty="0">
                <a:solidFill>
                  <a:schemeClr val="tx1"/>
                </a:solidFill>
                <a:effectLst/>
                <a:latin typeface="Arial" charset="0"/>
                <a:ea typeface="+mn-ea"/>
                <a:cs typeface="+mn-cs"/>
              </a:rPr>
            </a:br>
            <a:endParaRPr lang="en-US" dirty="0">
              <a:cs typeface="Times New Roman" pitchFamily="18" charset="0"/>
            </a:endParaRP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19</a:t>
            </a:fld>
            <a:endParaRPr lang="en-US" dirty="0"/>
          </a:p>
        </p:txBody>
      </p:sp>
    </p:spTree>
    <p:extLst>
      <p:ext uri="{BB962C8B-B14F-4D97-AF65-F5344CB8AC3E}">
        <p14:creationId xmlns:p14="http://schemas.microsoft.com/office/powerpoint/2010/main" val="132319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6-1:  FACTORS THAT INFLUENCE YOUR CREDIT</a:t>
            </a:r>
            <a:endParaRPr lang="en-US" b="1" baseline="0" dirty="0">
              <a:latin typeface="Arial  "/>
              <a:cs typeface="Arial" pitchFamily="34" charset="0"/>
            </a:endParaRP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
              </a:rPr>
              <a:t>Credit has become a normal part of everyday personal financial management for most Americans. Used appropriately, it can be an excellent tool. For example, credit can help you buy expensive items, like vehicles when you need them and when they are priced right, with a minimal effect on your cash flow. However, poor credit management can devastate your financial health and disrupt multiple aspects of your life.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
              </a:rPr>
              <a:t>Credit can influence almost every aspect of your lives, not just your finances. Those who have good credit can use it to reach their financial goals and be successful in other areas. Those who have poor credit will struggle to make their goals a reality.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Arial  "/>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
              </a:rPr>
              <a:t>Some examples of the Essentials of Credit include: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Arial  "/>
              </a:rPr>
              <a:t>Credit history</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latin typeface="Arial  "/>
              </a:rPr>
              <a:t>Interest rates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Arial  "/>
              </a:rPr>
              <a:t>Fees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latin typeface="Arial  "/>
              </a:rPr>
              <a:t>Payment schedules – do you make your payments on time?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Arial  "/>
              </a:rPr>
              <a:t>Impulse buying – do you use your credit card without considering the purchase</a:t>
            </a:r>
            <a:r>
              <a:rPr lang="en-US" sz="1200" dirty="0">
                <a:latin typeface="Arial  "/>
              </a:rPr>
              <a:t>?</a:t>
            </a:r>
            <a:endParaRPr lang="en-US" sz="1200" kern="1200" dirty="0">
              <a:solidFill>
                <a:schemeClr val="tx1"/>
              </a:solidFill>
              <a:latin typeface="Arial  "/>
            </a:endParaRPr>
          </a:p>
          <a:p>
            <a:endParaRPr lang="en-US" dirty="0"/>
          </a:p>
          <a:p>
            <a:r>
              <a:rPr lang="en-US" sz="1200" dirty="0"/>
              <a:t>This lesson will focus on the essentials of credit, as well as ways you can improve your credit trustworthiness. </a:t>
            </a:r>
          </a:p>
          <a:p>
            <a:endParaRPr lang="en-US" dirty="0"/>
          </a:p>
        </p:txBody>
      </p:sp>
      <p:sp>
        <p:nvSpPr>
          <p:cNvPr id="4" name="Slide Number Placeholder 3"/>
          <p:cNvSpPr>
            <a:spLocks noGrp="1"/>
          </p:cNvSpPr>
          <p:nvPr>
            <p:ph type="sldNum" sz="quarter" idx="5"/>
          </p:nvPr>
        </p:nvSpPr>
        <p:spPr/>
        <p:txBody>
          <a:bodyPr/>
          <a:lstStyle/>
          <a:p>
            <a:fld id="{C963AE77-96A4-475B-A57F-2BAA99A2015A}" type="slidenum">
              <a:rPr lang="en-US" smtClean="0"/>
              <a:t>2</a:t>
            </a:fld>
            <a:endParaRPr lang="en-US" dirty="0"/>
          </a:p>
        </p:txBody>
      </p:sp>
    </p:spTree>
    <p:extLst>
      <p:ext uri="{BB962C8B-B14F-4D97-AF65-F5344CB8AC3E}">
        <p14:creationId xmlns:p14="http://schemas.microsoft.com/office/powerpoint/2010/main" val="311435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6-20: Credit Reports</a:t>
            </a: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1" dirty="0">
                <a:cs typeface="Times New Roman" pitchFamily="18" charset="0"/>
              </a:rPr>
              <a:t>Credit Reports.</a:t>
            </a:r>
            <a:r>
              <a:rPr lang="en-US" sz="1000" b="1" baseline="0" dirty="0">
                <a:cs typeface="Times New Roman" pitchFamily="18" charset="0"/>
              </a:rPr>
              <a:t>  </a:t>
            </a:r>
            <a:r>
              <a:rPr lang="en-US" sz="1000" kern="1200" dirty="0">
                <a:solidFill>
                  <a:schemeClr val="tx1"/>
                </a:solidFill>
              </a:rPr>
              <a:t>A credit report is information about you and your credit experiences, such as</a:t>
            </a:r>
            <a:r>
              <a:rPr lang="en-US" sz="1200" kern="1200" dirty="0">
                <a:solidFill>
                  <a:schemeClr val="tx1"/>
                </a:solidFill>
                <a:latin typeface="Arial" charset="0"/>
                <a:ea typeface="+mn-ea"/>
                <a:cs typeface="+mn-cs"/>
              </a:rPr>
              <a:t>: </a:t>
            </a:r>
          </a:p>
          <a:p>
            <a:pPr marL="628650" lvl="1" indent="-171450">
              <a:buFont typeface="Arial" panose="020B0604020202020204" pitchFamily="34" charset="0"/>
              <a:buChar char="•"/>
              <a:defRPr/>
            </a:pPr>
            <a:r>
              <a:rPr lang="en-US" sz="1000" dirty="0"/>
              <a:t>B</a:t>
            </a:r>
            <a:r>
              <a:rPr lang="en-US" sz="1000" kern="1200" dirty="0">
                <a:solidFill>
                  <a:schemeClr val="tx1"/>
                </a:solidFill>
              </a:rPr>
              <a:t>ill-paying history</a:t>
            </a:r>
          </a:p>
          <a:p>
            <a:pPr marL="628650" lvl="1" indent="-171450">
              <a:buFont typeface="Arial" panose="020B0604020202020204" pitchFamily="34" charset="0"/>
              <a:buChar char="•"/>
              <a:defRPr/>
            </a:pPr>
            <a:r>
              <a:rPr lang="en-US" sz="1000" dirty="0"/>
              <a:t>T</a:t>
            </a:r>
            <a:r>
              <a:rPr lang="en-US" sz="1000" kern="1200" dirty="0">
                <a:solidFill>
                  <a:schemeClr val="tx1"/>
                </a:solidFill>
              </a:rPr>
              <a:t>he number and type of accounts you have</a:t>
            </a:r>
          </a:p>
          <a:p>
            <a:pPr marL="628650" lvl="1" indent="-171450">
              <a:buFont typeface="Arial" panose="020B0604020202020204" pitchFamily="34" charset="0"/>
              <a:buChar char="•"/>
              <a:defRPr/>
            </a:pPr>
            <a:r>
              <a:rPr lang="en-US" sz="1000" dirty="0"/>
              <a:t>L</a:t>
            </a:r>
            <a:r>
              <a:rPr lang="en-US" sz="1000" kern="1200" dirty="0">
                <a:solidFill>
                  <a:schemeClr val="tx1"/>
                </a:solidFill>
              </a:rPr>
              <a:t>ate payments</a:t>
            </a:r>
          </a:p>
          <a:p>
            <a:pPr marL="628650" lvl="1" indent="-171450">
              <a:buFont typeface="Arial" panose="020B0604020202020204" pitchFamily="34" charset="0"/>
              <a:buChar char="•"/>
              <a:defRPr/>
            </a:pPr>
            <a:r>
              <a:rPr lang="en-US" sz="1000" dirty="0"/>
              <a:t>C</a:t>
            </a:r>
            <a:r>
              <a:rPr lang="en-US" sz="1000" kern="1200" dirty="0">
                <a:solidFill>
                  <a:schemeClr val="tx1"/>
                </a:solidFill>
              </a:rPr>
              <a:t>ollection actions</a:t>
            </a:r>
          </a:p>
          <a:p>
            <a:pPr marL="628650" lvl="1" indent="-171450">
              <a:buFont typeface="Arial" panose="020B0604020202020204" pitchFamily="34" charset="0"/>
              <a:buChar char="•"/>
              <a:defRPr/>
            </a:pPr>
            <a:r>
              <a:rPr lang="en-US" sz="1000" dirty="0"/>
              <a:t>O</a:t>
            </a:r>
            <a:r>
              <a:rPr lang="en-US" sz="1000" kern="1200" dirty="0">
                <a:solidFill>
                  <a:schemeClr val="tx1"/>
                </a:solidFill>
              </a:rPr>
              <a:t>utstanding debt</a:t>
            </a:r>
          </a:p>
          <a:p>
            <a:pPr marL="628650" lvl="1" indent="-171450">
              <a:buFont typeface="Arial" panose="020B0604020202020204" pitchFamily="34" charset="0"/>
              <a:buChar char="•"/>
              <a:defRPr/>
            </a:pPr>
            <a:r>
              <a:rPr lang="en-US" sz="1000" dirty="0"/>
              <a:t>A</a:t>
            </a:r>
            <a:r>
              <a:rPr lang="en-US" sz="1000" kern="1200" dirty="0">
                <a:solidFill>
                  <a:schemeClr val="tx1"/>
                </a:solidFill>
              </a:rPr>
              <a:t>ge of your accounts</a:t>
            </a:r>
          </a:p>
          <a:p>
            <a:pPr marL="457200" lvl="1" indent="0">
              <a:buFont typeface="Arial" panose="020B0604020202020204" pitchFamily="34" charset="0"/>
              <a:buNone/>
              <a:defRPr/>
            </a:pPr>
            <a:endParaRPr lang="en-US" sz="1000" kern="1200" dirty="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a:solidFill>
                  <a:schemeClr val="tx1"/>
                </a:solidFill>
                <a:latin typeface="Arial" charset="0"/>
                <a:ea typeface="+mn-ea"/>
                <a:cs typeface="+mn-cs"/>
              </a:rPr>
              <a:t> A good credit report can open many doors for you, but a bad report will be a major obstacle in realizing your future goals and aspirations. We'll discuss who keeps these reports, what they contain, how they are used, and what you should do to ensure your report is accurate.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charset="0"/>
                <a:ea typeface="+mn-ea"/>
                <a:cs typeface="+mn-cs"/>
              </a:rPr>
              <a:t>Credit Bureaus</a:t>
            </a:r>
            <a:r>
              <a:rPr lang="en-US" sz="1000" kern="1200" dirty="0">
                <a:solidFill>
                  <a:schemeClr val="tx1"/>
                </a:solidFill>
                <a:latin typeface="Arial" charset="0"/>
                <a:ea typeface="+mn-ea"/>
                <a:cs typeface="+mn-cs"/>
              </a:rPr>
              <a:t>.  Most credit reports are compiled by three major companies:  </a:t>
            </a:r>
            <a:r>
              <a:rPr lang="en-US" sz="1000" u="sng" kern="1200" dirty="0">
                <a:solidFill>
                  <a:schemeClr val="tx1"/>
                </a:solidFill>
                <a:latin typeface="Arial" charset="0"/>
                <a:ea typeface="+mn-ea"/>
                <a:cs typeface="+mn-cs"/>
              </a:rPr>
              <a:t>Equifax; Experian; and TransUnion.</a:t>
            </a:r>
            <a:r>
              <a:rPr lang="en-US" sz="1000" kern="1200" dirty="0">
                <a:solidFill>
                  <a:schemeClr val="tx1"/>
                </a:solidFill>
                <a:latin typeface="Arial" charset="0"/>
                <a:ea typeface="+mn-ea"/>
                <a:cs typeface="+mn-cs"/>
              </a:rPr>
              <a:t> The Fair Credit Reporting Act (FCRA) requires each of these bureaus to provide you with a free copy of your credit report, at your request, once every 12 months.</a:t>
            </a:r>
            <a:r>
              <a:rPr lang="en-US" sz="1000" dirty="0"/>
              <a:t> </a:t>
            </a:r>
            <a:r>
              <a:rPr lang="en-US" sz="1000" b="1" dirty="0"/>
              <a:t>NOTE: </a:t>
            </a:r>
            <a:r>
              <a:rPr lang="en-US" sz="1000" dirty="0"/>
              <a:t>These</a:t>
            </a:r>
            <a:r>
              <a:rPr lang="en-US" sz="1000" kern="1200" dirty="0">
                <a:solidFill>
                  <a:schemeClr val="tx1"/>
                </a:solidFill>
                <a:latin typeface="Arial" charset="0"/>
                <a:ea typeface="+mn-ea"/>
                <a:cs typeface="+mn-cs"/>
              </a:rPr>
              <a:t> companies are competitors, so they do not share their information, and therefore, the information in your report with each of them may be different.</a:t>
            </a:r>
          </a:p>
          <a:p>
            <a:pPr>
              <a:defRPr/>
            </a:pPr>
            <a:endParaRPr lang="en-US" sz="1000" dirty="0"/>
          </a:p>
          <a:p>
            <a:pPr>
              <a:defRPr/>
            </a:pPr>
            <a:endParaRPr lang="en-US" sz="10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a:solidFill>
                  <a:schemeClr val="tx1"/>
                </a:solidFill>
                <a:latin typeface="Arial" charset="0"/>
                <a:ea typeface="+mn-ea"/>
                <a:cs typeface="+mn-cs"/>
              </a:rPr>
              <a:t>Note that any American with a credit history can get one free credit report a year from each of the three big credit reporting agencies. The reports are available at www.annualcreditreport.com or by calling (877) 322-8228. It is important to review your credit report at least once a year to verify that your credit information is correct, complete, and without unauthorized accounts that may indicate identity theft.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1" i="1" kern="1200" dirty="0">
                <a:solidFill>
                  <a:schemeClr val="tx1"/>
                </a:solidFill>
                <a:latin typeface="Arial" charset="0"/>
                <a:ea typeface="+mn-ea"/>
                <a:cs typeface="+mn-cs"/>
              </a:rPr>
              <a:t>Instructor Note: Emphasize that Soldiers are eligible for free credit monitoring, depending on their duty status. Tell learners that credit monitoring means the reporting agency will alert the Airman about unusual account activity. Each of the credit-reporting agencies has its own application procedure. The important point, however, is that the Soldiers must request this service. Though free, the service is not automatic.</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20</a:t>
            </a:fld>
            <a:endParaRPr lang="en-US" dirty="0"/>
          </a:p>
        </p:txBody>
      </p:sp>
    </p:spTree>
    <p:extLst>
      <p:ext uri="{BB962C8B-B14F-4D97-AF65-F5344CB8AC3E}">
        <p14:creationId xmlns:p14="http://schemas.microsoft.com/office/powerpoint/2010/main" val="327016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6-21: Credit Report Components</a:t>
            </a:r>
          </a:p>
          <a:p>
            <a:endParaRPr lang="en-US" b="1" baseline="0" dirty="0">
              <a:latin typeface="Arial  "/>
              <a:cs typeface="Arial" pitchFamily="34" charset="0"/>
            </a:endParaRPr>
          </a:p>
          <a:p>
            <a:pPr marL="228600" indent="-228600"/>
            <a:r>
              <a:rPr lang="en-US" sz="1200" b="0" dirty="0">
                <a:solidFill>
                  <a:schemeClr val="tx1"/>
                </a:solidFill>
              </a:rPr>
              <a:t>Credit reports are used by a prospective lender to determine a person’s creditworthiness. They include payment history of prior and current accounts as well as any credit inquiries that have been made. </a:t>
            </a:r>
          </a:p>
          <a:p>
            <a:pPr marL="228600" indent="-228600"/>
            <a:endParaRPr lang="en-US" sz="1200" b="0" baseline="0" dirty="0">
              <a:solidFill>
                <a:schemeClr val="tx1"/>
              </a:solidFill>
              <a:latin typeface="Arial  "/>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rPr>
              <a:t>Components of a credit report.  </a:t>
            </a:r>
            <a:r>
              <a:rPr lang="en-US" sz="1200" kern="1200" dirty="0">
                <a:solidFill>
                  <a:schemeClr val="tx1"/>
                </a:solidFill>
              </a:rPr>
              <a:t>Your credit report has four major components:</a:t>
            </a:r>
            <a:endParaRPr lang="en-US"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solidFill>
                  <a:schemeClr val="tx1"/>
                </a:solidFill>
                <a:latin typeface="Arial  "/>
                <a:cs typeface="Arial" pitchFamily="34" charset="0"/>
              </a:rPr>
              <a:t>Personal Information - </a:t>
            </a:r>
            <a:r>
              <a:rPr lang="en-US" sz="1200" kern="1200" dirty="0">
                <a:solidFill>
                  <a:schemeClr val="tx1"/>
                </a:solidFill>
              </a:rPr>
              <a:t>Your name, address, former address, SSN, and estimated date of birth. You may not want a great deal of personal information to go on file, however, if you refuse to provide it, a creditor can deny you credit.</a:t>
            </a:r>
          </a:p>
          <a:p>
            <a:pPr marL="228600" indent="-228600">
              <a:buFont typeface="+mj-lt"/>
              <a:buAutoNum type="arabicPeriod"/>
            </a:pPr>
            <a:endParaRPr lang="en-US" sz="1200" b="0" baseline="0" dirty="0">
              <a:solidFill>
                <a:schemeClr val="tx1"/>
              </a:solidFill>
              <a:latin typeface="Arial  "/>
              <a:cs typeface="Arial" pitchFamily="34" charset="0"/>
            </a:endParaRPr>
          </a:p>
          <a:p>
            <a:pPr marL="228600" indent="-228600">
              <a:buFont typeface="+mj-lt"/>
              <a:buAutoNum type="arabicPeriod"/>
            </a:pPr>
            <a:r>
              <a:rPr lang="en-US" sz="1200" b="0" baseline="0" dirty="0">
                <a:solidFill>
                  <a:schemeClr val="tx1"/>
                </a:solidFill>
                <a:latin typeface="Arial  "/>
                <a:cs typeface="Arial" pitchFamily="34" charset="0"/>
              </a:rPr>
              <a:t>Employment History – Place of employment, length of employment, amount of gross income, and income withheld due to debts can have an impact on your credit score and determine if you qualify for credit cards and/or loans</a:t>
            </a:r>
          </a:p>
          <a:p>
            <a:pPr marL="228600" indent="-228600">
              <a:buFont typeface="+mj-lt"/>
              <a:buAutoNum type="arabicPeriod"/>
            </a:pPr>
            <a:endParaRPr lang="en-US" sz="1200" b="0" baseline="0" dirty="0">
              <a:solidFill>
                <a:schemeClr val="tx1"/>
              </a:solidFill>
              <a:latin typeface="Arial  "/>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solidFill>
                  <a:schemeClr val="tx1"/>
                </a:solidFill>
                <a:latin typeface="Arial  "/>
                <a:cs typeface="Arial" pitchFamily="34" charset="0"/>
              </a:rPr>
              <a:t>Credit History - </a:t>
            </a:r>
            <a:r>
              <a:rPr lang="en-US" sz="1200" kern="1200" dirty="0">
                <a:solidFill>
                  <a:schemeClr val="tx1"/>
                </a:solidFill>
              </a:rPr>
              <a:t>This section contains the history of all your accounts of which they have information. It shows all of your credit information including the type of account, the date it was open, your payment history, and the current status of the account. This information is used in evaluation of your creditworthiness. It will also contain your history of late or missed payments - definite adverse entries.  You should ensure all closed accounts are reflected as such, because potential credit, as well as actual debts, may be used by the lender to compute your debt-to-income ratio. Be sure the report shows that such accounts were closed at your request; otherwise, it is left open to question that it might have been closed for cause, which means more potential adverse information.</a:t>
            </a:r>
          </a:p>
          <a:p>
            <a:pPr marL="228600" indent="-228600">
              <a:buFont typeface="+mj-lt"/>
              <a:buAutoNum type="arabicPeriod"/>
            </a:pPr>
            <a:endParaRPr lang="en-US" sz="1200" b="0" baseline="0" dirty="0">
              <a:solidFill>
                <a:schemeClr val="tx1"/>
              </a:solidFill>
              <a:latin typeface="Arial  "/>
              <a:cs typeface="Arial" pitchFamily="34" charset="0"/>
            </a:endParaRP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0" baseline="0" dirty="0">
                <a:solidFill>
                  <a:schemeClr val="tx1"/>
                </a:solidFill>
                <a:latin typeface="Arial  "/>
                <a:cs typeface="Arial" pitchFamily="34" charset="0"/>
              </a:rPr>
              <a:t>Credit Inquiries - </a:t>
            </a:r>
            <a:r>
              <a:rPr lang="en-US" sz="1000" kern="1200" dirty="0">
                <a:solidFill>
                  <a:schemeClr val="tx1"/>
                </a:solidFill>
              </a:rPr>
              <a:t>This section contains a record of all who have requested and been provided with copies of your report. It is especially useful if correcting erroneous information - the credit bureau is required by law to provide corrections to all who received your report within the past six months. </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en-US" sz="1000" kern="1200" dirty="0">
              <a:solidFill>
                <a:schemeClr val="tx1"/>
              </a:solidFill>
            </a:endParaRP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000" kern="1200" dirty="0">
                <a:solidFill>
                  <a:schemeClr val="tx1"/>
                </a:solidFill>
              </a:rPr>
              <a:t>A </a:t>
            </a:r>
            <a:r>
              <a:rPr lang="en-US" sz="1000" b="1" kern="1200" dirty="0">
                <a:solidFill>
                  <a:schemeClr val="tx1"/>
                </a:solidFill>
              </a:rPr>
              <a:t>soft pull </a:t>
            </a:r>
            <a:r>
              <a:rPr lang="en-US" sz="1000" kern="1200" dirty="0">
                <a:solidFill>
                  <a:schemeClr val="tx1"/>
                </a:solidFill>
              </a:rPr>
              <a:t>is when you or someone else </a:t>
            </a:r>
            <a:r>
              <a:rPr lang="en-US" sz="1000" i="1" kern="1200" dirty="0">
                <a:solidFill>
                  <a:schemeClr val="tx1"/>
                </a:solidFill>
              </a:rPr>
              <a:t>looks </a:t>
            </a:r>
            <a:r>
              <a:rPr lang="en-US" sz="1000" i="0" kern="1200" dirty="0">
                <a:solidFill>
                  <a:schemeClr val="tx1"/>
                </a:solidFill>
              </a:rPr>
              <a:t>at your credit report/score. This does not affect your credit score.</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en-US" sz="1000" i="0" kern="1200" dirty="0">
              <a:solidFill>
                <a:schemeClr val="tx1"/>
              </a:solidFill>
            </a:endParaRP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000" i="0" kern="1200" dirty="0">
                <a:solidFill>
                  <a:schemeClr val="tx1"/>
                </a:solidFill>
              </a:rPr>
              <a:t> A </a:t>
            </a:r>
            <a:r>
              <a:rPr lang="en-US" sz="1000" b="1" i="0" kern="1200" dirty="0">
                <a:solidFill>
                  <a:schemeClr val="tx1"/>
                </a:solidFill>
              </a:rPr>
              <a:t>hard pull </a:t>
            </a:r>
            <a:r>
              <a:rPr lang="en-US" sz="1000" i="0" kern="1200" dirty="0">
                <a:solidFill>
                  <a:schemeClr val="tx1"/>
                </a:solidFill>
              </a:rPr>
              <a:t>is when you apply for a loan of any type. When you authorize a hard pull on your credit (no one can do this legally without your consent), it will drop your score a few points temporarily. The idea is to limit the amount of hard pulls of your credit by becoming “pre-authorized” before opening a line of credit of any kind. These stay on for two years. Having too many hard pull inquiries actually looks negative</a:t>
            </a:r>
            <a:r>
              <a:rPr lang="en-US" sz="1000" i="0" kern="1200" baseline="0" dirty="0">
                <a:solidFill>
                  <a:schemeClr val="tx1"/>
                </a:solidFill>
              </a:rPr>
              <a:t> to potential lenders. If you are trying to price comparison shop, try to do it within a window of time to look favorably.</a:t>
            </a:r>
            <a:endParaRPr lang="en-US" sz="1000" i="1" kern="1200" dirty="0">
              <a:solidFill>
                <a:schemeClr val="tx1"/>
              </a:solidFill>
            </a:endParaRP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21</a:t>
            </a:fld>
            <a:endParaRPr lang="en-US" dirty="0"/>
          </a:p>
        </p:txBody>
      </p:sp>
    </p:spTree>
    <p:extLst>
      <p:ext uri="{BB962C8B-B14F-4D97-AF65-F5344CB8AC3E}">
        <p14:creationId xmlns:p14="http://schemas.microsoft.com/office/powerpoint/2010/main" val="53435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6-22: Sample Credit Report</a:t>
            </a:r>
          </a:p>
          <a:p>
            <a:endParaRPr lang="en-US" b="1" baseline="0" dirty="0">
              <a:latin typeface="Arial  "/>
              <a:cs typeface="Arial" pitchFamily="34" charset="0"/>
            </a:endParaRPr>
          </a:p>
          <a:p>
            <a:r>
              <a:rPr lang="en-US" b="0" baseline="0" dirty="0">
                <a:latin typeface="Arial  "/>
                <a:cs typeface="Arial" pitchFamily="34" charset="0"/>
              </a:rPr>
              <a:t>Instructor Note: Point out the areas of the credit report and how each of these areas can allow or deny the applicant credit. </a:t>
            </a:r>
          </a:p>
        </p:txBody>
      </p:sp>
      <p:sp>
        <p:nvSpPr>
          <p:cNvPr id="4" name="Slide Number Placeholder 3"/>
          <p:cNvSpPr>
            <a:spLocks noGrp="1"/>
          </p:cNvSpPr>
          <p:nvPr>
            <p:ph type="sldNum" sz="quarter" idx="5"/>
          </p:nvPr>
        </p:nvSpPr>
        <p:spPr/>
        <p:txBody>
          <a:bodyPr/>
          <a:lstStyle/>
          <a:p>
            <a:fld id="{C963AE77-96A4-475B-A57F-2BAA99A2015A}" type="slidenum">
              <a:rPr lang="en-US" smtClean="0"/>
              <a:t>22</a:t>
            </a:fld>
            <a:endParaRPr lang="en-US" dirty="0"/>
          </a:p>
        </p:txBody>
      </p:sp>
    </p:spTree>
    <p:extLst>
      <p:ext uri="{BB962C8B-B14F-4D97-AF65-F5344CB8AC3E}">
        <p14:creationId xmlns:p14="http://schemas.microsoft.com/office/powerpoint/2010/main" val="3781247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6-23: 5 Components of a Credit Score</a:t>
            </a: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rPr>
              <a:t>Credit Scoring System</a:t>
            </a:r>
            <a:r>
              <a:rPr lang="en-US" sz="1200" kern="1200" dirty="0">
                <a:solidFill>
                  <a:schemeClr val="tx1"/>
                </a:solidFill>
              </a:rPr>
              <a:t>.  Creditors use the credit scoring system to determine whether or not you are a good credit risk.  Points are awarded for each factor that predicts reliability for debt repayment.</a:t>
            </a:r>
            <a:r>
              <a:rPr lang="en-US" sz="1200" kern="1200" baseline="0" dirty="0">
                <a:solidFill>
                  <a:schemeClr val="tx1"/>
                </a:solidFill>
              </a:rPr>
              <a:t>  </a:t>
            </a:r>
            <a:r>
              <a:rPr lang="en-US" sz="1200" dirty="0"/>
              <a:t>Each of the 3 major credit bureaus (Equifax, Experian &amp; Trans Union) uses a different variation of the Classic FICO (Fair, Isaacs, and Company) formula.</a:t>
            </a:r>
            <a:r>
              <a:rPr lang="en-US" sz="1200" baseline="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NOTE: The differences between each of the credit bureaus' credit scores and the Classic FICO formula are miniscule, and they all basically share the same formula/algorithm.  One</a:t>
            </a:r>
            <a:r>
              <a:rPr lang="en-US" sz="1200" baseline="0" dirty="0"/>
              <a:t> </a:t>
            </a:r>
            <a:r>
              <a:rPr lang="en-US" sz="1200" dirty="0"/>
              <a:t>difference between FICO and Beacon scores is the scale. Classic FICO runs from 300–850, while Beacon Credit Score runs from </a:t>
            </a:r>
            <a:r>
              <a:rPr lang="en-US" sz="1200" b="0" dirty="0"/>
              <a:t>350–850.</a:t>
            </a:r>
            <a:r>
              <a:rPr lang="en-US" sz="1200" b="0" baseline="0" dirty="0"/>
              <a:t>  </a:t>
            </a:r>
            <a:r>
              <a:rPr lang="en-US" sz="1200" b="0" dirty="0"/>
              <a:t>For </a:t>
            </a:r>
            <a:r>
              <a:rPr lang="en-US" sz="1200" dirty="0"/>
              <a:t>this reason, your Equifax Beacon score will not be the same as your score from Experian or Trans</a:t>
            </a:r>
            <a:r>
              <a:rPr lang="en-US" sz="1200" baseline="0" dirty="0"/>
              <a:t> U</a:t>
            </a:r>
            <a:r>
              <a:rPr lang="en-US" sz="1200" dirty="0"/>
              <a:t>nion.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Five Components:</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t>Amount Owed (Utilization) – How much a person owes relative to their credit limits</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t>New Credit – Whether there are new requests for credit/credit inquiries on the account</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t>Credit Mix – Whether there is a mix of different types of credit, such as a mortgage, credit card, and/or installment loan</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t>Payment History – Whether payments are made on time</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dirty="0"/>
              <a:t>Length of Credit History – How long an account has been open and how recently it has been utilized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 </a:t>
            </a:r>
            <a:r>
              <a:rPr lang="en-US" sz="1200" b="0" i="0" u="sng" kern="1200" dirty="0">
                <a:solidFill>
                  <a:schemeClr val="tx1"/>
                </a:solidFill>
                <a:effectLst/>
                <a:latin typeface="+mn-lt"/>
                <a:ea typeface="+mn-ea"/>
                <a:cs typeface="+mn-cs"/>
                <a:hlinkClick r:id="rId3"/>
              </a:rPr>
              <a:t>credit score </a:t>
            </a:r>
            <a:r>
              <a:rPr lang="en-US" sz="1200" b="0" i="0" kern="1200" dirty="0">
                <a:solidFill>
                  <a:schemeClr val="tx1"/>
                </a:solidFill>
                <a:effectLst/>
                <a:latin typeface="+mn-lt"/>
                <a:ea typeface="+mn-ea"/>
                <a:cs typeface="+mn-cs"/>
              </a:rPr>
              <a:t>is a three-digit number that originates from information in a person’s credit report. There are five components: payment history, credit utilization, length of credit history, credit mix, and new credit. There are several different types of credit scores that lenders may examine, but the most common one is the FICO score, which ranges from 300 to 850. The higher the score, the better.</a:t>
            </a:r>
          </a:p>
        </p:txBody>
      </p:sp>
      <p:sp>
        <p:nvSpPr>
          <p:cNvPr id="4" name="Slide Number Placeholder 3"/>
          <p:cNvSpPr>
            <a:spLocks noGrp="1"/>
          </p:cNvSpPr>
          <p:nvPr>
            <p:ph type="sldNum" sz="quarter" idx="5"/>
          </p:nvPr>
        </p:nvSpPr>
        <p:spPr/>
        <p:txBody>
          <a:bodyPr/>
          <a:lstStyle/>
          <a:p>
            <a:fld id="{C963AE77-96A4-475B-A57F-2BAA99A2015A}" type="slidenum">
              <a:rPr lang="en-US" smtClean="0"/>
              <a:t>23</a:t>
            </a:fld>
            <a:endParaRPr lang="en-US" dirty="0"/>
          </a:p>
        </p:txBody>
      </p:sp>
    </p:spTree>
    <p:extLst>
      <p:ext uri="{BB962C8B-B14F-4D97-AF65-F5344CB8AC3E}">
        <p14:creationId xmlns:p14="http://schemas.microsoft.com/office/powerpoint/2010/main" val="20689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6-24: What’s a Good Credit Score</a:t>
            </a:r>
          </a:p>
          <a:p>
            <a:endParaRPr lang="en-US" b="1" baseline="0" dirty="0">
              <a:latin typeface="Arial  "/>
              <a:cs typeface="Arial" pitchFamily="34" charset="0"/>
            </a:endParaRPr>
          </a:p>
          <a:p>
            <a:r>
              <a:rPr lang="en-US" sz="1200" b="1" i="0" kern="1200" dirty="0">
                <a:solidFill>
                  <a:schemeClr val="tx1"/>
                </a:solidFill>
                <a:effectLst/>
                <a:latin typeface="+mn-lt"/>
                <a:ea typeface="+mn-ea"/>
                <a:cs typeface="+mn-cs"/>
              </a:rPr>
              <a:t>Look beyond the number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service members believe they know their credit score, but numbers can be deceiving. Not only are there several different types of credit scores, but the free scores provided by a bank, credit card or website often aren’t the same scores that lenders typically 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other issue is that focusing on the number alone can be misleading. It’s important to see a score in the context of the entire credit report. </a:t>
            </a:r>
            <a:r>
              <a:rPr lang="en-US" sz="1200" b="1" i="0" kern="1200" dirty="0">
                <a:solidFill>
                  <a:schemeClr val="tx1"/>
                </a:solidFill>
                <a:effectLst/>
                <a:latin typeface="+mn-lt"/>
                <a:ea typeface="+mn-ea"/>
                <a:cs typeface="+mn-cs"/>
              </a:rPr>
              <a:t>Consumers should pull their credit reports at least once a year</a:t>
            </a:r>
            <a:r>
              <a:rPr lang="en-US" sz="1200" b="0" i="0" kern="1200" dirty="0">
                <a:solidFill>
                  <a:schemeClr val="tx1"/>
                </a:solidFill>
                <a:effectLst/>
                <a:latin typeface="+mn-lt"/>
                <a:ea typeface="+mn-ea"/>
                <a:cs typeface="+mn-cs"/>
              </a:rPr>
              <a:t> to check for errors or fraud.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Under the </a:t>
            </a:r>
            <a:r>
              <a:rPr lang="en-US" sz="1200" b="0" i="0" u="sng" kern="1200" dirty="0">
                <a:solidFill>
                  <a:schemeClr val="tx1"/>
                </a:solidFill>
                <a:effectLst/>
                <a:latin typeface="+mn-lt"/>
                <a:ea typeface="+mn-ea"/>
                <a:cs typeface="+mn-cs"/>
                <a:hlinkClick r:id="rId3"/>
              </a:rPr>
              <a:t>Fair Credit Reporting Act </a:t>
            </a:r>
            <a:r>
              <a:rPr lang="en-US" sz="1200" b="0" i="0" kern="1200" dirty="0">
                <a:solidFill>
                  <a:schemeClr val="tx1"/>
                </a:solidFill>
                <a:effectLst/>
                <a:latin typeface="+mn-lt"/>
                <a:ea typeface="+mn-ea"/>
                <a:cs typeface="+mn-cs"/>
              </a:rPr>
              <a:t>, consumers may pull one free credit report from each bureau per year for a total of three reports. A strategy for keeping on top of things is to spread the requests throughout the year, getting one from each agency in turn.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Consumers should pull reports from only the official website, </a:t>
            </a:r>
            <a:r>
              <a:rPr lang="en-US" sz="1200" b="0" i="0" u="sng" kern="1200" dirty="0">
                <a:solidFill>
                  <a:schemeClr val="tx1"/>
                </a:solidFill>
                <a:effectLst/>
                <a:latin typeface="+mn-lt"/>
                <a:ea typeface="+mn-ea"/>
                <a:cs typeface="+mn-cs"/>
                <a:hlinkClick r:id="rId4"/>
              </a:rPr>
              <a:t>AnnualCreditReport.com </a:t>
            </a:r>
            <a:r>
              <a:rPr lang="en-US" sz="1200" b="0" i="0" kern="1200" dirty="0">
                <a:solidFill>
                  <a:schemeClr val="tx1"/>
                </a:solidFill>
                <a:effectLst/>
                <a:latin typeface="+mn-lt"/>
                <a:ea typeface="+mn-ea"/>
                <a:cs typeface="+mn-cs"/>
              </a:rPr>
              <a:t>. Beware of imposter sites. Once they receive their credit report, they can purchase their credit score from the site for a small fee. Military members can go to their installation’s </a:t>
            </a:r>
            <a:r>
              <a:rPr lang="en-US" sz="1200" b="0" i="0" u="sng" kern="1200" dirty="0">
                <a:solidFill>
                  <a:schemeClr val="tx1"/>
                </a:solidFill>
                <a:effectLst/>
                <a:latin typeface="+mn-lt"/>
                <a:ea typeface="+mn-ea"/>
                <a:cs typeface="+mn-cs"/>
                <a:hlinkClick r:id="rId5"/>
              </a:rPr>
              <a:t>personal financial manager </a:t>
            </a:r>
            <a:r>
              <a:rPr lang="en-US" sz="1200" b="0" i="0" kern="1200" dirty="0">
                <a:solidFill>
                  <a:schemeClr val="tx1"/>
                </a:solidFill>
                <a:effectLst/>
                <a:latin typeface="+mn-lt"/>
                <a:ea typeface="+mn-ea"/>
                <a:cs typeface="+mn-cs"/>
              </a:rPr>
              <a:t>or </a:t>
            </a:r>
            <a:r>
              <a:rPr lang="en-US" sz="1200" b="0" i="0" u="sng" kern="1200" dirty="0">
                <a:solidFill>
                  <a:schemeClr val="tx1"/>
                </a:solidFill>
                <a:effectLst/>
                <a:latin typeface="+mn-lt"/>
                <a:ea typeface="+mn-ea"/>
                <a:cs typeface="+mn-cs"/>
                <a:hlinkClick r:id="rId6"/>
              </a:rPr>
              <a:t>personal financial counselor </a:t>
            </a:r>
            <a:r>
              <a:rPr lang="en-US" sz="1200" b="0" i="0" kern="1200" dirty="0">
                <a:solidFill>
                  <a:schemeClr val="tx1"/>
                </a:solidFill>
                <a:effectLst/>
                <a:latin typeface="+mn-lt"/>
                <a:ea typeface="+mn-ea"/>
                <a:cs typeface="+mn-cs"/>
              </a:rPr>
              <a:t>for information on obtaining their credit score.</a:t>
            </a:r>
          </a:p>
          <a:p>
            <a:endParaRPr lang="en-US" sz="1800" u="none" strike="noStrike" kern="1200" dirty="0">
              <a:solidFill>
                <a:schemeClr val="tx1"/>
              </a:solidFill>
              <a:effectLst/>
              <a:latin typeface="Arial" charset="0"/>
              <a:ea typeface="+mn-ea"/>
              <a:cs typeface="+mn-cs"/>
            </a:endParaRPr>
          </a:p>
          <a:p>
            <a:r>
              <a:rPr lang="en-US" sz="1800" u="none" strike="noStrike" kern="1200" dirty="0">
                <a:solidFill>
                  <a:schemeClr val="tx1"/>
                </a:solidFill>
                <a:effectLst/>
                <a:latin typeface="Arial" charset="0"/>
                <a:ea typeface="+mn-ea"/>
                <a:cs typeface="+mn-cs"/>
              </a:rPr>
              <a:t>Many companies</a:t>
            </a:r>
            <a:r>
              <a:rPr lang="en-US" sz="1800" u="none" strike="noStrike" kern="1200" baseline="0" dirty="0">
                <a:solidFill>
                  <a:schemeClr val="tx1"/>
                </a:solidFill>
                <a:effectLst/>
                <a:latin typeface="Arial" charset="0"/>
                <a:ea typeface="+mn-ea"/>
                <a:cs typeface="+mn-cs"/>
              </a:rPr>
              <a:t> </a:t>
            </a:r>
            <a:r>
              <a:rPr lang="en-US" sz="1800" u="none" strike="noStrike" kern="1200" dirty="0">
                <a:solidFill>
                  <a:schemeClr val="tx1"/>
                </a:solidFill>
                <a:effectLst/>
                <a:latin typeface="Arial" charset="0"/>
                <a:ea typeface="+mn-ea"/>
                <a:cs typeface="+mn-cs"/>
              </a:rPr>
              <a:t>offer credit scores for sale alone or as part of a package of products. There are multiple credit scores available–you may have heard of a FICO score or a Vantage score. The Fair Isaac Corporation (FICO) score is the most popular credit-scoring model. Some banks and credit unions let customers monitor their credit score online.</a:t>
            </a:r>
          </a:p>
          <a:p>
            <a:endParaRPr lang="en-US" sz="1800" u="none" strike="noStrike" kern="1200" dirty="0">
              <a:solidFill>
                <a:schemeClr val="tx1"/>
              </a:solidFill>
              <a:effectLst/>
              <a:latin typeface="Arial" charset="0"/>
              <a:ea typeface="+mn-ea"/>
              <a:cs typeface="+mn-cs"/>
            </a:endParaRPr>
          </a:p>
          <a:p>
            <a:r>
              <a:rPr lang="en-US" sz="1800" u="none" strike="noStrike" kern="1200" dirty="0">
                <a:solidFill>
                  <a:schemeClr val="tx1"/>
                </a:solidFill>
                <a:effectLst/>
                <a:latin typeface="Arial" charset="0"/>
                <a:ea typeface="+mn-ea"/>
                <a:cs typeface="+mn-cs"/>
              </a:rPr>
              <a:t>Credit scores vary, depending on the product offered and the range of scores the creditor is using, so a “good” score is a slightly subjective term. In general, it takes five to seven years of good credit history to build up to a higher credit score. New credit users generally do not have high scores merely because they are new users. However, for FICO scores, the following is true but can change depending on other influences on other economic factors:</a:t>
            </a:r>
          </a:p>
          <a:p>
            <a:endParaRPr lang="en-US" sz="1800" b="0" u="none" strike="noStrike" kern="1200" dirty="0">
              <a:solidFill>
                <a:schemeClr val="tx1"/>
              </a:solidFill>
              <a:effectLst/>
              <a:latin typeface="Arial" charset="0"/>
              <a:ea typeface="+mn-ea"/>
              <a:cs typeface="+mn-cs"/>
            </a:endParaRPr>
          </a:p>
          <a:p>
            <a:r>
              <a:rPr lang="en-US" sz="1800" b="1" u="none" strike="noStrike" kern="1200" dirty="0">
                <a:solidFill>
                  <a:schemeClr val="tx1"/>
                </a:solidFill>
                <a:effectLst/>
                <a:latin typeface="Arial" charset="0"/>
                <a:ea typeface="+mn-ea"/>
                <a:cs typeface="+mn-cs"/>
              </a:rPr>
              <a:t>750 and higher</a:t>
            </a:r>
            <a:r>
              <a:rPr lang="en-US" sz="1800" u="none" strike="noStrike" kern="1200" dirty="0">
                <a:solidFill>
                  <a:schemeClr val="tx1"/>
                </a:solidFill>
                <a:effectLst/>
                <a:latin typeface="Arial" charset="0"/>
                <a:ea typeface="+mn-ea"/>
                <a:cs typeface="+mn-cs"/>
              </a:rPr>
              <a:t>: Considered excellent. People in this range will get the</a:t>
            </a:r>
            <a:r>
              <a:rPr lang="en-US" sz="1800" u="none" strike="noStrike" kern="1200" baseline="0" dirty="0">
                <a:solidFill>
                  <a:schemeClr val="tx1"/>
                </a:solidFill>
                <a:effectLst/>
                <a:latin typeface="Arial" charset="0"/>
                <a:ea typeface="+mn-ea"/>
                <a:cs typeface="+mn-cs"/>
              </a:rPr>
              <a:t> </a:t>
            </a:r>
            <a:r>
              <a:rPr lang="en-US" sz="1800" u="none" strike="noStrike" kern="1200" dirty="0">
                <a:solidFill>
                  <a:schemeClr val="tx1"/>
                </a:solidFill>
                <a:effectLst/>
                <a:latin typeface="Arial" charset="0"/>
                <a:ea typeface="+mn-ea"/>
                <a:cs typeface="+mn-cs"/>
              </a:rPr>
              <a:t>best credit rates.</a:t>
            </a:r>
          </a:p>
          <a:p>
            <a:r>
              <a:rPr lang="en-US" sz="1800" b="1" u="none" strike="noStrike" kern="1200" dirty="0">
                <a:solidFill>
                  <a:schemeClr val="tx1"/>
                </a:solidFill>
                <a:effectLst/>
                <a:latin typeface="Arial" charset="0"/>
                <a:ea typeface="+mn-ea"/>
                <a:cs typeface="+mn-cs"/>
              </a:rPr>
              <a:t>700 to 749</a:t>
            </a:r>
            <a:r>
              <a:rPr lang="en-US" sz="1800" u="none" strike="noStrike" kern="1200" dirty="0">
                <a:solidFill>
                  <a:schemeClr val="tx1"/>
                </a:solidFill>
                <a:effectLst/>
                <a:latin typeface="Arial" charset="0"/>
                <a:ea typeface="+mn-ea"/>
                <a:cs typeface="+mn-cs"/>
              </a:rPr>
              <a:t>: Considered very good credit. Individuals may or may not qualify for the very best interest rates and terms, depending on what they are applying for.</a:t>
            </a:r>
          </a:p>
          <a:p>
            <a:r>
              <a:rPr lang="en-US" sz="1200" b="1" dirty="0"/>
              <a:t>650 to 699: </a:t>
            </a:r>
            <a:r>
              <a:rPr lang="en-US" sz="1200" dirty="0"/>
              <a:t>Considered good credit. Individuals may still qualify for a loan but will pay more for credit than those in the excellent or good ranges</a:t>
            </a:r>
          </a:p>
          <a:p>
            <a:r>
              <a:rPr lang="en-US" sz="1200" b="1" dirty="0"/>
              <a:t>600 to 649</a:t>
            </a:r>
            <a:r>
              <a:rPr lang="en-US" sz="1200" dirty="0"/>
              <a:t>: Considered fair credit. These individuals may find it difficult to get credit and will likely end up paying high interest rates.</a:t>
            </a:r>
          </a:p>
          <a:p>
            <a:r>
              <a:rPr lang="en-US" sz="1200" b="1" dirty="0"/>
              <a:t>599 and below: </a:t>
            </a:r>
            <a:r>
              <a:rPr lang="en-US" sz="1200" dirty="0"/>
              <a:t>Considered poor credit. These individuals usually have some negative activity or adverse action on their report, such as foreclosures, liens, and/or credit judgments. Individuals in this category will probably have to pay the maximum interest rates allowed by law, if given credit at all.</a:t>
            </a:r>
          </a:p>
        </p:txBody>
      </p:sp>
      <p:sp>
        <p:nvSpPr>
          <p:cNvPr id="4" name="Slide Number Placeholder 3"/>
          <p:cNvSpPr>
            <a:spLocks noGrp="1"/>
          </p:cNvSpPr>
          <p:nvPr>
            <p:ph type="sldNum" sz="quarter" idx="5"/>
          </p:nvPr>
        </p:nvSpPr>
        <p:spPr/>
        <p:txBody>
          <a:bodyPr/>
          <a:lstStyle/>
          <a:p>
            <a:fld id="{C963AE77-96A4-475B-A57F-2BAA99A2015A}" type="slidenum">
              <a:rPr lang="en-US" smtClean="0"/>
              <a:t>24</a:t>
            </a:fld>
            <a:endParaRPr lang="en-US" dirty="0"/>
          </a:p>
        </p:txBody>
      </p:sp>
    </p:spTree>
    <p:extLst>
      <p:ext uri="{BB962C8B-B14F-4D97-AF65-F5344CB8AC3E}">
        <p14:creationId xmlns:p14="http://schemas.microsoft.com/office/powerpoint/2010/main" val="863817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6-25: The Cost of Credit</a:t>
            </a:r>
          </a:p>
          <a:p>
            <a:endParaRPr lang="en-US" b="1" baseline="0" dirty="0">
              <a:latin typeface="Arial  "/>
              <a:cs typeface="Arial" pitchFamily="34" charset="0"/>
            </a:endParaRPr>
          </a:p>
          <a:p>
            <a:r>
              <a:rPr lang="en-US" b="1" dirty="0">
                <a:latin typeface="Arial" pitchFamily="34" charset="0"/>
                <a:cs typeface="Arial" pitchFamily="34" charset="0"/>
              </a:rPr>
              <a:t>The Cost of Credit</a:t>
            </a:r>
          </a:p>
          <a:p>
            <a:endParaRPr lang="en-US" b="1" dirty="0">
              <a:latin typeface="Arial" pitchFamily="34" charset="0"/>
              <a:cs typeface="Arial" pitchFamily="34" charset="0"/>
            </a:endParaRPr>
          </a:p>
          <a:p>
            <a:r>
              <a:rPr lang="en-US" b="0" dirty="0">
                <a:latin typeface="Arial" pitchFamily="34" charset="0"/>
                <a:cs typeface="Arial" pitchFamily="34" charset="0"/>
              </a:rPr>
              <a:t>Explain that while a borrower’s creditworthiness is a factor in determining the cost of credit, there are others, including:</a:t>
            </a:r>
          </a:p>
          <a:p>
            <a:endParaRPr lang="en-US" b="1" dirty="0">
              <a:latin typeface="Arial" pitchFamily="34" charset="0"/>
              <a:cs typeface="Arial" pitchFamily="34" charset="0"/>
            </a:endParaRPr>
          </a:p>
          <a:p>
            <a:r>
              <a:rPr lang="en-US" b="1" dirty="0">
                <a:latin typeface="Arial" pitchFamily="34" charset="0"/>
                <a:cs typeface="Arial" pitchFamily="34" charset="0"/>
              </a:rPr>
              <a:t>The lender: </a:t>
            </a:r>
          </a:p>
          <a:p>
            <a:pPr marL="628650" lvl="1" indent="-171450">
              <a:buFont typeface="Arial" panose="020B0604020202020204" pitchFamily="34" charset="0"/>
              <a:buChar char="•"/>
            </a:pPr>
            <a:r>
              <a:rPr lang="en-US" sz="1000" dirty="0"/>
              <a:t>P</a:t>
            </a:r>
            <a:r>
              <a:rPr lang="en-US" sz="1000" kern="1200" dirty="0">
                <a:solidFill>
                  <a:schemeClr val="tx1"/>
                </a:solidFill>
                <a:latin typeface="Arial" charset="0"/>
                <a:ea typeface="+mn-ea"/>
                <a:cs typeface="+mn-cs"/>
              </a:rPr>
              <a:t>otential employers accessing your credit report as a character check.  </a:t>
            </a:r>
          </a:p>
          <a:p>
            <a:pPr marL="628650" lvl="1" indent="-171450">
              <a:buFont typeface="Arial" panose="020B0604020202020204" pitchFamily="34" charset="0"/>
              <a:buChar char="•"/>
              <a:defRPr/>
            </a:pPr>
            <a:r>
              <a:rPr lang="en-US" sz="1000" dirty="0"/>
              <a:t>P</a:t>
            </a:r>
            <a:r>
              <a:rPr lang="en-US" sz="1000" kern="1200" dirty="0">
                <a:solidFill>
                  <a:schemeClr val="tx1"/>
                </a:solidFill>
                <a:latin typeface="Arial" charset="0"/>
                <a:ea typeface="+mn-ea"/>
                <a:cs typeface="+mn-cs"/>
              </a:rPr>
              <a:t>otential landlords, </a:t>
            </a:r>
          </a:p>
          <a:p>
            <a:pPr marL="628650" lvl="1" indent="-171450">
              <a:buFont typeface="Arial" panose="020B0604020202020204" pitchFamily="34" charset="0"/>
              <a:buChar char="•"/>
              <a:defRPr/>
            </a:pPr>
            <a:r>
              <a:rPr lang="en-US" sz="1000" dirty="0"/>
              <a:t>M</a:t>
            </a:r>
            <a:r>
              <a:rPr lang="en-US" sz="1000" kern="1200" dirty="0">
                <a:solidFill>
                  <a:schemeClr val="tx1"/>
                </a:solidFill>
                <a:latin typeface="Arial" charset="0"/>
                <a:ea typeface="+mn-ea"/>
                <a:cs typeface="+mn-cs"/>
              </a:rPr>
              <a:t>ortgage companies, </a:t>
            </a:r>
          </a:p>
          <a:p>
            <a:pPr marL="628650" lvl="1" indent="-171450">
              <a:buFont typeface="Arial" panose="020B0604020202020204" pitchFamily="34" charset="0"/>
              <a:buChar char="•"/>
              <a:defRPr/>
            </a:pPr>
            <a:r>
              <a:rPr lang="en-US" sz="1000" kern="1200" dirty="0">
                <a:solidFill>
                  <a:schemeClr val="tx1"/>
                </a:solidFill>
                <a:latin typeface="Arial" charset="0"/>
                <a:ea typeface="+mn-ea"/>
                <a:cs typeface="+mn-cs"/>
              </a:rPr>
              <a:t>Banks and other lending institutions, </a:t>
            </a:r>
          </a:p>
          <a:p>
            <a:pPr marL="628650" lvl="1" indent="-171450">
              <a:buFont typeface="Arial" panose="020B0604020202020204" pitchFamily="34" charset="0"/>
              <a:buChar char="•"/>
              <a:defRPr/>
            </a:pPr>
            <a:r>
              <a:rPr lang="en-US" sz="1000" dirty="0"/>
              <a:t>M</a:t>
            </a:r>
            <a:r>
              <a:rPr lang="en-US" sz="1000" kern="1200" dirty="0">
                <a:solidFill>
                  <a:schemeClr val="tx1"/>
                </a:solidFill>
                <a:latin typeface="Arial" charset="0"/>
                <a:ea typeface="+mn-ea"/>
                <a:cs typeface="+mn-cs"/>
              </a:rPr>
              <a:t>erchants offering charge accounts and credit cards</a:t>
            </a:r>
          </a:p>
          <a:p>
            <a:endParaRPr lang="en-US" b="1" dirty="0">
              <a:latin typeface="Arial" pitchFamily="34" charset="0"/>
              <a:cs typeface="Arial" pitchFamily="34" charset="0"/>
            </a:endParaRPr>
          </a:p>
          <a:p>
            <a:r>
              <a:rPr lang="en-US" b="0" dirty="0">
                <a:latin typeface="Arial" pitchFamily="34" charset="0"/>
                <a:cs typeface="Arial" pitchFamily="34" charset="0"/>
              </a:rPr>
              <a:t>When reviewing this information, warn learners to avoid predatory lenders. Explain that when their own bank or credit union denies them credit, it should be considered a warning sign of poor creditworthiness. The situation will not be improved by getting involved with a predatory lender. Additional information on predatory lending appears in</a:t>
            </a:r>
            <a:r>
              <a:rPr lang="en-US" b="0" baseline="0" dirty="0">
                <a:latin typeface="Arial" pitchFamily="34" charset="0"/>
                <a:cs typeface="Arial" pitchFamily="34" charset="0"/>
              </a:rPr>
              <a:t> another section.</a:t>
            </a:r>
            <a:endParaRPr lang="en-US" b="0"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The amount borrowed: </a:t>
            </a:r>
            <a:r>
              <a:rPr lang="en-US" b="0" dirty="0">
                <a:latin typeface="Arial" pitchFamily="34" charset="0"/>
                <a:cs typeface="Arial" pitchFamily="34" charset="0"/>
              </a:rPr>
              <a:t>The larger the amount that is borrowed, the higher the total cost</a:t>
            </a:r>
          </a:p>
          <a:p>
            <a:endParaRPr lang="en-US" b="1" dirty="0">
              <a:latin typeface="Arial" pitchFamily="34" charset="0"/>
              <a:cs typeface="Arial" pitchFamily="34" charset="0"/>
            </a:endParaRPr>
          </a:p>
          <a:p>
            <a:r>
              <a:rPr lang="en-US" b="1" dirty="0">
                <a:latin typeface="Arial" pitchFamily="34" charset="0"/>
                <a:cs typeface="Arial" pitchFamily="34" charset="0"/>
              </a:rPr>
              <a:t>The repayment period: </a:t>
            </a:r>
            <a:r>
              <a:rPr lang="en-US" b="0" dirty="0">
                <a:latin typeface="Arial" pitchFamily="34" charset="0"/>
                <a:cs typeface="Arial" pitchFamily="34" charset="0"/>
              </a:rPr>
              <a:t>Borrowing for a longer period may lower</a:t>
            </a:r>
            <a:r>
              <a:rPr lang="en-US" b="0" baseline="0" dirty="0">
                <a:latin typeface="Arial" pitchFamily="34" charset="0"/>
                <a:cs typeface="Arial" pitchFamily="34" charset="0"/>
              </a:rPr>
              <a:t> </a:t>
            </a:r>
            <a:r>
              <a:rPr lang="en-US" b="0" dirty="0">
                <a:latin typeface="Arial" pitchFamily="34" charset="0"/>
                <a:cs typeface="Arial" pitchFamily="34" charset="0"/>
              </a:rPr>
              <a:t>monthly payments but results in a higher total interest cost.</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25</a:t>
            </a:fld>
            <a:endParaRPr lang="en-US" dirty="0"/>
          </a:p>
        </p:txBody>
      </p:sp>
    </p:spTree>
    <p:extLst>
      <p:ext uri="{BB962C8B-B14F-4D97-AF65-F5344CB8AC3E}">
        <p14:creationId xmlns:p14="http://schemas.microsoft.com/office/powerpoint/2010/main" val="20515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6-26: Increase Your Credit Score</a:t>
            </a: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1" kern="1200" dirty="0">
                <a:solidFill>
                  <a:schemeClr val="tx1"/>
                </a:solidFill>
                <a:latin typeface="Arial" charset="0"/>
                <a:ea typeface="+mn-ea"/>
                <a:cs typeface="+mn-cs"/>
              </a:rPr>
              <a:t>Ensuring Accurate Reports.</a:t>
            </a:r>
            <a:r>
              <a:rPr lang="en-US" sz="1100" kern="1200" dirty="0">
                <a:solidFill>
                  <a:schemeClr val="tx1"/>
                </a:solidFill>
                <a:latin typeface="Arial" charset="0"/>
                <a:ea typeface="+mn-ea"/>
                <a:cs typeface="+mn-cs"/>
              </a:rPr>
              <a:t>  Approximately 20% of all credit reports contain inaccurate information.  It's up to you to ensure erroneous information is corrected, or that the most updated information is included in your file. </a:t>
            </a:r>
            <a:endParaRPr lang="en-US" sz="1100" dirty="0"/>
          </a:p>
          <a:p>
            <a:pPr marL="0" marR="0" indent="0" algn="l" defTabSz="914400" rtl="0" eaLnBrk="1" fontAlgn="base" latinLnBrk="0" hangingPunct="1">
              <a:lnSpc>
                <a:spcPct val="100000"/>
              </a:lnSpc>
              <a:spcBef>
                <a:spcPct val="30000"/>
              </a:spcBef>
              <a:spcAft>
                <a:spcPct val="0"/>
              </a:spcAft>
              <a:buClrTx/>
              <a:buSzTx/>
              <a:buFontTx/>
              <a:buNone/>
              <a:tabLst/>
              <a:defRPr/>
            </a:pPr>
            <a:br>
              <a:rPr lang="en-US" sz="1100" kern="1200" dirty="0">
                <a:solidFill>
                  <a:schemeClr val="tx1"/>
                </a:solidFill>
                <a:latin typeface="Arial" charset="0"/>
                <a:ea typeface="+mn-ea"/>
                <a:cs typeface="+mn-cs"/>
              </a:rPr>
            </a:br>
            <a:r>
              <a:rPr lang="en-US" sz="1100" kern="1200" dirty="0">
                <a:solidFill>
                  <a:schemeClr val="tx1"/>
                </a:solidFill>
                <a:latin typeface="Arial" charset="0"/>
                <a:ea typeface="+mn-ea"/>
                <a:cs typeface="+mn-cs"/>
              </a:rPr>
              <a:t>Follow these steps to ensure your credit report is accurate: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latin typeface="Arial" charset="0"/>
              <a:ea typeface="+mn-ea"/>
              <a:cs typeface="+mn-cs"/>
            </a:endParaRPr>
          </a:p>
          <a:p>
            <a:pPr marL="228600" indent="-228600" defTabSz="929122">
              <a:buAutoNum type="arabicParenBoth"/>
              <a:defRPr/>
            </a:pPr>
            <a:r>
              <a:rPr lang="en-US" sz="1100" b="1" dirty="0"/>
              <a:t>Get Copies.  </a:t>
            </a:r>
            <a:r>
              <a:rPr lang="en-US" sz="1100" dirty="0"/>
              <a:t>The first step you must take is to get copies of all your credit reports. As discussed earlier, The Fair Credit Reporting Act (FCRA) requires each of the 3 nationwide credit reporting companies — Equifax, Experian, and TransUnion — to provide you with a free copy of your credit report, at your request, once every 12 months. The three nationwide credit reporting companies have a central website, a toll-free telephone number, and a mailing address through which you can order your free annual report. To order, visit annualcreditreport.com, call 1-877-322-8228, or go to http://www.consumer.ftc.gov/articles/0155-free-credit-reports and download the free Annual Credit Report Request Form and mail it to: Annual Credit Report Request Service, P.O. Box 105281, Atlanta, GA 30348-5281. </a:t>
            </a:r>
          </a:p>
          <a:p>
            <a:pPr lvl="1" defTabSz="929122">
              <a:defRPr/>
            </a:pPr>
            <a:r>
              <a:rPr lang="en-US" sz="1100" b="1" dirty="0"/>
              <a:t>Note: </a:t>
            </a:r>
            <a:r>
              <a:rPr lang="en-US" sz="1100" dirty="0"/>
              <a:t>Do not contact the three nationwide credit reporting companies individually. They are providing free annual credit reports only by requests submitted through the contact information provided. You may order your reports from each of the three nationwide credit reporting companies at the same time, or you can order your report from each of the companies one at a time. </a:t>
            </a:r>
          </a:p>
          <a:p>
            <a:pPr lvl="1" defTabSz="929122">
              <a:defRPr/>
            </a:pPr>
            <a:endParaRPr lang="en-US" sz="1100" b="0" kern="1200" dirty="0">
              <a:solidFill>
                <a:schemeClr val="tx1"/>
              </a:solidFill>
            </a:endParaRPr>
          </a:p>
          <a:p>
            <a:pPr marL="228600" indent="-228600">
              <a:buFont typeface="Wingdings" pitchFamily="2" charset="2"/>
              <a:buAutoNum type="arabicParenBoth" startAt="2"/>
            </a:pPr>
            <a:r>
              <a:rPr lang="en-US" sz="1100" b="1" kern="1200" dirty="0">
                <a:solidFill>
                  <a:schemeClr val="tx1"/>
                </a:solidFill>
              </a:rPr>
              <a:t>Disputed Items.</a:t>
            </a:r>
            <a:r>
              <a:rPr lang="en-US" sz="1100" kern="1200" dirty="0">
                <a:solidFill>
                  <a:schemeClr val="tx1"/>
                </a:solidFill>
              </a:rPr>
              <a:t>  If you dispute an item on your report, by law, the credit bureau must investigate it, and if it is found to be incorrect, they must correct it.  If they do not complete the investigation within 30 days, they must drop the disputed item from your report.</a:t>
            </a:r>
          </a:p>
          <a:p>
            <a:pPr marL="228600" indent="-228600">
              <a:buFont typeface="Wingdings" pitchFamily="2" charset="2"/>
              <a:buAutoNum type="arabicParenBoth" startAt="2"/>
            </a:pPr>
            <a:endParaRPr lang="en-US" sz="1100" b="0" kern="1200" dirty="0">
              <a:solidFill>
                <a:schemeClr val="tx1"/>
              </a:solidFill>
            </a:endParaRPr>
          </a:p>
          <a:p>
            <a:pPr marL="228600" marR="0" indent="-228600" algn="l" defTabSz="914400" rtl="0" eaLnBrk="1" fontAlgn="base" latinLnBrk="0" hangingPunct="1">
              <a:lnSpc>
                <a:spcPct val="100000"/>
              </a:lnSpc>
              <a:spcBef>
                <a:spcPct val="30000"/>
              </a:spcBef>
              <a:spcAft>
                <a:spcPct val="0"/>
              </a:spcAft>
              <a:buClrTx/>
              <a:buSzTx/>
              <a:buFont typeface="Wingdings" pitchFamily="2" charset="2"/>
              <a:buAutoNum type="arabicParenBoth" startAt="3"/>
              <a:tabLst/>
              <a:defRPr/>
            </a:pPr>
            <a:r>
              <a:rPr lang="en-US" sz="1100" b="1" kern="1200" dirty="0">
                <a:solidFill>
                  <a:schemeClr val="tx1"/>
                </a:solidFill>
              </a:rPr>
              <a:t>Your version.</a:t>
            </a:r>
            <a:r>
              <a:rPr lang="en-US" sz="1100" b="1" kern="1200" baseline="0" dirty="0">
                <a:solidFill>
                  <a:schemeClr val="tx1"/>
                </a:solidFill>
              </a:rPr>
              <a:t>  </a:t>
            </a:r>
            <a:r>
              <a:rPr lang="en-US" sz="1100" kern="1200" dirty="0">
                <a:solidFill>
                  <a:schemeClr val="tx1"/>
                </a:solidFill>
              </a:rPr>
              <a:t>If the information in your report is accurate, you have the right to have a statement of your version of what happened included in your report.  The credit bureau must send a copy of it to anyone who received a copy of your report in the past 6 months.  If the information is confirmed, however, it becomes very difficult to remove; </a:t>
            </a:r>
          </a:p>
          <a:p>
            <a:pPr marL="228600" marR="0" indent="-228600" algn="l" defTabSz="914400" rtl="0" eaLnBrk="1" fontAlgn="base" latinLnBrk="0" hangingPunct="1">
              <a:lnSpc>
                <a:spcPct val="100000"/>
              </a:lnSpc>
              <a:spcBef>
                <a:spcPct val="30000"/>
              </a:spcBef>
              <a:spcAft>
                <a:spcPct val="0"/>
              </a:spcAft>
              <a:buClrTx/>
              <a:buSzTx/>
              <a:buFont typeface="Wingdings" pitchFamily="2" charset="2"/>
              <a:buAutoNum type="arabicParenBoth" startAt="3"/>
              <a:tabLst/>
              <a:defRPr/>
            </a:pPr>
            <a:endParaRPr lang="en-US" sz="1100" kern="1200" dirty="0">
              <a:solidFill>
                <a:schemeClr val="tx1"/>
              </a:solidFill>
            </a:endParaRPr>
          </a:p>
          <a:p>
            <a:pPr marL="0" indent="0">
              <a:buFont typeface="+mj-lt"/>
              <a:buNone/>
              <a:defRPr/>
            </a:pPr>
            <a:r>
              <a:rPr lang="en-US" sz="1100" b="1" dirty="0"/>
              <a:t>(4) Pay your bills on time each month.</a:t>
            </a:r>
            <a:r>
              <a:rPr lang="en-US" sz="1100" dirty="0"/>
              <a:t> Your payment history counts for about a third of your credit history, so make sure you pay your bills on time. One late payment can mean a big drop in your credit score. Set up online alerts or mark your calendar so you don't let a due date slip by. You can set up automatic payments from your bank account to help you pay on time, but be sure you have enough money in your account to avoid overdraft fees. </a:t>
            </a:r>
          </a:p>
          <a:p>
            <a:pPr marL="0" indent="0">
              <a:buFont typeface="+mj-lt"/>
              <a:buNone/>
              <a:defRPr/>
            </a:pPr>
            <a:endParaRPr lang="en-US" sz="1100" dirty="0"/>
          </a:p>
          <a:p>
            <a:pPr marL="0" indent="0">
              <a:buFont typeface="+mj-lt"/>
              <a:buNone/>
              <a:defRPr/>
            </a:pPr>
            <a:r>
              <a:rPr lang="en-US" sz="1100" b="1" kern="1200" dirty="0">
                <a:solidFill>
                  <a:schemeClr val="tx1"/>
                </a:solidFill>
                <a:effectLst/>
                <a:latin typeface="Arial" charset="0"/>
                <a:ea typeface="+mn-ea"/>
                <a:cs typeface="+mn-cs"/>
              </a:rPr>
              <a:t>(5)</a:t>
            </a:r>
            <a:r>
              <a:rPr lang="en-US" sz="1100" b="1" kern="1200" baseline="0" dirty="0">
                <a:solidFill>
                  <a:schemeClr val="tx1"/>
                </a:solidFill>
                <a:effectLst/>
                <a:latin typeface="Arial" charset="0"/>
                <a:ea typeface="+mn-ea"/>
                <a:cs typeface="+mn-cs"/>
              </a:rPr>
              <a:t> </a:t>
            </a:r>
            <a:r>
              <a:rPr lang="en-US" sz="1100" b="1" kern="1200" dirty="0">
                <a:solidFill>
                  <a:schemeClr val="tx1"/>
                </a:solidFill>
                <a:effectLst/>
                <a:latin typeface="Arial" charset="0"/>
                <a:ea typeface="+mn-ea"/>
                <a:cs typeface="+mn-cs"/>
              </a:rPr>
              <a:t>Learn the legal steps to take to improve your credit report.  </a:t>
            </a:r>
            <a:r>
              <a:rPr lang="en-US" sz="1100" kern="1200" dirty="0">
                <a:solidFill>
                  <a:schemeClr val="tx1"/>
                </a:solidFill>
                <a:effectLst/>
              </a:rPr>
              <a:t>You can find information regarding disputing errors on </a:t>
            </a:r>
            <a:r>
              <a:rPr lang="en-US" sz="1100" dirty="0"/>
              <a:t>your credit report, tips on dealing with debt, and more by visiting</a:t>
            </a:r>
            <a:r>
              <a:rPr lang="en-US" sz="1100" b="1" dirty="0"/>
              <a:t> </a:t>
            </a:r>
            <a:r>
              <a:rPr lang="en-US" sz="1100" kern="1200" dirty="0">
                <a:solidFill>
                  <a:schemeClr val="tx1"/>
                </a:solidFill>
                <a:effectLst/>
                <a:latin typeface="Arial" charset="0"/>
                <a:ea typeface="+mn-ea"/>
                <a:cs typeface="+mn-cs"/>
              </a:rPr>
              <a:t>The Federal Trade </a:t>
            </a:r>
            <a:r>
              <a:rPr lang="en-US" sz="1100" dirty="0"/>
              <a:t>Commission at </a:t>
            </a:r>
            <a:r>
              <a:rPr lang="en-US" sz="1100" dirty="0">
                <a:hlinkClick r:id="rId3"/>
              </a:rPr>
              <a:t>https://www.ftc.gov/</a:t>
            </a:r>
            <a:r>
              <a:rPr lang="en-US" sz="1100" dirty="0"/>
              <a:t>. </a:t>
            </a:r>
            <a:r>
              <a:rPr lang="en-US" sz="1100" dirty="0">
                <a:hlinkClick r:id="rId4"/>
              </a:rPr>
              <a:t>www.c</a:t>
            </a:r>
            <a:r>
              <a:rPr lang="en-US" sz="1100" kern="1200" dirty="0">
                <a:solidFill>
                  <a:schemeClr val="tx1"/>
                </a:solidFill>
                <a:effectLst/>
                <a:hlinkClick r:id="rId4"/>
              </a:rPr>
              <a:t>redit.com</a:t>
            </a:r>
            <a:r>
              <a:rPr lang="en-US" sz="1100" kern="1200" dirty="0">
                <a:solidFill>
                  <a:schemeClr val="tx1"/>
                </a:solidFill>
                <a:effectLst/>
                <a:latin typeface="Arial" charset="0"/>
                <a:ea typeface="+mn-ea"/>
                <a:cs typeface="+mn-cs"/>
              </a:rPr>
              <a:t> also has information on how to dispute errors.</a:t>
            </a:r>
          </a:p>
          <a:p>
            <a:pPr marL="0" indent="0">
              <a:buFont typeface="+mj-lt"/>
              <a:buNone/>
              <a:defRPr/>
            </a:pPr>
            <a:endParaRPr lang="en-US" sz="1100" kern="1200" dirty="0">
              <a:solidFill>
                <a:schemeClr val="tx1"/>
              </a:solidFill>
              <a:effectLst/>
              <a:latin typeface="Arial" charset="0"/>
              <a:ea typeface="+mn-ea"/>
              <a:cs typeface="+mn-cs"/>
            </a:endParaRPr>
          </a:p>
          <a:p>
            <a:pPr marL="0" indent="0">
              <a:buFont typeface="+mj-lt"/>
              <a:buNone/>
              <a:defRPr/>
            </a:pPr>
            <a:r>
              <a:rPr lang="en-US" sz="1100" b="1" kern="1200" dirty="0">
                <a:solidFill>
                  <a:schemeClr val="tx1"/>
                </a:solidFill>
                <a:effectLst/>
                <a:latin typeface="Arial" charset="0"/>
                <a:ea typeface="+mn-ea"/>
                <a:cs typeface="+mn-cs"/>
              </a:rPr>
              <a:t>(6)</a:t>
            </a:r>
            <a:r>
              <a:rPr lang="en-US" sz="1100" b="1" kern="1200" baseline="0" dirty="0">
                <a:solidFill>
                  <a:schemeClr val="tx1"/>
                </a:solidFill>
                <a:effectLst/>
                <a:latin typeface="Arial" charset="0"/>
                <a:ea typeface="+mn-ea"/>
                <a:cs typeface="+mn-cs"/>
              </a:rPr>
              <a:t> </a:t>
            </a:r>
            <a:r>
              <a:rPr lang="en-US" sz="1100" b="1" kern="1200" dirty="0">
                <a:solidFill>
                  <a:schemeClr val="tx1"/>
                </a:solidFill>
                <a:effectLst/>
                <a:latin typeface="Arial" charset="0"/>
                <a:ea typeface="+mn-ea"/>
                <a:cs typeface="+mn-cs"/>
              </a:rPr>
              <a:t>Beware of credit-repair scams. </a:t>
            </a:r>
            <a:r>
              <a:rPr lang="en-US" sz="1100" kern="1200" dirty="0">
                <a:solidFill>
                  <a:schemeClr val="tx1"/>
                </a:solidFill>
                <a:effectLst/>
                <a:latin typeface="Arial" charset="0"/>
                <a:ea typeface="+mn-ea"/>
                <a:cs typeface="+mn-cs"/>
              </a:rPr>
              <a:t>Sometimes doing it yourself is the best way to repair your credit. The Federal Trade Commission's “Credit</a:t>
            </a:r>
            <a:r>
              <a:rPr lang="en-US" sz="1100" kern="1200" baseline="0" dirty="0">
                <a:solidFill>
                  <a:schemeClr val="tx1"/>
                </a:solidFill>
                <a:effectLst/>
                <a:latin typeface="Arial" charset="0"/>
                <a:ea typeface="+mn-ea"/>
                <a:cs typeface="+mn-cs"/>
              </a:rPr>
              <a:t> Repair: How to Help Yourself” </a:t>
            </a:r>
            <a:r>
              <a:rPr lang="en-US" sz="1100" kern="1200" dirty="0">
                <a:solidFill>
                  <a:schemeClr val="tx1"/>
                </a:solidFill>
                <a:effectLst/>
                <a:latin typeface="Arial" charset="0"/>
                <a:ea typeface="+mn-ea"/>
                <a:cs typeface="+mn-cs"/>
              </a:rPr>
              <a:t>explains how you can improve your creditworthiness and lists legitimate resources for low-cost or no-cost help.</a:t>
            </a:r>
          </a:p>
          <a:p>
            <a:pPr marL="0" marR="0" indent="0" algn="l" defTabSz="914400" rtl="0" eaLnBrk="1" fontAlgn="base" latinLnBrk="0" hangingPunct="1">
              <a:lnSpc>
                <a:spcPct val="100000"/>
              </a:lnSpc>
              <a:spcBef>
                <a:spcPct val="30000"/>
              </a:spcBef>
              <a:spcAft>
                <a:spcPct val="0"/>
              </a:spcAft>
              <a:buClrTx/>
              <a:buSzTx/>
              <a:buFont typeface="Wingdings" pitchFamily="2" charset="2"/>
              <a:buNone/>
              <a:tabLst/>
              <a:defRPr/>
            </a:pPr>
            <a:endParaRPr lang="en-US" sz="1100" kern="1200" dirty="0">
              <a:solidFill>
                <a:schemeClr val="tx1"/>
              </a:solidFill>
            </a:endParaRPr>
          </a:p>
          <a:p>
            <a:pPr lvl="1">
              <a:defRPr/>
            </a:pPr>
            <a:r>
              <a:rPr lang="en-US" sz="1100" b="1" dirty="0"/>
              <a:t>Note: </a:t>
            </a:r>
            <a:r>
              <a:rPr lang="en-US" sz="1100" dirty="0"/>
              <a:t>T</a:t>
            </a:r>
            <a:r>
              <a:rPr lang="en-US" sz="1100" kern="1200" dirty="0">
                <a:solidFill>
                  <a:schemeClr val="tx1"/>
                </a:solidFill>
              </a:rPr>
              <a:t>here are no quick "fixes" available for a bad credit record</a:t>
            </a:r>
            <a:r>
              <a:rPr lang="en-US" sz="1100" dirty="0"/>
              <a:t>, credit repair takes time!</a:t>
            </a:r>
            <a:endParaRPr lang="en-US" sz="1100" kern="1200" dirty="0">
              <a:solidFill>
                <a:schemeClr val="tx1"/>
              </a:solidFill>
            </a:endParaRPr>
          </a:p>
          <a:p>
            <a:endParaRPr lang="en-US" sz="1200" kern="1200" dirty="0">
              <a:solidFill>
                <a:schemeClr val="tx1"/>
              </a:solidFill>
              <a:latin typeface="Arial" charset="0"/>
              <a:ea typeface="+mn-ea"/>
              <a:cs typeface="+mn-cs"/>
            </a:endParaRPr>
          </a:p>
          <a:p>
            <a:pPr algn="ctr"/>
            <a:r>
              <a:rPr lang="en-US" sz="1200" kern="1200" dirty="0">
                <a:solidFill>
                  <a:schemeClr val="tx1"/>
                </a:solidFill>
                <a:latin typeface="Arial" charset="0"/>
                <a:ea typeface="+mn-ea"/>
                <a:cs typeface="+mn-cs"/>
              </a:rPr>
              <a:t> Set up an</a:t>
            </a:r>
            <a:r>
              <a:rPr lang="en-US" sz="1200" kern="1200" baseline="0" dirty="0">
                <a:solidFill>
                  <a:schemeClr val="tx1"/>
                </a:solidFill>
                <a:latin typeface="Arial" charset="0"/>
                <a:ea typeface="+mn-ea"/>
                <a:cs typeface="+mn-cs"/>
              </a:rPr>
              <a:t> appointment with a PFM/PFC at your local center to review your credit options.</a:t>
            </a:r>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 typeface="Wingdings" pitchFamily="2" charset="2"/>
              <a:buNone/>
              <a:tabLst/>
              <a:defRPr/>
            </a:pPr>
            <a:endParaRPr lang="en-US" sz="1200" kern="1200" dirty="0">
              <a:solidFill>
                <a:schemeClr val="tx1"/>
              </a:solidFill>
              <a:latin typeface="Arial" charset="0"/>
              <a:ea typeface="+mn-ea"/>
              <a:cs typeface="+mn-cs"/>
            </a:endParaRPr>
          </a:p>
          <a:p>
            <a:endParaRPr lang="en-US" dirty="0"/>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26</a:t>
            </a:fld>
            <a:endParaRPr lang="en-US" dirty="0"/>
          </a:p>
        </p:txBody>
      </p:sp>
    </p:spTree>
    <p:extLst>
      <p:ext uri="{BB962C8B-B14F-4D97-AF65-F5344CB8AC3E}">
        <p14:creationId xmlns:p14="http://schemas.microsoft.com/office/powerpoint/2010/main" val="119644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6-27: Credit Misconceptions: Fact or Fiction? </a:t>
            </a:r>
          </a:p>
          <a:p>
            <a:endParaRPr lang="en-US" b="1" baseline="0" dirty="0">
              <a:latin typeface="Arial  "/>
              <a:cs typeface="Arial" pitchFamily="34" charset="0"/>
            </a:endParaRPr>
          </a:p>
          <a:p>
            <a:r>
              <a:rPr lang="en-US" sz="1100" b="1" i="0" kern="1200" dirty="0">
                <a:solidFill>
                  <a:schemeClr val="tx1"/>
                </a:solidFill>
                <a:effectLst/>
                <a:latin typeface="+mn-lt"/>
                <a:ea typeface="+mn-ea"/>
                <a:cs typeface="+mn-cs"/>
              </a:rPr>
              <a:t>1. FICTION: </a:t>
            </a:r>
            <a:r>
              <a:rPr lang="en-US" sz="1100" b="0" i="0" kern="1200" dirty="0">
                <a:solidFill>
                  <a:schemeClr val="tx1"/>
                </a:solidFill>
                <a:effectLst/>
                <a:latin typeface="+mn-lt"/>
                <a:ea typeface="+mn-ea"/>
                <a:cs typeface="+mn-cs"/>
              </a:rPr>
              <a:t>Some people believe they must carry a balance on their credit card to maintain their score. This is not true at all. In fact, paying off a credit card in full each month is responsible credit usage and keeps credit utilization low.</a:t>
            </a: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2. FICTION: </a:t>
            </a:r>
            <a:r>
              <a:rPr lang="en-US" sz="1100" b="0" i="0" kern="1200" dirty="0">
                <a:solidFill>
                  <a:schemeClr val="tx1"/>
                </a:solidFill>
                <a:effectLst/>
                <a:latin typeface="+mn-lt"/>
                <a:ea typeface="+mn-ea"/>
                <a:cs typeface="+mn-cs"/>
              </a:rPr>
              <a:t>Another common misconception is that old credit cards, perhaps store accounts that are no longer in use, should be cancelled. Canceling one’s oldest credit card accounts effectively shortens credit history, and that can actually have a negative impact on a credit score.</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Closing credit cards also reduces available credit, which can make credit scores drop. Note, though, that if a person cannot responsibly use credit, then closing the card is probably a better option than making late payments or missing payments.</a:t>
            </a: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3. FICTION: </a:t>
            </a:r>
            <a:r>
              <a:rPr lang="en-US" sz="1100" b="0" i="0" kern="1200" dirty="0">
                <a:solidFill>
                  <a:schemeClr val="tx1"/>
                </a:solidFill>
                <a:effectLst/>
                <a:latin typeface="+mn-lt"/>
                <a:ea typeface="+mn-ea"/>
                <a:cs typeface="+mn-cs"/>
              </a:rPr>
              <a:t>Some people are also afraid to pull their own credit reports, fearing it will affect their scores. When an individual pulls their own report, however, this is known as a “soft” pull and has absolutely no impact on credit score. Applying for credit, on the other hand, is a “hard” pull and, as previously mentioned, will cause a score to dip.</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27</a:t>
            </a:fld>
            <a:endParaRPr lang="en-US" dirty="0"/>
          </a:p>
        </p:txBody>
      </p:sp>
    </p:spTree>
    <p:extLst>
      <p:ext uri="{BB962C8B-B14F-4D97-AF65-F5344CB8AC3E}">
        <p14:creationId xmlns:p14="http://schemas.microsoft.com/office/powerpoint/2010/main" val="2112848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6-28: Dealing with Creditors:</a:t>
            </a:r>
          </a:p>
          <a:p>
            <a:endParaRPr lang="en-US" b="1" baseline="0" dirty="0">
              <a:latin typeface="Arial  "/>
              <a:cs typeface="Arial" pitchFamily="34" charset="0"/>
            </a:endParaRPr>
          </a:p>
          <a:p>
            <a:pPr marL="228600" indent="-228600"/>
            <a:r>
              <a:rPr lang="en-US" sz="1100" dirty="0">
                <a:cs typeface="Times New Roman" pitchFamily="18" charset="0"/>
              </a:rPr>
              <a:t>Even though you are entitled to the legal protections we just discussed, there are both right ways and wrong ways to deal with creditors. If you should find yourself in financial difficulty, here are some positive actions you can take: </a:t>
            </a:r>
          </a:p>
          <a:p>
            <a:pPr marL="228600" indent="-228600"/>
            <a:endParaRPr lang="en-US" sz="1100" dirty="0">
              <a:cs typeface="Times New Roman" pitchFamily="18" charset="0"/>
            </a:endParaRPr>
          </a:p>
          <a:p>
            <a:pPr marL="228600" indent="-228600">
              <a:buFont typeface="Wingdings" pitchFamily="2" charset="2"/>
              <a:buAutoNum type="arabicParenBoth"/>
            </a:pPr>
            <a:r>
              <a:rPr lang="en-US" sz="1100" b="1" dirty="0">
                <a:cs typeface="Times New Roman" pitchFamily="18" charset="0"/>
              </a:rPr>
              <a:t>Stay in contact. </a:t>
            </a:r>
            <a:r>
              <a:rPr lang="en-US" sz="1100" dirty="0">
                <a:cs typeface="Times New Roman" pitchFamily="18" charset="0"/>
              </a:rPr>
              <a:t>Keep an open line of communication with your creditors and let them know if there is a problem. If a friend owed you money and was avoiding you or not returning your phone calls, you would think he or she was trying to “stiff ” you. Businesses are the same way. Don’t avoid the situation, just talk to them. Also, if you change</a:t>
            </a:r>
            <a:r>
              <a:rPr lang="en-US" sz="1100" baseline="0" dirty="0">
                <a:cs typeface="Times New Roman" pitchFamily="18" charset="0"/>
              </a:rPr>
              <a:t> your address or phone number, make sure to contact your creditors right away, so no attempts at communication fall through the cracks. </a:t>
            </a:r>
            <a:endParaRPr lang="en-US" sz="1100" dirty="0">
              <a:cs typeface="Times New Roman" pitchFamily="18" charset="0"/>
            </a:endParaRPr>
          </a:p>
          <a:p>
            <a:r>
              <a:rPr lang="en-US" sz="1100" dirty="0">
                <a:cs typeface="Times New Roman" pitchFamily="18" charset="0"/>
              </a:rPr>
              <a:t>  </a:t>
            </a:r>
          </a:p>
          <a:p>
            <a:pPr marL="228600" indent="-228600">
              <a:buFont typeface="Wingdings" pitchFamily="2" charset="2"/>
              <a:buAutoNum type="arabicParenBoth" startAt="2"/>
            </a:pPr>
            <a:r>
              <a:rPr lang="en-US" sz="1100" b="1" dirty="0">
                <a:cs typeface="Times New Roman" pitchFamily="18" charset="0"/>
              </a:rPr>
              <a:t>Be honest. </a:t>
            </a:r>
            <a:r>
              <a:rPr lang="en-US" sz="1100" dirty="0">
                <a:cs typeface="Times New Roman" pitchFamily="18" charset="0"/>
              </a:rPr>
              <a:t>Life doesn’t always go according to plan. Be upfront and honest with your creditors. </a:t>
            </a:r>
          </a:p>
          <a:p>
            <a:endParaRPr lang="en-US" sz="1100" dirty="0">
              <a:cs typeface="Times New Roman" pitchFamily="18" charset="0"/>
            </a:endParaRPr>
          </a:p>
          <a:p>
            <a:pPr marL="0" indent="0">
              <a:buFont typeface="Wingdings" pitchFamily="2" charset="2"/>
              <a:buNone/>
            </a:pPr>
            <a:r>
              <a:rPr lang="en-US" sz="1100" b="1" dirty="0">
                <a:cs typeface="Times New Roman" pitchFamily="18" charset="0"/>
              </a:rPr>
              <a:t>(3)  Have a plan. </a:t>
            </a:r>
            <a:r>
              <a:rPr lang="en-US" sz="1100" dirty="0">
                <a:cs typeface="Times New Roman" pitchFamily="18" charset="0"/>
              </a:rPr>
              <a:t>Approach your creditors with a plan to of action to resolve your debt. Be careful of promising more than you can deliver.</a:t>
            </a:r>
            <a:r>
              <a:rPr lang="en-US" sz="1100" dirty="0"/>
              <a:t> </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28</a:t>
            </a:fld>
            <a:endParaRPr lang="en-US" dirty="0"/>
          </a:p>
        </p:txBody>
      </p:sp>
    </p:spTree>
    <p:extLst>
      <p:ext uri="{BB962C8B-B14F-4D97-AF65-F5344CB8AC3E}">
        <p14:creationId xmlns:p14="http://schemas.microsoft.com/office/powerpoint/2010/main" val="3548146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6-29: Credit Repair Scams</a:t>
            </a: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a:latin typeface="Arial" pitchFamily="34" charset="0"/>
              </a:rPr>
              <a:t>Credit Repair clinics make many offers to miraculously erase negative information from your credit files.  Not true.  Only time, a deliberate effort, and a personal debt repayment plan will improve your credit.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a:latin typeface="Arial" pitchFamily="34" charset="0"/>
              </a:rPr>
              <a:t>Some credit repair schemes promise you that they can "hide" bad credit by helping you to establish a new credit identity.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a:latin typeface="Arial" pitchFamily="34" charset="0"/>
              </a:rPr>
              <a:t>If you pay a fee for such a service, the company may direct you to apply for an Employer Identification Number (EIN) from the Internal Revenue Service and will tell you to use the EIN in place of your social security number when you apply for credit.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a:latin typeface="Arial"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a:latin typeface="Arial" pitchFamily="34" charset="0"/>
              </a:rPr>
              <a:t>You may also be instructed to use a new mailing address. This practice, known as file segregation, is a federal crime. You could face fines or even a prison sentence. </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29</a:t>
            </a:fld>
            <a:endParaRPr lang="en-US" dirty="0"/>
          </a:p>
        </p:txBody>
      </p:sp>
    </p:spTree>
    <p:extLst>
      <p:ext uri="{BB962C8B-B14F-4D97-AF65-F5344CB8AC3E}">
        <p14:creationId xmlns:p14="http://schemas.microsoft.com/office/powerpoint/2010/main" val="121265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  Creditworthiness</a:t>
            </a:r>
            <a:endParaRPr lang="en-US" b="1" baseline="0" dirty="0">
              <a:latin typeface="Arial  "/>
              <a:cs typeface="Arial" pitchFamily="34" charset="0"/>
            </a:endParaRP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Ask yourself: Are you a good credit risk?</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rPr>
              <a:t> Before deciding whether to grant you a loan, or other types of credit, and at what interest rate, a financial institution or company will evaluate the probability that you will make required payments on time. The three factors that weigh heavily in those decisions are: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rPr>
              <a:t> Character</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rPr>
              <a:t> Capacity</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 C</a:t>
            </a:r>
            <a:r>
              <a:rPr lang="en-US" sz="1200" kern="1200" dirty="0">
                <a:solidFill>
                  <a:schemeClr val="tx1"/>
                </a:solidFill>
              </a:rPr>
              <a:t>ollateral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8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t>These three are otherwise known as your “Creditworthiness.” Note that different creditors may reach different conclusions based on the same set of facts. </a:t>
            </a:r>
            <a:endParaRPr lang="en-US" sz="1200" kern="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C963AE77-96A4-475B-A57F-2BAA99A2015A}" type="slidenum">
              <a:rPr lang="en-US" smtClean="0"/>
              <a:t>3</a:t>
            </a:fld>
            <a:endParaRPr lang="en-US" dirty="0"/>
          </a:p>
        </p:txBody>
      </p:sp>
    </p:spTree>
    <p:extLst>
      <p:ext uri="{BB962C8B-B14F-4D97-AF65-F5344CB8AC3E}">
        <p14:creationId xmlns:p14="http://schemas.microsoft.com/office/powerpoint/2010/main" val="3441443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6-30: Credit Freeze and Alerts</a:t>
            </a:r>
          </a:p>
          <a:p>
            <a:endParaRPr lang="en-US" b="1" baseline="0" dirty="0">
              <a:latin typeface="Arial  "/>
              <a:cs typeface="Arial" pitchFamily="34" charset="0"/>
            </a:endParaRPr>
          </a:p>
          <a:p>
            <a:r>
              <a:rPr lang="en-US" sz="1100" dirty="0"/>
              <a:t>Frequent moves and deployments can make identifying and addressing identity theft extra challenging for service members. Get a step ahead and take advantage of tools that safeguard your credit. Placing a credit freeze is one of the strongest ways to protect yourself from identity theft. </a:t>
            </a:r>
          </a:p>
          <a:p>
            <a:endParaRPr lang="en-US" sz="1100" dirty="0"/>
          </a:p>
          <a:p>
            <a:r>
              <a:rPr lang="en-US" sz="1100" b="0" i="0" kern="1200" dirty="0">
                <a:solidFill>
                  <a:schemeClr val="tx1"/>
                </a:solidFill>
                <a:effectLst/>
                <a:latin typeface="+mn-lt"/>
                <a:ea typeface="+mn-ea"/>
                <a:cs typeface="+mn-cs"/>
              </a:rPr>
              <a:t>Also known as a security freeze, this free tool lets you restrict access to your credit report, which in turn makes it more </a:t>
            </a:r>
            <a:r>
              <a:rPr lang="en-US" sz="1100" b="0" i="0" u="none" kern="1200" dirty="0">
                <a:solidFill>
                  <a:schemeClr val="tx1"/>
                </a:solidFill>
                <a:effectLst/>
                <a:latin typeface="+mn-lt"/>
                <a:ea typeface="+mn-ea"/>
                <a:cs typeface="+mn-cs"/>
              </a:rPr>
              <a:t>difficult for </a:t>
            </a:r>
            <a:r>
              <a:rPr lang="en-US" sz="11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identity thieves</a:t>
            </a:r>
            <a:r>
              <a:rPr lang="en-US" sz="1100" b="0" i="0" u="none" kern="1200" dirty="0">
                <a:solidFill>
                  <a:schemeClr val="tx1"/>
                </a:solidFill>
                <a:effectLst/>
                <a:latin typeface="+mn-lt"/>
                <a:ea typeface="+mn-ea"/>
                <a:cs typeface="+mn-cs"/>
              </a:rPr>
              <a:t> to open </a:t>
            </a:r>
            <a:r>
              <a:rPr lang="en-US" sz="1100" b="0" i="0" kern="1200" dirty="0">
                <a:solidFill>
                  <a:schemeClr val="tx1"/>
                </a:solidFill>
                <a:effectLst/>
                <a:latin typeface="+mn-lt"/>
                <a:ea typeface="+mn-ea"/>
                <a:cs typeface="+mn-cs"/>
              </a:rPr>
              <a:t>new accounts in your name. That’s because most creditors need to see your credit report before they approve a new account. If they can’t see your report, they may not extend the credit.</a:t>
            </a:r>
            <a:endParaRPr lang="en-US" sz="1100" dirty="0"/>
          </a:p>
          <a:p>
            <a:endParaRPr lang="en-US" sz="1100" dirty="0"/>
          </a:p>
          <a:p>
            <a:r>
              <a:rPr lang="en-US" sz="1100" b="1" dirty="0"/>
              <a:t>How does a credit freeze work?</a:t>
            </a:r>
          </a:p>
          <a:p>
            <a:pPr marL="171450" indent="-171450">
              <a:buFont typeface="Arial" panose="020B0604020202020204" pitchFamily="34" charset="0"/>
              <a:buChar char="•"/>
            </a:pPr>
            <a:r>
              <a:rPr lang="en-US" sz="1100" dirty="0"/>
              <a:t>Implement a no-cost credit freeze to keep identity thieves from opening fraudulent accounts. </a:t>
            </a:r>
          </a:p>
          <a:p>
            <a:r>
              <a:rPr lang="en-US" sz="1100" dirty="0"/>
              <a:t>•   A credit freeze is the best tool to restrict access to your credit report. </a:t>
            </a:r>
          </a:p>
          <a:p>
            <a:r>
              <a:rPr lang="en-US" sz="1100" dirty="0"/>
              <a:t>» This makes it harder for identity thieves to open new accounts using your identification.</a:t>
            </a:r>
          </a:p>
          <a:p>
            <a:r>
              <a:rPr lang="en-US" sz="1100" dirty="0"/>
              <a:t>• Creditors need your credit information before they approve a new account. </a:t>
            </a:r>
          </a:p>
          <a:p>
            <a:r>
              <a:rPr lang="en-US" sz="1100" dirty="0"/>
              <a:t>» Because creditors cannot see your information during a credit freeze, they are not likely to extend new credit.</a:t>
            </a:r>
          </a:p>
          <a:p>
            <a:endParaRPr lang="en-US" sz="1100" dirty="0"/>
          </a:p>
          <a:p>
            <a:r>
              <a:rPr lang="en-US" sz="1100" b="1" dirty="0"/>
              <a:t>How</a:t>
            </a:r>
            <a:r>
              <a:rPr lang="en-US" sz="1100" b="1" baseline="0" dirty="0"/>
              <a:t> do I initiate a credit freeze?</a:t>
            </a:r>
          </a:p>
          <a:p>
            <a:pPr marL="171450" indent="-171450">
              <a:buFont typeface="Arial" panose="020B0604020202020204" pitchFamily="34" charset="0"/>
              <a:buChar char="•"/>
            </a:pPr>
            <a:r>
              <a:rPr lang="en-US" sz="1100" dirty="0"/>
              <a:t>Contact each of the three nationwide credit bureaus: Equifax, Experian and TransUnion. </a:t>
            </a:r>
          </a:p>
          <a:p>
            <a:pPr marL="171450" indent="-171450">
              <a:buFont typeface="Arial" panose="020B0604020202020204" pitchFamily="34" charset="0"/>
              <a:buChar char="•"/>
            </a:pPr>
            <a:r>
              <a:rPr lang="en-US" sz="1100" dirty="0"/>
              <a:t>Provide your name, address, date of birth, Social Security number and other personal information. </a:t>
            </a:r>
          </a:p>
          <a:p>
            <a:pPr marL="171450" indent="-171450">
              <a:buFont typeface="Arial" panose="020B0604020202020204" pitchFamily="34" charset="0"/>
              <a:buChar char="•"/>
            </a:pPr>
            <a:r>
              <a:rPr lang="en-US" sz="1100" dirty="0"/>
              <a:t>Receive a unique PIN or password from each credit bureau. </a:t>
            </a:r>
          </a:p>
          <a:p>
            <a:pPr marL="171450" indent="-171450">
              <a:buFont typeface="Arial" panose="020B0604020202020204" pitchFamily="34" charset="0"/>
              <a:buChar char="•"/>
            </a:pPr>
            <a:r>
              <a:rPr lang="en-US" sz="1100" dirty="0"/>
              <a:t>Keep the PIN in a safe place. You will need it when you decide to lift the freeze. </a:t>
            </a:r>
          </a:p>
          <a:p>
            <a:pPr marL="171450" indent="-171450">
              <a:buFont typeface="Arial" panose="020B0604020202020204" pitchFamily="34" charset="0"/>
              <a:buChar char="•"/>
            </a:pPr>
            <a:endParaRPr lang="en-US" sz="1100" dirty="0"/>
          </a:p>
          <a:p>
            <a:r>
              <a:rPr lang="en-US" sz="1100" b="1" i="0" kern="1200" dirty="0">
                <a:solidFill>
                  <a:schemeClr val="tx1"/>
                </a:solidFill>
                <a:effectLst/>
                <a:latin typeface="+mn-lt"/>
                <a:ea typeface="+mn-ea"/>
                <a:cs typeface="+mn-cs"/>
              </a:rPr>
              <a:t>A credit freeze does not affect your </a:t>
            </a:r>
            <a:r>
              <a:rPr lang="en-US" sz="1100" b="1" i="0" u="none" strike="noStrike" kern="1200" dirty="0">
                <a:solidFill>
                  <a:schemeClr val="tx1"/>
                </a:solidFill>
                <a:effectLst/>
                <a:latin typeface="+mn-lt"/>
                <a:ea typeface="+mn-ea"/>
                <a:cs typeface="+mn-cs"/>
                <a:hlinkClick r:id="rId4"/>
              </a:rPr>
              <a:t>credit score</a:t>
            </a:r>
            <a:r>
              <a:rPr lang="en-US" sz="1100" b="1" i="0" kern="1200" dirty="0">
                <a:solidFill>
                  <a:schemeClr val="tx1"/>
                </a:solidFill>
                <a:effectLst/>
                <a:latin typeface="+mn-lt"/>
                <a:ea typeface="+mn-ea"/>
                <a:cs typeface="+mn-cs"/>
              </a:rPr>
              <a:t>.</a:t>
            </a: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A credit freeze also does not:</a:t>
            </a:r>
          </a:p>
          <a:p>
            <a:r>
              <a:rPr lang="en-US" sz="1100" b="0" i="0" kern="1200" dirty="0">
                <a:solidFill>
                  <a:schemeClr val="tx1"/>
                </a:solidFill>
                <a:effectLst/>
                <a:latin typeface="+mn-lt"/>
                <a:ea typeface="+mn-ea"/>
                <a:cs typeface="+mn-cs"/>
              </a:rPr>
              <a:t>-prevent you from getting your </a:t>
            </a:r>
            <a:r>
              <a:rPr lang="en-US" sz="1100" b="0" i="0" u="none" strike="noStrike" kern="1200" dirty="0">
                <a:solidFill>
                  <a:schemeClr val="tx1"/>
                </a:solidFill>
                <a:effectLst/>
                <a:latin typeface="+mn-lt"/>
                <a:ea typeface="+mn-ea"/>
                <a:cs typeface="+mn-cs"/>
                <a:hlinkClick r:id="rId5"/>
              </a:rPr>
              <a:t>free annual credit report</a:t>
            </a:r>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-keep you from opening a new account. But to open one, you'll need to lift the freeze temporarily. It's free to lift the freeze and free to place it again when you're done accessing your credit. </a:t>
            </a:r>
          </a:p>
          <a:p>
            <a:r>
              <a:rPr lang="en-US" sz="1100" b="0" i="0" kern="1200" dirty="0">
                <a:solidFill>
                  <a:schemeClr val="tx1"/>
                </a:solidFill>
                <a:effectLst/>
                <a:latin typeface="+mn-lt"/>
                <a:ea typeface="+mn-ea"/>
                <a:cs typeface="+mn-cs"/>
              </a:rPr>
              <a:t>-keep you from applying for a job, renting an apartment, or buying insurance. The freeze doesn't apply to these actions so you don't need to lift it.</a:t>
            </a:r>
          </a:p>
          <a:p>
            <a:r>
              <a:rPr lang="en-US" sz="1100" b="0" i="0" kern="1200" dirty="0">
                <a:solidFill>
                  <a:schemeClr val="tx1"/>
                </a:solidFill>
                <a:effectLst/>
                <a:latin typeface="+mn-lt"/>
                <a:ea typeface="+mn-ea"/>
                <a:cs typeface="+mn-cs"/>
              </a:rPr>
              <a:t>-prevent a thief from making charges to your existing accounts. You still need to monitor all bank, credit card and insurance statements for fraudulent transactions.</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dirty="0"/>
              <a:t>You can protect your children from identity theft, too. Place a no-cost credit freeze for children age 16 and under by contacting the three credit agencies.</a:t>
            </a:r>
          </a:p>
          <a:p>
            <a:pPr marL="0" indent="0">
              <a:buFont typeface="Arial" panose="020B0604020202020204" pitchFamily="34" charset="0"/>
              <a:buNone/>
            </a:pPr>
            <a:endParaRPr lang="en-US" sz="11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kern="1200" dirty="0">
                <a:solidFill>
                  <a:schemeClr val="tx1"/>
                </a:solidFill>
                <a:effectLst/>
                <a:latin typeface="+mn-lt"/>
                <a:ea typeface="+mn-ea"/>
                <a:cs typeface="+mn-cs"/>
              </a:rPr>
              <a:t>Fraud Alert</a:t>
            </a:r>
            <a:r>
              <a:rPr lang="en-US" sz="1100" b="0" i="0" kern="1200" dirty="0">
                <a:solidFill>
                  <a:schemeClr val="tx1"/>
                </a:solidFill>
                <a:effectLst/>
                <a:latin typeface="+mn-lt"/>
                <a:ea typeface="+mn-ea"/>
                <a:cs typeface="+mn-cs"/>
              </a:rPr>
              <a:t>: is used to inform creditors that you may be a victim of fraud. A fraud alert can make it harder for an identity thief to open accounts in your name. The fraud alert requires creditors to verify that you are the person adding new credit accounts or changing limits on existing credit accounts by contacting you at a phone number you have provided.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kern="1200" dirty="0">
                <a:solidFill>
                  <a:schemeClr val="tx1"/>
                </a:solidFill>
                <a:effectLst/>
                <a:latin typeface="+mn-lt"/>
                <a:ea typeface="+mn-ea"/>
                <a:cs typeface="+mn-cs"/>
              </a:rPr>
              <a:t>Active-duty military alert </a:t>
            </a:r>
            <a:r>
              <a:rPr lang="en-US" sz="1100" b="0" i="0" kern="1200" dirty="0">
                <a:solidFill>
                  <a:schemeClr val="tx1"/>
                </a:solidFill>
                <a:effectLst/>
                <a:latin typeface="+mn-lt"/>
                <a:ea typeface="+mn-ea"/>
                <a:cs typeface="+mn-cs"/>
              </a:rPr>
              <a:t>- if you are in the military and want to minimize your risk of fraud or identity theft while you are deployed (duration 1 year</a:t>
            </a:r>
            <a:r>
              <a:rPr lang="en-US" sz="1100" b="0" i="0" kern="1200" baseline="0" dirty="0">
                <a:solidFill>
                  <a:schemeClr val="tx1"/>
                </a:solidFill>
                <a:effectLst/>
                <a:latin typeface="+mn-lt"/>
                <a:ea typeface="+mn-ea"/>
                <a:cs typeface="+mn-cs"/>
              </a:rPr>
              <a:t> but can be renewed for the length of your deployment. </a:t>
            </a:r>
            <a:r>
              <a:rPr lang="en-US" sz="1100" b="0" i="0" kern="1200" dirty="0">
                <a:solidFill>
                  <a:schemeClr val="tx1"/>
                </a:solidFill>
                <a:effectLst/>
                <a:latin typeface="+mn-lt"/>
                <a:ea typeface="+mn-ea"/>
                <a:cs typeface="+mn-cs"/>
              </a:rPr>
              <a:t>The credit bureaus will also take you off their marketing lists for pre-screened credit card offers for two years, unless you ask them not to.</a:t>
            </a:r>
            <a:endParaRPr lang="en-US" sz="1100" dirty="0"/>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0" i="0" kern="1200" dirty="0">
                <a:solidFill>
                  <a:schemeClr val="tx1"/>
                </a:solidFill>
                <a:effectLst/>
                <a:latin typeface="+mn-lt"/>
                <a:ea typeface="+mn-ea"/>
                <a:cs typeface="+mn-cs"/>
              </a:rPr>
              <a:t>A credit freeze locks down your credit. A fraud alert allows creditors to get a copy of your credit report as long as they take steps to verify your identity. You still need to monitor all bank, credit card and insurance statements for fraudulent transactions.</a:t>
            </a:r>
          </a:p>
          <a:p>
            <a:pPr marL="0" indent="0">
              <a:buFont typeface="Arial" panose="020B0604020202020204" pitchFamily="34" charset="0"/>
              <a:buNone/>
            </a:pPr>
            <a:endParaRPr lang="en-US" sz="1100" b="0" i="0"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Visit www.consumer.ftc.gov</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30</a:t>
            </a:fld>
            <a:endParaRPr lang="en-US" dirty="0"/>
          </a:p>
        </p:txBody>
      </p:sp>
    </p:spTree>
    <p:extLst>
      <p:ext uri="{BB962C8B-B14F-4D97-AF65-F5344CB8AC3E}">
        <p14:creationId xmlns:p14="http://schemas.microsoft.com/office/powerpoint/2010/main" val="370554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6-31: Summary and Action Items</a:t>
            </a:r>
          </a:p>
          <a:p>
            <a:endParaRPr lang="en-US" b="1" baseline="0" dirty="0">
              <a:latin typeface="Arial  "/>
              <a:cs typeface="Arial" pitchFamily="34" charset="0"/>
            </a:endParaRPr>
          </a:p>
          <a:p>
            <a:endParaRPr lang="en-US" sz="1100" b="1" dirty="0">
              <a:ea typeface="Times New Roman" pitchFamily="18" charset="0"/>
              <a:cs typeface="Arial" charset="0"/>
            </a:endParaRPr>
          </a:p>
          <a:p>
            <a:r>
              <a:rPr lang="en-US" sz="1100" kern="1200" dirty="0">
                <a:solidFill>
                  <a:schemeClr val="tx1"/>
                </a:solidFill>
              </a:rPr>
              <a:t>Credit is something you will use throughout your lifetime.  It can be a valuable tool, </a:t>
            </a:r>
            <a:r>
              <a:rPr lang="en-US" sz="1100" dirty="0"/>
              <a:t>or, it </a:t>
            </a:r>
            <a:r>
              <a:rPr lang="en-US" sz="1100" kern="1200" dirty="0">
                <a:solidFill>
                  <a:schemeClr val="tx1"/>
                </a:solidFill>
              </a:rPr>
              <a:t>can be a source of long lasting difficulty.  The availability and over extension of credit has contributed significantly to the rise in personal bankruptcy rates in the past 20 years. </a:t>
            </a:r>
          </a:p>
          <a:p>
            <a:endParaRPr lang="en-US" sz="1100" kern="1200" dirty="0">
              <a:solidFill>
                <a:schemeClr val="tx1"/>
              </a:solidFill>
            </a:endParaRPr>
          </a:p>
          <a:p>
            <a:r>
              <a:rPr lang="en-US" sz="1100" kern="1200" dirty="0">
                <a:solidFill>
                  <a:schemeClr val="tx1"/>
                </a:solidFill>
              </a:rPr>
              <a:t> Wise use of credit can be a key element in achieving financial independence, while misuse can be a ticket to financial ruin. </a:t>
            </a:r>
          </a:p>
          <a:p>
            <a:endParaRPr lang="en-US" sz="1100" kern="1200" dirty="0">
              <a:solidFill>
                <a:schemeClr val="tx1"/>
              </a:solidFill>
            </a:endParaRPr>
          </a:p>
          <a:p>
            <a:r>
              <a:rPr lang="en-US" sz="1100" kern="1200" dirty="0">
                <a:solidFill>
                  <a:schemeClr val="tx1"/>
                </a:solidFill>
              </a:rPr>
              <a:t>To help you make wise credit decisions, we have discussed factors that affect the cost of credit, appropriate and inappropriate uses of credit, and warning signs of too much debt.  </a:t>
            </a:r>
          </a:p>
          <a:p>
            <a:endParaRPr lang="en-US" sz="1100" kern="1200" dirty="0">
              <a:solidFill>
                <a:schemeClr val="tx1"/>
              </a:solidFill>
            </a:endParaRPr>
          </a:p>
          <a:p>
            <a:r>
              <a:rPr lang="en-US" sz="1100" kern="1200" dirty="0">
                <a:solidFill>
                  <a:schemeClr val="tx1"/>
                </a:solidFill>
              </a:rPr>
              <a:t>We also discussed what credit reports are and steps you should take to ensure yours is accurate and reflects favorably on your ability to manage your finances. </a:t>
            </a:r>
          </a:p>
          <a:p>
            <a:endParaRPr lang="en-US" sz="1100" kern="1200" dirty="0">
              <a:solidFill>
                <a:schemeClr val="tx1"/>
              </a:solidFill>
            </a:endParaRPr>
          </a:p>
          <a:p>
            <a:r>
              <a:rPr lang="en-US" sz="1100" kern="1200" dirty="0">
                <a:solidFill>
                  <a:schemeClr val="tx1"/>
                </a:solidFill>
              </a:rPr>
              <a:t> Lastly, we identified sources of help should you encounter problems properly using credit.</a:t>
            </a:r>
            <a:endParaRPr lang="en-US" sz="1100" b="1" dirty="0">
              <a:ea typeface="Times New Roman" pitchFamily="18" charset="0"/>
              <a:cs typeface="Arial" charset="0"/>
            </a:endParaRP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31</a:t>
            </a:fld>
            <a:endParaRPr lang="en-US" dirty="0"/>
          </a:p>
        </p:txBody>
      </p:sp>
    </p:spTree>
    <p:extLst>
      <p:ext uri="{BB962C8B-B14F-4D97-AF65-F5344CB8AC3E}">
        <p14:creationId xmlns:p14="http://schemas.microsoft.com/office/powerpoint/2010/main" val="1988596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6-32: Sources of Assistance</a:t>
            </a:r>
          </a:p>
          <a:p>
            <a:endParaRPr lang="en-US" b="1" baseline="0" dirty="0">
              <a:latin typeface="Arial  "/>
              <a:cs typeface="Arial" pitchFamily="34" charset="0"/>
            </a:endParaRPr>
          </a:p>
          <a:p>
            <a:pPr eaLnBrk="1" hangingPunct="1"/>
            <a:r>
              <a:rPr lang="en-US" sz="1100" b="1" dirty="0">
                <a:latin typeface="Arial" pitchFamily="34" charset="0"/>
              </a:rPr>
              <a:t>SUMMARY</a:t>
            </a:r>
            <a:endParaRPr lang="en-US" sz="1100" dirty="0">
              <a:latin typeface="Arial" pitchFamily="34" charset="0"/>
            </a:endParaRPr>
          </a:p>
          <a:p>
            <a:r>
              <a:rPr lang="en-US" sz="1100" dirty="0"/>
              <a:t>Throughout this course we will emphasize that you, as members of the military, have a wide range of assistance available to you absolutely free of charge.  Among these are the Army Community Service Center and Army Emergency Relief.  Rely on these sources for help.</a:t>
            </a:r>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32</a:t>
            </a:fld>
            <a:endParaRPr lang="en-US" dirty="0"/>
          </a:p>
        </p:txBody>
      </p:sp>
    </p:spTree>
    <p:extLst>
      <p:ext uri="{BB962C8B-B14F-4D97-AF65-F5344CB8AC3E}">
        <p14:creationId xmlns:p14="http://schemas.microsoft.com/office/powerpoint/2010/main" val="1363449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6-33: Questions</a:t>
            </a:r>
          </a:p>
          <a:p>
            <a:endParaRPr lang="en-US" b="1" baseline="0" dirty="0">
              <a:latin typeface="Arial  "/>
              <a:cs typeface="Arial" pitchFamily="34" charset="0"/>
            </a:endParaRPr>
          </a:p>
          <a:p>
            <a:pPr eaLnBrk="1" hangingPunct="1"/>
            <a:r>
              <a:rPr lang="en-US" sz="1100" b="0" dirty="0">
                <a:latin typeface="Arial" pitchFamily="34" charset="0"/>
              </a:rPr>
              <a:t>Take this time to answer any questions the Soldiers may have. Then, proceed to the Check on Learning</a:t>
            </a:r>
            <a:endParaRPr lang="en-US" sz="1100" b="0" dirty="0"/>
          </a:p>
          <a:p>
            <a:pPr marL="228600" indent="-228600">
              <a:buFont typeface="+mj-lt"/>
              <a:buAutoNum type="arabicPeriod"/>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33</a:t>
            </a:fld>
            <a:endParaRPr lang="en-US" dirty="0"/>
          </a:p>
        </p:txBody>
      </p:sp>
    </p:spTree>
    <p:extLst>
      <p:ext uri="{BB962C8B-B14F-4D97-AF65-F5344CB8AC3E}">
        <p14:creationId xmlns:p14="http://schemas.microsoft.com/office/powerpoint/2010/main" val="2965048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6-34: Check on Learning #1</a:t>
            </a:r>
          </a:p>
          <a:p>
            <a:endParaRPr lang="en-US" b="1" baseline="0" dirty="0">
              <a:latin typeface="Arial  "/>
              <a:cs typeface="Arial" pitchFamily="34" charset="0"/>
            </a:endParaRPr>
          </a:p>
          <a:p>
            <a:r>
              <a:rPr lang="en-US" b="1" dirty="0"/>
              <a:t>NOTE:  </a:t>
            </a:r>
            <a:r>
              <a:rPr lang="en-US" b="0" dirty="0"/>
              <a:t>Click</a:t>
            </a:r>
            <a:r>
              <a:rPr lang="en-US" b="0" baseline="0" dirty="0"/>
              <a:t> enter for the answer to appear on slide.</a:t>
            </a:r>
            <a:r>
              <a:rPr lang="en-US" b="0" dirty="0"/>
              <a:t>  </a:t>
            </a:r>
          </a:p>
          <a:p>
            <a:endParaRPr lang="en-US" b="1" dirty="0"/>
          </a:p>
          <a:p>
            <a:pPr marL="571500" marR="0" lvl="2" indent="-571500" algn="l" defTabSz="914400" rtl="0" eaLnBrk="1" fontAlgn="base" latinLnBrk="0" hangingPunct="1">
              <a:lnSpc>
                <a:spcPct val="100000"/>
              </a:lnSpc>
              <a:spcBef>
                <a:spcPts val="0"/>
              </a:spcBef>
              <a:spcAft>
                <a:spcPts val="0"/>
              </a:spcAft>
              <a:buClrTx/>
              <a:buSzTx/>
              <a:buFontTx/>
              <a:buNone/>
              <a:tabLst/>
              <a:defRPr/>
            </a:pPr>
            <a:r>
              <a:rPr lang="en-US" b="1" dirty="0">
                <a:latin typeface="Arial"/>
                <a:ea typeface="Times New Roman"/>
              </a:rPr>
              <a:t>Question</a:t>
            </a:r>
            <a:r>
              <a:rPr lang="en-US" dirty="0">
                <a:latin typeface="Arial"/>
                <a:ea typeface="Times New Roman"/>
              </a:rPr>
              <a:t>:  Where can you go to get your free credit report? </a:t>
            </a:r>
          </a:p>
          <a:p>
            <a:pPr marL="228600" indent="-228600">
              <a:buFont typeface="+mj-lt"/>
              <a:buAutoNum type="arabicPeriod"/>
            </a:pPr>
            <a:endParaRPr lang="en-US" b="1" baseline="0" dirty="0">
              <a:latin typeface="Arial  "/>
              <a:cs typeface="Arial" pitchFamily="34" charset="0"/>
            </a:endParaRPr>
          </a:p>
          <a:p>
            <a:pPr marL="0" indent="0">
              <a:buFont typeface="+mj-lt"/>
              <a:buNone/>
            </a:pPr>
            <a:r>
              <a:rPr lang="en-US" b="1" baseline="0" dirty="0">
                <a:latin typeface="Arial  "/>
                <a:cs typeface="Arial" pitchFamily="34" charset="0"/>
              </a:rPr>
              <a:t>Answer: D. All of the Above</a:t>
            </a:r>
          </a:p>
        </p:txBody>
      </p:sp>
      <p:sp>
        <p:nvSpPr>
          <p:cNvPr id="4" name="Slide Number Placeholder 3"/>
          <p:cNvSpPr>
            <a:spLocks noGrp="1"/>
          </p:cNvSpPr>
          <p:nvPr>
            <p:ph type="sldNum" sz="quarter" idx="5"/>
          </p:nvPr>
        </p:nvSpPr>
        <p:spPr/>
        <p:txBody>
          <a:bodyPr/>
          <a:lstStyle/>
          <a:p>
            <a:fld id="{C963AE77-96A4-475B-A57F-2BAA99A2015A}" type="slidenum">
              <a:rPr lang="en-US" smtClean="0"/>
              <a:t>34</a:t>
            </a:fld>
            <a:endParaRPr lang="en-US" dirty="0"/>
          </a:p>
        </p:txBody>
      </p:sp>
    </p:spTree>
    <p:extLst>
      <p:ext uri="{BB962C8B-B14F-4D97-AF65-F5344CB8AC3E}">
        <p14:creationId xmlns:p14="http://schemas.microsoft.com/office/powerpoint/2010/main" val="2617453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6-35: Check on Learning #2</a:t>
            </a:r>
          </a:p>
          <a:p>
            <a:endParaRPr lang="en-US" b="1" baseline="0" dirty="0">
              <a:latin typeface="Arial  "/>
              <a:cs typeface="Arial" pitchFamily="34" charset="0"/>
            </a:endParaRPr>
          </a:p>
          <a:p>
            <a:r>
              <a:rPr lang="en-US" sz="1600" b="1" dirty="0">
                <a:latin typeface="Roboto" panose="02000000000000000000" pitchFamily="2" charset="0"/>
                <a:ea typeface="Roboto" panose="02000000000000000000" pitchFamily="2" charset="0"/>
                <a:cs typeface="Roboto" panose="02000000000000000000" pitchFamily="2" charset="0"/>
              </a:rPr>
              <a:t>Question: Which information from your credit report might be a warning of identity theft?</a:t>
            </a:r>
          </a:p>
          <a:p>
            <a:pPr marL="342900" indent="-342900">
              <a:buFont typeface="+mj-lt"/>
              <a:buAutoNum type="alphaUcPeriod"/>
            </a:pPr>
            <a:r>
              <a:rPr lang="en-US" sz="1200" dirty="0">
                <a:latin typeface="Roboto" panose="02000000000000000000" pitchFamily="2" charset="0"/>
                <a:ea typeface="Roboto" panose="02000000000000000000" pitchFamily="2" charset="0"/>
                <a:cs typeface="Roboto" panose="02000000000000000000" pitchFamily="2" charset="0"/>
              </a:rPr>
              <a:t>New account listed you do not remember opening</a:t>
            </a:r>
          </a:p>
          <a:p>
            <a:pPr marL="342900" indent="-342900">
              <a:buFont typeface="+mj-lt"/>
              <a:buAutoNum type="alphaUcPeriod"/>
            </a:pPr>
            <a:r>
              <a:rPr lang="en-US" sz="1200" dirty="0">
                <a:latin typeface="Roboto" panose="02000000000000000000" pitchFamily="2" charset="0"/>
                <a:ea typeface="Roboto" panose="02000000000000000000" pitchFamily="2" charset="0"/>
                <a:cs typeface="Roboto" panose="02000000000000000000" pitchFamily="2" charset="0"/>
              </a:rPr>
              <a:t>Several 30-day delinquencies on  accounts for which you made late payments</a:t>
            </a:r>
          </a:p>
          <a:p>
            <a:pPr marL="342900" indent="-342900">
              <a:buFont typeface="+mj-lt"/>
              <a:buAutoNum type="alphaUcPeriod"/>
            </a:pPr>
            <a:r>
              <a:rPr lang="en-US" sz="1200" dirty="0">
                <a:latin typeface="Roboto" panose="02000000000000000000" pitchFamily="2" charset="0"/>
                <a:ea typeface="Roboto" panose="02000000000000000000" pitchFamily="2" charset="0"/>
                <a:cs typeface="Roboto" panose="02000000000000000000" pitchFamily="2" charset="0"/>
              </a:rPr>
              <a:t>Soft inquiries from prospective employers that did not offer you a job interview</a:t>
            </a:r>
          </a:p>
          <a:p>
            <a:pPr marL="342900" indent="-342900">
              <a:buFont typeface="+mj-lt"/>
              <a:buAutoNum type="alphaUcPeriod"/>
            </a:pPr>
            <a:r>
              <a:rPr lang="en-US" sz="1200" dirty="0">
                <a:latin typeface="Roboto" panose="02000000000000000000" pitchFamily="2" charset="0"/>
                <a:ea typeface="Roboto" panose="02000000000000000000" pitchFamily="2" charset="0"/>
                <a:cs typeface="Roboto" panose="02000000000000000000" pitchFamily="2" charset="0"/>
              </a:rPr>
              <a:t>Accounts described as open that you are unsure if you closed</a:t>
            </a:r>
          </a:p>
          <a:p>
            <a:pPr marL="228600" indent="-228600">
              <a:buFont typeface="+mj-lt"/>
              <a:buAutoNum type="arabicPeriod"/>
            </a:pPr>
            <a:endParaRPr lang="en-US" b="1" baseline="0" dirty="0">
              <a:latin typeface="Arial  "/>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baseline="0" dirty="0">
                <a:latin typeface="Arial  "/>
                <a:cs typeface="Arial" pitchFamily="34" charset="0"/>
              </a:rPr>
              <a:t>Answer: A. </a:t>
            </a:r>
            <a:r>
              <a:rPr lang="en-US" sz="1200" dirty="0">
                <a:latin typeface="Roboto" panose="02000000000000000000" pitchFamily="2" charset="0"/>
                <a:ea typeface="Roboto" panose="02000000000000000000" pitchFamily="2" charset="0"/>
                <a:cs typeface="Roboto" panose="02000000000000000000" pitchFamily="2" charset="0"/>
              </a:rPr>
              <a:t>New account listed you do not remember opening</a:t>
            </a:r>
          </a:p>
          <a:p>
            <a:pPr marL="0" indent="0">
              <a:buFont typeface="+mj-lt"/>
              <a:buNone/>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35</a:t>
            </a:fld>
            <a:endParaRPr lang="en-US" dirty="0"/>
          </a:p>
        </p:txBody>
      </p:sp>
    </p:spTree>
    <p:extLst>
      <p:ext uri="{BB962C8B-B14F-4D97-AF65-F5344CB8AC3E}">
        <p14:creationId xmlns:p14="http://schemas.microsoft.com/office/powerpoint/2010/main" val="690615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6-36: Check on Learning #3</a:t>
            </a:r>
          </a:p>
          <a:p>
            <a:endParaRPr lang="en-US" b="1" baseline="0" dirty="0">
              <a:latin typeface="Arial  "/>
              <a:cs typeface="Arial" pitchFamily="34" charset="0"/>
            </a:endParaRPr>
          </a:p>
          <a:p>
            <a:r>
              <a:rPr lang="en-US" b="1" dirty="0"/>
              <a:t>NOTE:  </a:t>
            </a:r>
            <a:r>
              <a:rPr lang="en-US" b="0" dirty="0"/>
              <a:t>Click</a:t>
            </a:r>
            <a:r>
              <a:rPr lang="en-US" b="0" baseline="0" dirty="0"/>
              <a:t> enter for the answer to appear on slide.</a:t>
            </a:r>
            <a:r>
              <a:rPr lang="en-US" b="0" dirty="0"/>
              <a:t>  </a:t>
            </a:r>
          </a:p>
          <a:p>
            <a:endParaRPr lang="en-US" b="1" dirty="0"/>
          </a:p>
          <a:p>
            <a:pPr marL="571500" marR="0" lvl="2" indent="-571500" algn="l" defTabSz="914400" rtl="0" eaLnBrk="1" fontAlgn="base" latinLnBrk="0" hangingPunct="1">
              <a:lnSpc>
                <a:spcPct val="100000"/>
              </a:lnSpc>
              <a:spcBef>
                <a:spcPts val="0"/>
              </a:spcBef>
              <a:spcAft>
                <a:spcPts val="0"/>
              </a:spcAft>
              <a:buClrTx/>
              <a:buSzTx/>
              <a:buFontTx/>
              <a:buNone/>
              <a:tabLst/>
              <a:defRPr/>
            </a:pPr>
            <a:r>
              <a:rPr lang="en-US" b="1" dirty="0">
                <a:latin typeface="Arial"/>
                <a:ea typeface="Times New Roman"/>
              </a:rPr>
              <a:t>Question</a:t>
            </a:r>
            <a:r>
              <a:rPr lang="en-US" dirty="0">
                <a:latin typeface="Arial"/>
                <a:ea typeface="Times New Roman"/>
              </a:rPr>
              <a:t>:  True of False.  </a:t>
            </a:r>
            <a:r>
              <a:rPr lang="en-US" sz="1200" dirty="0"/>
              <a:t>You will have lower monthly payments with a long-term loan.</a:t>
            </a:r>
            <a:r>
              <a:rPr lang="en-US" sz="1400" dirty="0"/>
              <a:t> </a:t>
            </a:r>
          </a:p>
          <a:p>
            <a:pPr marL="571500" marR="0" lvl="2" indent="-571500" algn="l" defTabSz="914400" rtl="0" eaLnBrk="1" fontAlgn="base" latinLnBrk="0" hangingPunct="1">
              <a:lnSpc>
                <a:spcPct val="100000"/>
              </a:lnSpc>
              <a:spcBef>
                <a:spcPts val="0"/>
              </a:spcBef>
              <a:spcAft>
                <a:spcPts val="0"/>
              </a:spcAft>
              <a:buClrTx/>
              <a:buSzTx/>
              <a:buFontTx/>
              <a:buNone/>
              <a:tabLst/>
              <a:defRPr/>
            </a:pPr>
            <a:endParaRPr lang="en-US" sz="4400" dirty="0"/>
          </a:p>
          <a:p>
            <a:pPr marL="571500" indent="-571500">
              <a:spcBef>
                <a:spcPts val="0"/>
              </a:spcBef>
              <a:spcAft>
                <a:spcPts val="0"/>
              </a:spcAft>
              <a:defRPr/>
            </a:pPr>
            <a:r>
              <a:rPr lang="en-US" dirty="0">
                <a:latin typeface="Arial"/>
                <a:ea typeface="Times New Roman"/>
              </a:rPr>
              <a:t> </a:t>
            </a:r>
            <a:r>
              <a:rPr lang="en-US" b="1" dirty="0">
                <a:latin typeface="Arial"/>
                <a:ea typeface="Times New Roman"/>
              </a:rPr>
              <a:t>Answer</a:t>
            </a:r>
            <a:r>
              <a:rPr lang="en-US" dirty="0">
                <a:latin typeface="Arial"/>
                <a:ea typeface="Times New Roman"/>
              </a:rPr>
              <a:t>:</a:t>
            </a:r>
            <a:r>
              <a:rPr lang="en-US" baseline="0" dirty="0">
                <a:latin typeface="Arial"/>
                <a:ea typeface="Times New Roman"/>
              </a:rPr>
              <a:t>  True</a:t>
            </a:r>
            <a:endParaRPr lang="en-US" dirty="0">
              <a:latin typeface="Arial"/>
              <a:ea typeface="Times New Roman"/>
            </a:endParaRPr>
          </a:p>
          <a:p>
            <a:endParaRPr lang="en-US" dirty="0"/>
          </a:p>
          <a:p>
            <a:pPr marL="0" indent="0">
              <a:buFont typeface="+mj-lt"/>
              <a:buNone/>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36</a:t>
            </a:fld>
            <a:endParaRPr lang="en-US" dirty="0"/>
          </a:p>
        </p:txBody>
      </p:sp>
    </p:spTree>
    <p:extLst>
      <p:ext uri="{BB962C8B-B14F-4D97-AF65-F5344CB8AC3E}">
        <p14:creationId xmlns:p14="http://schemas.microsoft.com/office/powerpoint/2010/main" val="1912600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6-37: Check on Learning #4</a:t>
            </a:r>
          </a:p>
          <a:p>
            <a:endParaRPr lang="en-US" b="1" baseline="0" dirty="0">
              <a:latin typeface="Arial  "/>
              <a:cs typeface="Arial" pitchFamily="34" charset="0"/>
            </a:endParaRPr>
          </a:p>
          <a:p>
            <a:r>
              <a:rPr lang="en-US" b="1" dirty="0"/>
              <a:t>NOTE:  </a:t>
            </a:r>
            <a:r>
              <a:rPr lang="en-US" b="0" dirty="0"/>
              <a:t>Click</a:t>
            </a:r>
            <a:r>
              <a:rPr lang="en-US" b="0" baseline="0" dirty="0"/>
              <a:t> enter for the answer to appear on slide.</a:t>
            </a:r>
            <a:r>
              <a:rPr lang="en-US" b="0" dirty="0"/>
              <a:t>  </a:t>
            </a:r>
          </a:p>
          <a:p>
            <a:endParaRPr lang="en-US" b="1" dirty="0"/>
          </a:p>
          <a:p>
            <a:pPr marL="571500" marR="0" lvl="2" indent="-571500" algn="l" defTabSz="914400" rtl="0" eaLnBrk="1" fontAlgn="base" latinLnBrk="0" hangingPunct="1">
              <a:lnSpc>
                <a:spcPct val="100000"/>
              </a:lnSpc>
              <a:spcBef>
                <a:spcPts val="0"/>
              </a:spcBef>
              <a:spcAft>
                <a:spcPts val="0"/>
              </a:spcAft>
              <a:buClrTx/>
              <a:buSzTx/>
              <a:buFontTx/>
              <a:buNone/>
              <a:tabLst/>
              <a:defRPr/>
            </a:pPr>
            <a:r>
              <a:rPr lang="en-US" b="1" dirty="0">
                <a:latin typeface="Arial"/>
                <a:ea typeface="Times New Roman"/>
              </a:rPr>
              <a:t>Question</a:t>
            </a:r>
            <a:r>
              <a:rPr lang="en-US" dirty="0">
                <a:latin typeface="Arial"/>
                <a:ea typeface="Times New Roman"/>
              </a:rPr>
              <a:t>:  True of False.  </a:t>
            </a:r>
            <a:r>
              <a:rPr lang="en-US" sz="1200" dirty="0"/>
              <a:t>You will have lower monthly payments with a long-term loan.</a:t>
            </a:r>
            <a:r>
              <a:rPr lang="en-US" sz="1400" dirty="0"/>
              <a:t> </a:t>
            </a:r>
          </a:p>
          <a:p>
            <a:pPr marL="571500" marR="0" lvl="2" indent="-571500" algn="l" defTabSz="914400" rtl="0" eaLnBrk="1" fontAlgn="base" latinLnBrk="0" hangingPunct="1">
              <a:lnSpc>
                <a:spcPct val="100000"/>
              </a:lnSpc>
              <a:spcBef>
                <a:spcPts val="0"/>
              </a:spcBef>
              <a:spcAft>
                <a:spcPts val="0"/>
              </a:spcAft>
              <a:buClrTx/>
              <a:buSzTx/>
              <a:buFontTx/>
              <a:buNone/>
              <a:tabLst/>
              <a:defRPr/>
            </a:pPr>
            <a:endParaRPr lang="en-US" sz="4400" dirty="0"/>
          </a:p>
          <a:p>
            <a:pPr marL="571500" indent="-571500">
              <a:spcBef>
                <a:spcPts val="0"/>
              </a:spcBef>
              <a:spcAft>
                <a:spcPts val="0"/>
              </a:spcAft>
              <a:defRPr/>
            </a:pPr>
            <a:r>
              <a:rPr lang="en-US" dirty="0">
                <a:latin typeface="Arial"/>
                <a:ea typeface="Times New Roman"/>
              </a:rPr>
              <a:t> </a:t>
            </a:r>
            <a:r>
              <a:rPr lang="en-US" b="1" dirty="0">
                <a:latin typeface="Arial"/>
                <a:ea typeface="Times New Roman"/>
              </a:rPr>
              <a:t>Answer</a:t>
            </a:r>
            <a:r>
              <a:rPr lang="en-US" dirty="0">
                <a:latin typeface="Arial"/>
                <a:ea typeface="Times New Roman"/>
              </a:rPr>
              <a:t>:</a:t>
            </a:r>
            <a:r>
              <a:rPr lang="en-US" baseline="0" dirty="0">
                <a:latin typeface="Arial"/>
                <a:ea typeface="Times New Roman"/>
              </a:rPr>
              <a:t>  True</a:t>
            </a:r>
            <a:endParaRPr lang="en-US" dirty="0">
              <a:latin typeface="Arial"/>
              <a:ea typeface="Times New Roman"/>
            </a:endParaRPr>
          </a:p>
          <a:p>
            <a:endParaRPr lang="en-US" dirty="0"/>
          </a:p>
          <a:p>
            <a:pPr marL="0" indent="0">
              <a:buFont typeface="+mj-lt"/>
              <a:buNone/>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37</a:t>
            </a:fld>
            <a:endParaRPr lang="en-US" dirty="0"/>
          </a:p>
        </p:txBody>
      </p:sp>
    </p:spTree>
    <p:extLst>
      <p:ext uri="{BB962C8B-B14F-4D97-AF65-F5344CB8AC3E}">
        <p14:creationId xmlns:p14="http://schemas.microsoft.com/office/powerpoint/2010/main" val="3661677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6-38: End of Lesson 6</a:t>
            </a:r>
          </a:p>
          <a:p>
            <a:endParaRPr lang="en-US" b="1" baseline="0" dirty="0">
              <a:latin typeface="Arial  "/>
              <a:cs typeface="Arial" pitchFamily="34" charset="0"/>
            </a:endParaRPr>
          </a:p>
          <a:p>
            <a:r>
              <a:rPr lang="en-US" b="1" baseline="0" dirty="0">
                <a:latin typeface="Arial  "/>
                <a:cs typeface="Arial" pitchFamily="34" charset="0"/>
              </a:rPr>
              <a:t>At this time, give the students a break if necessary. Then, proceed to Lesson 7. </a:t>
            </a:r>
          </a:p>
          <a:p>
            <a:pPr marL="0" indent="0">
              <a:buFont typeface="+mj-lt"/>
              <a:buNone/>
            </a:pPr>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38</a:t>
            </a:fld>
            <a:endParaRPr lang="en-US" dirty="0"/>
          </a:p>
        </p:txBody>
      </p:sp>
    </p:spTree>
    <p:extLst>
      <p:ext uri="{BB962C8B-B14F-4D97-AF65-F5344CB8AC3E}">
        <p14:creationId xmlns:p14="http://schemas.microsoft.com/office/powerpoint/2010/main" val="13301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6-4:  Establishing Credit</a:t>
            </a:r>
          </a:p>
          <a:p>
            <a:endParaRPr lang="en-US" b="1" baseline="0" dirty="0">
              <a:latin typeface="Arial  "/>
              <a:cs typeface="Arial" pitchFamily="34" charset="0"/>
            </a:endParaRPr>
          </a:p>
          <a:p>
            <a:endParaRPr lang="en-US" b="1" baseline="0" dirty="0">
              <a:latin typeface="Arial  "/>
              <a:cs typeface="Arial" pitchFamily="34" charset="0"/>
            </a:endParaRPr>
          </a:p>
          <a:p>
            <a:r>
              <a:rPr lang="en-US" sz="1200" b="0" baseline="0" dirty="0">
                <a:latin typeface="Arial" pitchFamily="34" charset="0"/>
                <a:cs typeface="Arial" pitchFamily="34" charset="0"/>
              </a:rPr>
              <a:t>You should start building your credit history early, so you will be able to get credit when you need it. Someone who does not have a credit history should start by properly maintaining a checking and/or savings account and paying all bills on time. But remember, success or failure with finances depends much more on knowledge and appropriate behavior than it does on the amount of money you have. </a:t>
            </a:r>
          </a:p>
          <a:p>
            <a:endParaRPr lang="en-US" sz="1200" b="0" baseline="0" dirty="0">
              <a:latin typeface="Arial" pitchFamily="34" charset="0"/>
              <a:cs typeface="Arial" pitchFamily="34" charset="0"/>
            </a:endParaRPr>
          </a:p>
          <a:p>
            <a:r>
              <a:rPr lang="en-US" sz="1200" b="0" baseline="0" dirty="0">
                <a:latin typeface="Arial" pitchFamily="34" charset="0"/>
                <a:cs typeface="Arial" pitchFamily="34" charset="0"/>
              </a:rPr>
              <a:t>Here are other options that can help establish a credit history: </a:t>
            </a:r>
            <a:endParaRPr lang="en-US" b="0" dirty="0">
              <a:latin typeface="Arial" pitchFamily="34" charset="0"/>
              <a:cs typeface="Arial" pitchFamily="34" charset="0"/>
            </a:endParaRPr>
          </a:p>
          <a:p>
            <a:endParaRPr lang="en-US" dirty="0">
              <a:cs typeface="Times New Roman" pitchFamily="18" charset="0"/>
            </a:endParaRPr>
          </a:p>
          <a:p>
            <a:r>
              <a:rPr lang="en-US" b="1" dirty="0">
                <a:cs typeface="Times New Roman" pitchFamily="18" charset="0"/>
              </a:rPr>
              <a:t>Share-secured loan: </a:t>
            </a:r>
            <a:r>
              <a:rPr lang="en-US" b="0" dirty="0">
                <a:cs typeface="Times New Roman" pitchFamily="18" charset="0"/>
              </a:rPr>
              <a:t>This</a:t>
            </a:r>
            <a:r>
              <a:rPr lang="en-US" b="0" baseline="0" dirty="0">
                <a:cs typeface="Times New Roman" pitchFamily="18" charset="0"/>
              </a:rPr>
              <a:t> is collateralized by money in a savings or share savings account. Credit unions and banks will grant a loan up to the amount of money in the borrower’s account. The money in the account is frozen until a predetermined portion or the entire loan is paid off. Since the repayment is already guaranteed, even if the borrower defaults on the payments, the interest rate on a share-secured loan is usually low. True, the borrower is paying to borrow his or her own money, but the idea is to help establish a credit history, and a share-secured loan can be a good way to do that.</a:t>
            </a:r>
          </a:p>
          <a:p>
            <a:endParaRPr lang="en-US" b="0" baseline="0" dirty="0">
              <a:cs typeface="Times New Roman" pitchFamily="18" charset="0"/>
            </a:endParaRPr>
          </a:p>
          <a:p>
            <a:r>
              <a:rPr lang="en-US" b="1" baseline="0" dirty="0">
                <a:cs typeface="Times New Roman" pitchFamily="18" charset="0"/>
              </a:rPr>
              <a:t>Co-signed loan: </a:t>
            </a:r>
            <a:r>
              <a:rPr lang="en-US" b="0" baseline="0" dirty="0">
                <a:cs typeface="Times New Roman" pitchFamily="18" charset="0"/>
              </a:rPr>
              <a:t>This is a good option for borrowers with little credit history, but they will need someone with an established credit history to co-sign for the loan. However, be very careful if you are asked to be the co-signer for someone. It could put you at risk. Review your Spending Plan, could you make the payments? If not, co-signing may not be your best move.</a:t>
            </a:r>
          </a:p>
          <a:p>
            <a:endParaRPr lang="en-US" b="0" baseline="0" dirty="0">
              <a:cs typeface="Times New Roman" pitchFamily="18" charset="0"/>
            </a:endParaRPr>
          </a:p>
          <a:p>
            <a:r>
              <a:rPr lang="en-US" b="1" baseline="0" dirty="0">
                <a:cs typeface="Times New Roman" pitchFamily="18" charset="0"/>
              </a:rPr>
              <a:t>Retail cards: </a:t>
            </a:r>
            <a:r>
              <a:rPr lang="en-US" b="0" baseline="0" dirty="0">
                <a:cs typeface="Times New Roman" pitchFamily="18" charset="0"/>
              </a:rPr>
              <a:t>Another option is to get a charge card from a retail store or oil company. These charge cards often are the easiest types of credit cards to get but can carry higher interest rates and fees as compared to major credit cards.</a:t>
            </a:r>
          </a:p>
          <a:p>
            <a:endParaRPr lang="en-US" b="0" baseline="0" dirty="0">
              <a:cs typeface="Times New Roman" pitchFamily="18" charset="0"/>
            </a:endParaRPr>
          </a:p>
          <a:p>
            <a:r>
              <a:rPr lang="en-US" b="1" baseline="0" dirty="0">
                <a:cs typeface="Times New Roman" pitchFamily="18" charset="0"/>
              </a:rPr>
              <a:t>Major credit cards:</a:t>
            </a:r>
            <a:r>
              <a:rPr lang="en-US" b="0" baseline="0" dirty="0">
                <a:cs typeface="Times New Roman" pitchFamily="18" charset="0"/>
              </a:rPr>
              <a:t> Note that after establishing a credit history, consumers can usually qualify for a Visa, MasterCard, American Express, or Discover card from a major bank or credit union. Learners should be aware that terms and rates for bank credit cards will vary considerably, ranging from “secured” cards that often require a cash deposit, have low credit limits and high rates, and hidden fees or “membership” costs for the “premium” cards (often called gold or platinum), which are targeted at consumers with the best credit ratings.</a:t>
            </a:r>
            <a:endParaRPr lang="en-US" b="1" dirty="0">
              <a:cs typeface="Times New Roman" pitchFamily="18"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4</a:t>
            </a:fld>
            <a:endParaRPr lang="en-US" dirty="0"/>
          </a:p>
        </p:txBody>
      </p:sp>
    </p:spTree>
    <p:extLst>
      <p:ext uri="{BB962C8B-B14F-4D97-AF65-F5344CB8AC3E}">
        <p14:creationId xmlns:p14="http://schemas.microsoft.com/office/powerpoint/2010/main" val="396118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6-5:  Ways to Improve Your Credit</a:t>
            </a:r>
          </a:p>
          <a:p>
            <a:endParaRPr lang="en-US" b="1" baseline="0" dirty="0">
              <a:latin typeface="Arial  "/>
              <a:cs typeface="Arial" pitchFamily="34" charset="0"/>
            </a:endParaRPr>
          </a:p>
          <a:p>
            <a:endParaRPr lang="en-US" b="1" baseline="0" dirty="0">
              <a:latin typeface="Arial  "/>
              <a:cs typeface="Arial" pitchFamily="34" charset="0"/>
            </a:endParaRPr>
          </a:p>
          <a:p>
            <a:r>
              <a:rPr lang="en-US" dirty="0"/>
              <a:t>There are several ways to improve your credit score safely and effectively. </a:t>
            </a:r>
          </a:p>
          <a:p>
            <a:endParaRPr lang="en-US" dirty="0"/>
          </a:p>
          <a:p>
            <a:pPr marL="171450" indent="-171450">
              <a:buFont typeface="Arial" panose="020B0604020202020204" pitchFamily="34" charset="0"/>
              <a:buChar char="•"/>
            </a:pPr>
            <a:r>
              <a:rPr lang="en-US" dirty="0"/>
              <a:t>Revolving credit cards </a:t>
            </a:r>
            <a:r>
              <a:rPr lang="en-US" b="0" i="0" dirty="0">
                <a:solidFill>
                  <a:srgbClr val="040C28"/>
                </a:solidFill>
                <a:effectLst/>
                <a:latin typeface="Google Sans"/>
              </a:rPr>
              <a:t>make it easy to access funds as needed up to your predetermined credit limit</a:t>
            </a:r>
            <a:r>
              <a:rPr lang="en-US" b="0" i="0" dirty="0">
                <a:solidFill>
                  <a:srgbClr val="202124"/>
                </a:solidFill>
                <a:effectLst/>
                <a:latin typeface="Google Sans"/>
              </a:rPr>
              <a:t>. And when you consistently manage your revolving credit accounts responsibly, you might even be able to improve your credit scores</a:t>
            </a:r>
          </a:p>
          <a:p>
            <a:pPr marL="0" indent="0">
              <a:buFont typeface="Arial" panose="020B0604020202020204" pitchFamily="34" charset="0"/>
              <a:buNone/>
            </a:pPr>
            <a:endParaRPr lang="en-US" b="0" i="0" dirty="0">
              <a:solidFill>
                <a:srgbClr val="202124"/>
              </a:solidFill>
              <a:effectLst/>
              <a:latin typeface="Google Sans"/>
            </a:endParaRPr>
          </a:p>
          <a:p>
            <a:pPr marL="171450" indent="-171450">
              <a:buFont typeface="Arial" panose="020B0604020202020204" pitchFamily="34" charset="0"/>
              <a:buChar char="•"/>
            </a:pPr>
            <a:r>
              <a:rPr lang="en-US" b="0" i="0" dirty="0">
                <a:solidFill>
                  <a:srgbClr val="202124"/>
                </a:solidFill>
                <a:effectLst/>
                <a:latin typeface="Google Sans"/>
              </a:rPr>
              <a:t>Extending your car loans to 72 months can often get you a better rate and will offset and additional interest you’d pay over a longer term.</a:t>
            </a:r>
          </a:p>
          <a:p>
            <a:pPr marL="0" indent="0">
              <a:buFont typeface="Arial" panose="020B0604020202020204" pitchFamily="34" charset="0"/>
              <a:buNone/>
            </a:pPr>
            <a:endParaRPr lang="en-US" b="0" i="0" dirty="0">
              <a:solidFill>
                <a:srgbClr val="202124"/>
              </a:solidFill>
              <a:effectLst/>
              <a:latin typeface="Google Sans"/>
            </a:endParaRPr>
          </a:p>
          <a:p>
            <a:pPr marL="171450" indent="-171450">
              <a:buFont typeface="Arial" panose="020B0604020202020204" pitchFamily="34" charset="0"/>
              <a:buChar char="•"/>
            </a:pPr>
            <a:r>
              <a:rPr lang="en-US" b="0" i="0" dirty="0">
                <a:solidFill>
                  <a:srgbClr val="202124"/>
                </a:solidFill>
                <a:effectLst/>
                <a:latin typeface="Google Sans"/>
              </a:rPr>
              <a:t>Paying bills on time </a:t>
            </a:r>
            <a:r>
              <a:rPr lang="en-US" b="0" i="0" dirty="0">
                <a:solidFill>
                  <a:srgbClr val="040C28"/>
                </a:solidFill>
                <a:effectLst/>
                <a:latin typeface="Google Sans"/>
              </a:rPr>
              <a:t>leads to an improved credit score</a:t>
            </a:r>
            <a:r>
              <a:rPr lang="en-US" b="0" i="0" dirty="0">
                <a:solidFill>
                  <a:srgbClr val="202124"/>
                </a:solidFill>
                <a:effectLst/>
                <a:latin typeface="Google Sans"/>
              </a:rPr>
              <a:t>, and an improved credit score leads to lower monthly payments when it's time to take out a loan. Whether you're buying a car or getting a mortgage for a house, you can get better interest rates with a higher credit score. Setting up automatic payments for your bills is an easy way to make sure you never miss a payment. </a:t>
            </a:r>
          </a:p>
          <a:p>
            <a:pPr marL="0" indent="0">
              <a:buFont typeface="Arial" panose="020B0604020202020204" pitchFamily="34" charset="0"/>
              <a:buNone/>
            </a:pPr>
            <a:endParaRPr lang="en-US" b="0" i="0" dirty="0">
              <a:solidFill>
                <a:srgbClr val="202124"/>
              </a:solidFill>
              <a:effectLst/>
              <a:latin typeface="Google Sans"/>
            </a:endParaRPr>
          </a:p>
          <a:p>
            <a:pPr marL="171450" indent="-171450">
              <a:buFont typeface="Arial" panose="020B0604020202020204" pitchFamily="34" charset="0"/>
              <a:buChar char="•"/>
            </a:pPr>
            <a:r>
              <a:rPr lang="en-US" b="0" i="0" dirty="0">
                <a:solidFill>
                  <a:srgbClr val="202124"/>
                </a:solidFill>
                <a:effectLst/>
                <a:latin typeface="Google Sans"/>
              </a:rPr>
              <a:t>Contributing more than the minimum payment can </a:t>
            </a:r>
            <a:r>
              <a:rPr lang="en-US" b="0" i="0" dirty="0">
                <a:solidFill>
                  <a:srgbClr val="040C28"/>
                </a:solidFill>
                <a:effectLst/>
                <a:latin typeface="Google Sans"/>
              </a:rPr>
              <a:t>eliminate debt faster, save money on interest charges and maintain a healthy credit score</a:t>
            </a:r>
            <a:r>
              <a:rPr lang="en-US" b="0" i="0" dirty="0">
                <a:solidFill>
                  <a:srgbClr val="202124"/>
                </a:solidFill>
                <a:effectLst/>
                <a:latin typeface="Google Sans"/>
              </a:rPr>
              <a:t>.</a:t>
            </a:r>
          </a:p>
          <a:p>
            <a:pPr marL="0" indent="0">
              <a:buFont typeface="Arial" panose="020B0604020202020204" pitchFamily="34" charset="0"/>
              <a:buNone/>
            </a:pPr>
            <a:endParaRPr lang="en-US" b="0" i="0" dirty="0">
              <a:solidFill>
                <a:srgbClr val="202124"/>
              </a:solidFill>
              <a:effectLst/>
              <a:latin typeface="Google Sans"/>
            </a:endParaRPr>
          </a:p>
          <a:p>
            <a:pPr marL="171450" indent="-171450">
              <a:buFont typeface="Arial" panose="020B0604020202020204" pitchFamily="34" charset="0"/>
              <a:buChar char="•"/>
            </a:pPr>
            <a:r>
              <a:rPr lang="en-US" b="0" i="0" dirty="0">
                <a:solidFill>
                  <a:srgbClr val="202124"/>
                </a:solidFill>
                <a:effectLst/>
                <a:latin typeface="Google Sans"/>
              </a:rPr>
              <a:t>Saving up for expensive items versus putting them on a credit card eliminates large amounts being on your credit card bill that you may not be able to pay off all at once. If you leave a balance on a credit card, you will end up paying interest on those purchases. It is best to take the time to save for larger items so you can pay in full at the time of purchase. </a:t>
            </a:r>
          </a:p>
          <a:p>
            <a:pPr marL="171450" indent="-171450">
              <a:buFont typeface="Arial" panose="020B0604020202020204" pitchFamily="34" charset="0"/>
              <a:buChar char="•"/>
            </a:pPr>
            <a:endParaRPr lang="en-US" b="0" i="0" dirty="0">
              <a:solidFill>
                <a:srgbClr val="202124"/>
              </a:solidFill>
              <a:effectLst/>
              <a:latin typeface="Google Sans"/>
            </a:endParaRPr>
          </a:p>
          <a:p>
            <a:pPr marL="171450" indent="-171450">
              <a:buFont typeface="Arial" panose="020B0604020202020204" pitchFamily="34" charset="0"/>
              <a:buChar char="•"/>
            </a:pPr>
            <a:r>
              <a:rPr lang="en-US" b="0" i="0" dirty="0">
                <a:solidFill>
                  <a:srgbClr val="202124"/>
                </a:solidFill>
                <a:effectLst/>
                <a:latin typeface="Google Sans"/>
              </a:rPr>
              <a:t>Checking your credit score regularly helps you know where you stand and where improvements need to be made. It is important to always keep an eye on you credit score and immediately address any discrepancies to avoid damage to your overall score. </a:t>
            </a:r>
            <a:endParaRPr lang="en-US" dirty="0"/>
          </a:p>
        </p:txBody>
      </p:sp>
      <p:sp>
        <p:nvSpPr>
          <p:cNvPr id="4" name="Slide Number Placeholder 3"/>
          <p:cNvSpPr>
            <a:spLocks noGrp="1"/>
          </p:cNvSpPr>
          <p:nvPr>
            <p:ph type="sldNum" sz="quarter" idx="5"/>
          </p:nvPr>
        </p:nvSpPr>
        <p:spPr/>
        <p:txBody>
          <a:bodyPr/>
          <a:lstStyle/>
          <a:p>
            <a:fld id="{C963AE77-96A4-475B-A57F-2BAA99A2015A}" type="slidenum">
              <a:rPr lang="en-US" smtClean="0"/>
              <a:t>5</a:t>
            </a:fld>
            <a:endParaRPr lang="en-US" dirty="0"/>
          </a:p>
        </p:txBody>
      </p:sp>
    </p:spTree>
    <p:extLst>
      <p:ext uri="{BB962C8B-B14F-4D97-AF65-F5344CB8AC3E}">
        <p14:creationId xmlns:p14="http://schemas.microsoft.com/office/powerpoint/2010/main" val="193974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
                <a:cs typeface="Arial" pitchFamily="34" charset="0"/>
              </a:rPr>
              <a:t>SHOW SLIDE 6-6:  Wise and Unwise Uses of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
              <a:cs typeface="Arial" pitchFamily="34" charset="0"/>
            </a:endParaRPr>
          </a:p>
          <a:p>
            <a:r>
              <a:rPr lang="en-US" sz="1200" kern="1200" dirty="0">
                <a:solidFill>
                  <a:schemeClr val="tx1"/>
                </a:solidFill>
              </a:rPr>
              <a:t>Once credit is established, it is important to use it wisely. Good credit management is the result of understanding options and planning effectively for how to use credit. </a:t>
            </a:r>
          </a:p>
          <a:p>
            <a:endParaRPr lang="en-US" sz="1200" kern="1200" dirty="0">
              <a:solidFill>
                <a:schemeClr val="tx1"/>
              </a:solidFill>
            </a:endParaRPr>
          </a:p>
          <a:p>
            <a:r>
              <a:rPr lang="en-US" sz="1200" b="1" kern="1200" dirty="0">
                <a:solidFill>
                  <a:schemeClr val="tx1"/>
                </a:solidFill>
              </a:rPr>
              <a:t>List some of the best uses for credit:</a:t>
            </a:r>
          </a:p>
          <a:p>
            <a:endParaRPr lang="en-US" sz="1200" kern="1200" dirty="0">
              <a:solidFill>
                <a:schemeClr val="tx1"/>
              </a:solidFill>
            </a:endParaRPr>
          </a:p>
          <a:p>
            <a:pPr marL="171450" indent="-171450">
              <a:buFont typeface="Arial" panose="020B0604020202020204" pitchFamily="34" charset="0"/>
              <a:buChar char="•"/>
            </a:pPr>
            <a:r>
              <a:rPr lang="en-US" sz="1200" kern="1200" dirty="0">
                <a:solidFill>
                  <a:schemeClr val="tx1"/>
                </a:solidFill>
              </a:rPr>
              <a:t>A planned purchase of assets—things that will grow or increase in value over time, such as a home or an education. </a:t>
            </a:r>
          </a:p>
          <a:p>
            <a:pPr marL="171450" indent="-171450">
              <a:buFont typeface="Arial" panose="020B0604020202020204" pitchFamily="34" charset="0"/>
              <a:buChar char="•"/>
            </a:pPr>
            <a:r>
              <a:rPr lang="en-US" sz="1200" kern="1200" dirty="0">
                <a:solidFill>
                  <a:schemeClr val="tx1"/>
                </a:solidFill>
              </a:rPr>
              <a:t>A convenience to avoid having to carry large amounts of cash.</a:t>
            </a:r>
          </a:p>
          <a:p>
            <a:pPr marL="171450" indent="-171450">
              <a:buFont typeface="Arial" panose="020B0604020202020204" pitchFamily="34" charset="0"/>
              <a:buChar char="•"/>
            </a:pPr>
            <a:r>
              <a:rPr lang="en-US" sz="1200" kern="1200" dirty="0">
                <a:solidFill>
                  <a:schemeClr val="tx1"/>
                </a:solidFill>
              </a:rPr>
              <a:t>As a financial management tool that records spending on statements and/or downloads to electronic financial management tools. </a:t>
            </a:r>
          </a:p>
          <a:p>
            <a:pPr marL="171450" indent="-171450">
              <a:buFont typeface="Arial" panose="020B0604020202020204" pitchFamily="34" charset="0"/>
              <a:buChar char="•"/>
            </a:pPr>
            <a:r>
              <a:rPr lang="en-US" sz="1200" kern="1200" dirty="0">
                <a:solidFill>
                  <a:schemeClr val="tx1"/>
                </a:solidFill>
              </a:rPr>
              <a:t>To take advantage of sales or discounts when you do not have immediate access to cash.</a:t>
            </a:r>
          </a:p>
          <a:p>
            <a:pPr marL="171450" indent="-171450">
              <a:buFont typeface="Arial" panose="020B0604020202020204" pitchFamily="34" charset="0"/>
              <a:buChar char="•"/>
            </a:pPr>
            <a:r>
              <a:rPr lang="en-US" sz="1200" kern="1200" dirty="0">
                <a:solidFill>
                  <a:schemeClr val="tx1"/>
                </a:solidFill>
              </a:rPr>
              <a:t>A means to pay for emergency travel and or a major repair to your home or car.</a:t>
            </a:r>
          </a:p>
          <a:p>
            <a:endParaRPr lang="en-US" sz="1200" kern="1200" dirty="0">
              <a:solidFill>
                <a:schemeClr val="tx1"/>
              </a:solidFill>
            </a:endParaRPr>
          </a:p>
          <a:p>
            <a:r>
              <a:rPr lang="en-US" sz="1200" kern="1200" dirty="0">
                <a:solidFill>
                  <a:schemeClr val="tx1"/>
                </a:solidFill>
              </a:rPr>
              <a:t>Note that unwise uses of credit revolve around behavior, such as poor or no planning or emotional spending. List unwise uses of credit, which may include:</a:t>
            </a:r>
          </a:p>
          <a:p>
            <a:endParaRPr lang="en-US" sz="1200" kern="1200" dirty="0">
              <a:solidFill>
                <a:schemeClr val="tx1"/>
              </a:solidFill>
            </a:endParaRPr>
          </a:p>
          <a:p>
            <a:pPr marL="228600" indent="-228600">
              <a:buAutoNum type="arabicPeriod"/>
            </a:pPr>
            <a:r>
              <a:rPr lang="en-US" sz="1200" b="1" kern="1200" dirty="0">
                <a:solidFill>
                  <a:schemeClr val="tx1"/>
                </a:solidFill>
              </a:rPr>
              <a:t>Impulse</a:t>
            </a:r>
            <a:r>
              <a:rPr lang="en-US" sz="1200" b="1" kern="1200" baseline="0" dirty="0">
                <a:solidFill>
                  <a:schemeClr val="tx1"/>
                </a:solidFill>
              </a:rPr>
              <a:t> buying</a:t>
            </a:r>
            <a:r>
              <a:rPr lang="en-US" sz="1200" kern="1200" baseline="0" dirty="0">
                <a:solidFill>
                  <a:schemeClr val="tx1"/>
                </a:solidFill>
              </a:rPr>
              <a:t>: Easy access to credit often leads to a “buy now, pay later” mentality, especially when people are bored, nervous, sad, angry, or happy.</a:t>
            </a:r>
          </a:p>
          <a:p>
            <a:pPr marL="228600" indent="-228600">
              <a:buAutoNum type="arabicPeriod"/>
            </a:pPr>
            <a:r>
              <a:rPr lang="en-US" sz="1200" b="1" kern="1200" baseline="0" dirty="0">
                <a:solidFill>
                  <a:schemeClr val="tx1"/>
                </a:solidFill>
              </a:rPr>
              <a:t>Retail Therapy</a:t>
            </a:r>
            <a:r>
              <a:rPr lang="en-US" sz="1200" kern="1200" baseline="0" dirty="0">
                <a:solidFill>
                  <a:schemeClr val="tx1"/>
                </a:solidFill>
              </a:rPr>
              <a:t>: Spending to feel good. As is true of other addictive behaviors, good feelings are temporary, whereas the debt can last a long time. </a:t>
            </a:r>
          </a:p>
          <a:p>
            <a:pPr marL="228600" indent="-228600">
              <a:buAutoNum type="arabicPeriod"/>
            </a:pPr>
            <a:r>
              <a:rPr lang="en-US" sz="1200" b="1" kern="1200" baseline="0" dirty="0">
                <a:solidFill>
                  <a:schemeClr val="tx1"/>
                </a:solidFill>
              </a:rPr>
              <a:t>Spending for status</a:t>
            </a:r>
            <a:r>
              <a:rPr lang="en-US" sz="1200" kern="1200" baseline="0" dirty="0">
                <a:solidFill>
                  <a:schemeClr val="tx1"/>
                </a:solidFill>
              </a:rPr>
              <a:t>: Many people believe they need to spend money to impress others. In truth, spending to impress others may only result in large credit payments that put a strain on monthly budgets.</a:t>
            </a:r>
          </a:p>
          <a:p>
            <a:pPr marL="228600" indent="-228600">
              <a:buAutoNum type="arabicPeriod"/>
            </a:pPr>
            <a:r>
              <a:rPr lang="en-US" sz="1200" b="1" kern="1200" baseline="0" dirty="0">
                <a:solidFill>
                  <a:schemeClr val="tx1"/>
                </a:solidFill>
              </a:rPr>
              <a:t>Retaliatory spending</a:t>
            </a:r>
            <a:r>
              <a:rPr lang="en-US" sz="1200" kern="1200" baseline="0" dirty="0">
                <a:solidFill>
                  <a:schemeClr val="tx1"/>
                </a:solidFill>
              </a:rPr>
              <a:t>: In a family that does not have a clear spending plan on which partners agree, each person may spend on him- or herself first or buy (charge) more for him- or herself to “even the score” with the other person.</a:t>
            </a:r>
          </a:p>
          <a:p>
            <a:pPr marL="228600" indent="-228600">
              <a:buAutoNum type="arabicPeriod"/>
            </a:pPr>
            <a:r>
              <a:rPr lang="en-US" sz="1200" b="1" kern="1200" baseline="0" dirty="0">
                <a:solidFill>
                  <a:schemeClr val="tx1"/>
                </a:solidFill>
              </a:rPr>
              <a:t>Everyday living expenses</a:t>
            </a:r>
            <a:r>
              <a:rPr lang="en-US" sz="1200" kern="1200" baseline="0" dirty="0">
                <a:solidFill>
                  <a:schemeClr val="tx1"/>
                </a:solidFill>
              </a:rPr>
              <a:t>: Paying everyday living expenses like utility bills with credit could be a red flag indicating serious overextension of the household budget if you are not paying off the full amount each month. </a:t>
            </a:r>
            <a:endParaRPr lang="en-US" sz="1200" dirty="0"/>
          </a:p>
          <a:p>
            <a:endParaRPr lang="en-US" dirty="0"/>
          </a:p>
        </p:txBody>
      </p:sp>
      <p:sp>
        <p:nvSpPr>
          <p:cNvPr id="4" name="Slide Number Placeholder 3"/>
          <p:cNvSpPr>
            <a:spLocks noGrp="1"/>
          </p:cNvSpPr>
          <p:nvPr>
            <p:ph type="sldNum" sz="quarter" idx="5"/>
          </p:nvPr>
        </p:nvSpPr>
        <p:spPr/>
        <p:txBody>
          <a:bodyPr/>
          <a:lstStyle/>
          <a:p>
            <a:fld id="{C963AE77-96A4-475B-A57F-2BAA99A2015A}" type="slidenum">
              <a:rPr lang="en-US" smtClean="0"/>
              <a:t>6</a:t>
            </a:fld>
            <a:endParaRPr lang="en-US" dirty="0"/>
          </a:p>
        </p:txBody>
      </p:sp>
    </p:spTree>
    <p:extLst>
      <p:ext uri="{BB962C8B-B14F-4D97-AF65-F5344CB8AC3E}">
        <p14:creationId xmlns:p14="http://schemas.microsoft.com/office/powerpoint/2010/main" val="474721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6-7:  Types of Credit</a:t>
            </a:r>
          </a:p>
          <a:p>
            <a:endParaRPr lang="en-US" b="1" baseline="0" dirty="0">
              <a:latin typeface="Arial  "/>
              <a:cs typeface="Arial" pitchFamily="34" charset="0"/>
            </a:endParaRPr>
          </a:p>
          <a:p>
            <a:r>
              <a:rPr lang="en-US" sz="1200" b="0" i="0" kern="1200" dirty="0">
                <a:solidFill>
                  <a:schemeClr val="tx1"/>
                </a:solidFill>
                <a:effectLst/>
                <a:latin typeface="+mn-lt"/>
                <a:ea typeface="+mn-ea"/>
                <a:cs typeface="+mn-cs"/>
              </a:rPr>
              <a:t>When you hear the word credit, the first thing that probably comes to mind is a credit card.  And, for good reason! Credit cards are a very popular form of revolving credit. The truth is, there are actually three types of credit accounts: revolving, installment </a:t>
            </a:r>
            <a:r>
              <a:rPr lang="en-US" sz="1200" b="0" i="0" kern="1200">
                <a:solidFill>
                  <a:schemeClr val="tx1"/>
                </a:solidFill>
                <a:effectLst/>
                <a:latin typeface="+mn-lt"/>
                <a:ea typeface="+mn-ea"/>
                <a:cs typeface="+mn-cs"/>
              </a:rPr>
              <a:t>and mortgage.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dirty="0"/>
              <a:t>Revolving Credit</a:t>
            </a:r>
            <a:r>
              <a:rPr lang="en-US" sz="1200" b="0" dirty="0"/>
              <a:t>: </a:t>
            </a:r>
            <a:r>
              <a:rPr lang="en-US" sz="1200" b="0" i="0" kern="1200" dirty="0">
                <a:solidFill>
                  <a:schemeClr val="tx1"/>
                </a:solidFill>
                <a:effectLst/>
                <a:latin typeface="+mn-lt"/>
                <a:ea typeface="+mn-ea"/>
                <a:cs typeface="+mn-cs"/>
              </a:rPr>
              <a:t>A revolving credit account allows you to borrow money against a line of credit and pay it back over time with monthly payments, which is often calculated as a percentage of your balance. Revolving credit accounts usually come with assigned credit limits and are subject to finance charges and fees. The types of fees that could be charged depend on the type of revolving credit account and how you use it — remember you’re in control. And, depending on terms of the account, you may be able to avoid interest charges by paying in full each month. Examples: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credit cards, personal</a:t>
            </a:r>
            <a:r>
              <a:rPr lang="en-US" sz="1200" b="0" i="0" kern="1200" baseline="0" dirty="0">
                <a:solidFill>
                  <a:schemeClr val="tx1"/>
                </a:solidFill>
                <a:effectLst/>
                <a:latin typeface="+mn-lt"/>
                <a:ea typeface="+mn-ea"/>
                <a:cs typeface="+mn-cs"/>
              </a:rPr>
              <a:t> lines of credit, home equity lines of credit)</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Installment Credit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Installment credit comes in the form of a loan with a fixed loan amount, fixed payments and an established repayment schedule. Unlike revolving credit, installment credit gives you an exact timeframe to pay off what you borrow, generally over a period of months to years. In addition, you don’t have access to available credit like you would with a credit card – you borrow a lump sum, receiving the total amount of the loan all at once. Examples: personal, student, auto,</a:t>
            </a:r>
            <a:r>
              <a:rPr lang="en-US" sz="1200" b="0" i="0" kern="1200" baseline="0" dirty="0">
                <a:solidFill>
                  <a:schemeClr val="tx1"/>
                </a:solidFill>
                <a:effectLst/>
                <a:latin typeface="+mn-lt"/>
                <a:ea typeface="+mn-ea"/>
                <a:cs typeface="+mn-cs"/>
              </a:rPr>
              <a:t> or mortgage loans)</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Open Credit: </a:t>
            </a:r>
            <a:r>
              <a:rPr lang="en-US" sz="1200" b="0" i="0" kern="1200" dirty="0">
                <a:solidFill>
                  <a:schemeClr val="tx1"/>
                </a:solidFill>
                <a:effectLst/>
                <a:latin typeface="+mn-lt"/>
                <a:ea typeface="+mn-ea"/>
                <a:cs typeface="+mn-cs"/>
              </a:rPr>
              <a:t>The least common of the three, open credit — as in a charge card — comes with a credit line that allows you to make electronic purchases like a credit card. Unlike a credit card, charge cards don’t come with interest rates, but you are required to pay your balance in full each month to avoid penalties.</a:t>
            </a:r>
            <a:endParaRPr lang="en-US" sz="1200" b="1" dirty="0"/>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7</a:t>
            </a:fld>
            <a:endParaRPr lang="en-US" dirty="0"/>
          </a:p>
        </p:txBody>
      </p:sp>
    </p:spTree>
    <p:extLst>
      <p:ext uri="{BB962C8B-B14F-4D97-AF65-F5344CB8AC3E}">
        <p14:creationId xmlns:p14="http://schemas.microsoft.com/office/powerpoint/2010/main" val="3054801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6-8:  Revolving Credit Scenario</a:t>
            </a:r>
          </a:p>
          <a:p>
            <a:endParaRPr lang="en-US" b="1" baseline="0" dirty="0">
              <a:latin typeface="Arial  "/>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rPr>
              <a:t>Look at this revolving</a:t>
            </a:r>
            <a:r>
              <a:rPr lang="en-US" sz="1200" kern="1200" baseline="0" dirty="0">
                <a:solidFill>
                  <a:schemeClr val="tx1"/>
                </a:solidFill>
              </a:rPr>
              <a:t> </a:t>
            </a:r>
            <a:r>
              <a:rPr lang="en-US" sz="1200" kern="1200" dirty="0">
                <a:solidFill>
                  <a:schemeClr val="tx1"/>
                </a:solidFill>
              </a:rPr>
              <a:t>credit example.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rPr>
              <a:t>You charge $5,000.00 on your credit card and have an 18% interest rate. </a:t>
            </a:r>
            <a:r>
              <a:rPr lang="en-US" sz="1200" kern="1200" baseline="0" dirty="0">
                <a:solidFill>
                  <a:schemeClr val="tx1"/>
                </a:solidFill>
              </a:rPr>
              <a:t>Each month, you only pay the minimum of 2% of the balance. This credit card will take you 46.1 years to pay off and will end up costing you an extra $13,931 in interest. That means you will have paid a total of $18,931! </a:t>
            </a:r>
            <a:endParaRPr lang="en-US" b="1" dirty="0">
              <a:latin typeface="Arial" pitchFamily="34" charset="0"/>
              <a:cs typeface="Arial" pitchFamily="34" charset="0"/>
            </a:endParaRP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8</a:t>
            </a:fld>
            <a:endParaRPr lang="en-US" dirty="0"/>
          </a:p>
        </p:txBody>
      </p:sp>
    </p:spTree>
    <p:extLst>
      <p:ext uri="{BB962C8B-B14F-4D97-AF65-F5344CB8AC3E}">
        <p14:creationId xmlns:p14="http://schemas.microsoft.com/office/powerpoint/2010/main" val="121161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
                <a:cs typeface="Arial" pitchFamily="34" charset="0"/>
              </a:rPr>
              <a:t>SHOW SLIDE 6-9:  Creating Healthy Credit Habits</a:t>
            </a:r>
          </a:p>
          <a:p>
            <a:endParaRPr lang="en-US" b="1" baseline="0" dirty="0">
              <a:latin typeface="Arial  "/>
              <a:cs typeface="Arial" pitchFamily="34" charset="0"/>
            </a:endParaRPr>
          </a:p>
          <a:p>
            <a:pPr marL="171450" indent="-171450">
              <a:lnSpc>
                <a:spcPct val="150000"/>
              </a:lnSpc>
              <a:buFont typeface="Arial" panose="020B0604020202020204" pitchFamily="34" charset="0"/>
              <a:buChar char="•"/>
            </a:pPr>
            <a:r>
              <a:rPr lang="en-US" dirty="0">
                <a:solidFill>
                  <a:srgbClr val="21362C"/>
                </a:solidFill>
              </a:rPr>
              <a:t>Create and follow a budget</a:t>
            </a:r>
          </a:p>
          <a:p>
            <a:pPr marL="171450" indent="-171450">
              <a:lnSpc>
                <a:spcPct val="150000"/>
              </a:lnSpc>
              <a:buFont typeface="Arial" panose="020B0604020202020204" pitchFamily="34" charset="0"/>
              <a:buChar char="•"/>
            </a:pPr>
            <a:r>
              <a:rPr lang="en-US" dirty="0">
                <a:solidFill>
                  <a:srgbClr val="21362C"/>
                </a:solidFill>
              </a:rPr>
              <a:t>Pay bills on time</a:t>
            </a:r>
          </a:p>
          <a:p>
            <a:pPr marL="171450" indent="-171450">
              <a:lnSpc>
                <a:spcPct val="150000"/>
              </a:lnSpc>
              <a:buFont typeface="Arial" panose="020B0604020202020204" pitchFamily="34" charset="0"/>
              <a:buChar char="•"/>
            </a:pPr>
            <a:r>
              <a:rPr lang="en-US" dirty="0">
                <a:solidFill>
                  <a:srgbClr val="21362C"/>
                </a:solidFill>
              </a:rPr>
              <a:t>Strive to pay off credit cards in full each month</a:t>
            </a:r>
          </a:p>
          <a:p>
            <a:pPr marL="171450" indent="-171450">
              <a:lnSpc>
                <a:spcPct val="150000"/>
              </a:lnSpc>
              <a:buFont typeface="Arial" panose="020B0604020202020204" pitchFamily="34" charset="0"/>
              <a:buChar char="•"/>
            </a:pPr>
            <a:r>
              <a:rPr lang="en-US" dirty="0">
                <a:solidFill>
                  <a:srgbClr val="21362C"/>
                </a:solidFill>
              </a:rPr>
              <a:t>Do not apply for credit you do not need</a:t>
            </a:r>
          </a:p>
          <a:p>
            <a:pPr marL="171450" indent="-171450">
              <a:lnSpc>
                <a:spcPct val="100000"/>
              </a:lnSpc>
              <a:buFont typeface="Arial" panose="020B0604020202020204" pitchFamily="34" charset="0"/>
              <a:buChar char="•"/>
            </a:pPr>
            <a:r>
              <a:rPr lang="en-US" dirty="0">
                <a:solidFill>
                  <a:srgbClr val="21362C"/>
                </a:solidFill>
              </a:rPr>
              <a:t>Keep credit card and loan information in a safe, secure place</a:t>
            </a:r>
          </a:p>
          <a:p>
            <a:pPr marL="171450" indent="-171450">
              <a:lnSpc>
                <a:spcPct val="100000"/>
              </a:lnSpc>
              <a:buFont typeface="Arial" panose="020B0604020202020204" pitchFamily="34" charset="0"/>
              <a:buChar char="•"/>
            </a:pPr>
            <a:r>
              <a:rPr lang="en-US" dirty="0">
                <a:solidFill>
                  <a:srgbClr val="21362C"/>
                </a:solidFill>
              </a:rPr>
              <a:t>Keep your receipts and compare charges when your bill statements arrive.</a:t>
            </a:r>
          </a:p>
          <a:p>
            <a:endParaRPr lang="en-US" b="1" baseline="0" dirty="0">
              <a:latin typeface="Arial  "/>
              <a:cs typeface="Arial" pitchFamily="34" charset="0"/>
            </a:endParaRPr>
          </a:p>
        </p:txBody>
      </p:sp>
      <p:sp>
        <p:nvSpPr>
          <p:cNvPr id="4" name="Slide Number Placeholder 3"/>
          <p:cNvSpPr>
            <a:spLocks noGrp="1"/>
          </p:cNvSpPr>
          <p:nvPr>
            <p:ph type="sldNum" sz="quarter" idx="5"/>
          </p:nvPr>
        </p:nvSpPr>
        <p:spPr/>
        <p:txBody>
          <a:bodyPr/>
          <a:lstStyle/>
          <a:p>
            <a:fld id="{C963AE77-96A4-475B-A57F-2BAA99A2015A}" type="slidenum">
              <a:rPr lang="en-US" smtClean="0"/>
              <a:t>9</a:t>
            </a:fld>
            <a:endParaRPr lang="en-US" dirty="0"/>
          </a:p>
        </p:txBody>
      </p:sp>
    </p:spTree>
    <p:extLst>
      <p:ext uri="{BB962C8B-B14F-4D97-AF65-F5344CB8AC3E}">
        <p14:creationId xmlns:p14="http://schemas.microsoft.com/office/powerpoint/2010/main" val="323148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AEB2-8C46-2FDB-9898-5AF8CD24F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D4271-5CF2-E61F-0AED-D4BEE4D47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C8E0D3-820D-7042-7D33-5379B4204C44}"/>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F9802EB6-1C59-59D3-C890-97C614938C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5736ED-84D9-BB11-9B62-0554ABA187D3}"/>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3258472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A981-7815-2047-AEA7-A856CE4BE1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2A2781-D30D-EA2D-CFF9-CFD2EEC6E3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13340-E0F3-3299-EEBB-14BE8D6657C8}"/>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A6193764-9E6D-14A6-6C81-DC8B0BCE92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C94C65-57D1-9DF5-D0C3-9444F00E34A9}"/>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228696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A3B7D-EAFA-3906-F566-E8997B9A72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587E1F-3F50-6C58-1ED3-921782E4C3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29B2-C5AE-E2D8-B517-AE7BAE5E4282}"/>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DFE3B0D7-C81C-49A8-0B4B-EAD77254C2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F3D746-A894-7152-0138-BDE28D28C10B}"/>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46630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5919-6B03-CBFF-A6BB-62C2AF174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D1646-4DD3-009A-20F7-A3D726772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5665F-8D36-B445-91CD-4FC40962F1CE}"/>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C9E2C09D-DCEE-F9C5-4E86-20EA74BE5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BDBC4F-3567-039D-0C57-9F661CA2E0FD}"/>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113896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EF8E-9A86-2B21-6DD2-CEB3DE41E5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CA67F-4378-7778-9415-4A63ABA72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3587E2-903A-062E-7EFE-35F27D65F470}"/>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976F52F0-87D0-5743-182A-5A030C97F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14B012-96CF-C9BC-552C-3B8D943687E5}"/>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377574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92B0-1EBA-3007-BA9F-848634671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9C5CA-9DCC-6A42-830E-B88467552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02A300-A2BF-B271-0AA3-C263D27743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9E58D5-6BA3-A06F-F955-A4DD79353EBC}"/>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6" name="Footer Placeholder 5">
            <a:extLst>
              <a:ext uri="{FF2B5EF4-FFF2-40B4-BE49-F238E27FC236}">
                <a16:creationId xmlns:a16="http://schemas.microsoft.com/office/drawing/2014/main" id="{72669EAE-3EE1-FCC8-C831-FF965138E3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055628-33D4-BD9A-3B1A-C21C8039D968}"/>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375824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44FE-8669-8DF8-C3E1-4613354AB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28AC5-27E3-9B48-6DF5-DF724AC8F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FB8C60-E2D8-626D-6EB9-33445B83E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615BC1-7F3D-BEA9-B7EA-BA19EDE68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475BD-88B3-13D8-4898-4C6490E32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F7D59-F3FC-5883-3A16-0EDE6635F955}"/>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8" name="Footer Placeholder 7">
            <a:extLst>
              <a:ext uri="{FF2B5EF4-FFF2-40B4-BE49-F238E27FC236}">
                <a16:creationId xmlns:a16="http://schemas.microsoft.com/office/drawing/2014/main" id="{2BF0FBED-E63A-4AD6-FBF4-DE0A083FD6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756286-F8F3-7FA9-9451-9583B87F28B6}"/>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49476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2299-7796-85DB-AB28-F4357803B1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126AB-0B39-7BA5-3241-8D2EDFBF6AC6}"/>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4" name="Footer Placeholder 3">
            <a:extLst>
              <a:ext uri="{FF2B5EF4-FFF2-40B4-BE49-F238E27FC236}">
                <a16:creationId xmlns:a16="http://schemas.microsoft.com/office/drawing/2014/main" id="{83BBB9CA-AD74-E8E1-B0C2-374C455B0A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18A748-577F-41CA-84FF-97181639BB4E}"/>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348948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77AD7-89ED-9016-A193-89D502654FD4}"/>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3" name="Footer Placeholder 2">
            <a:extLst>
              <a:ext uri="{FF2B5EF4-FFF2-40B4-BE49-F238E27FC236}">
                <a16:creationId xmlns:a16="http://schemas.microsoft.com/office/drawing/2014/main" id="{9555BB74-6C6E-76D6-89D7-74DFE6F0F8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5A1DD7-1817-4F7E-8B69-0894E4C755FD}"/>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228169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FFC5-1FAB-9B15-BE83-B47CA746F7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802D32-8EC5-8931-3152-D0C7D92E7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51ACFE-3C25-CEDE-C2D8-0DC3ED398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C02358-CD71-2BC3-E551-86F274CDD859}"/>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6" name="Footer Placeholder 5">
            <a:extLst>
              <a:ext uri="{FF2B5EF4-FFF2-40B4-BE49-F238E27FC236}">
                <a16:creationId xmlns:a16="http://schemas.microsoft.com/office/drawing/2014/main" id="{2E050D1E-187F-E5C0-AD4A-26EB99675B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F95934-7C98-983F-FD01-FFEF810AEFD1}"/>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27312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FF8F-A915-4331-1676-8DCC9D852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78E6B2-EF8D-9F6E-D944-A9155A0048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BE82968-22C0-73AC-1D8F-5231CBE36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1D9B73-B9AC-6A73-B18F-9CB9263CED58}"/>
              </a:ext>
            </a:extLst>
          </p:cNvPr>
          <p:cNvSpPr>
            <a:spLocks noGrp="1"/>
          </p:cNvSpPr>
          <p:nvPr>
            <p:ph type="dt" sz="half" idx="10"/>
          </p:nvPr>
        </p:nvSpPr>
        <p:spPr/>
        <p:txBody>
          <a:bodyPr/>
          <a:lstStyle/>
          <a:p>
            <a:fld id="{2BC02F82-9F45-49DE-9C09-9EB645745470}" type="datetimeFigureOut">
              <a:rPr lang="en-US" smtClean="0"/>
              <a:t>8/12/2024</a:t>
            </a:fld>
            <a:endParaRPr lang="en-US" dirty="0"/>
          </a:p>
        </p:txBody>
      </p:sp>
      <p:sp>
        <p:nvSpPr>
          <p:cNvPr id="6" name="Footer Placeholder 5">
            <a:extLst>
              <a:ext uri="{FF2B5EF4-FFF2-40B4-BE49-F238E27FC236}">
                <a16:creationId xmlns:a16="http://schemas.microsoft.com/office/drawing/2014/main" id="{D23DF484-D17C-572A-605F-BCA740A0CF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D7E515-2258-9735-9DF0-65812FBC7D84}"/>
              </a:ext>
            </a:extLst>
          </p:cNvPr>
          <p:cNvSpPr>
            <a:spLocks noGrp="1"/>
          </p:cNvSpPr>
          <p:nvPr>
            <p:ph type="sldNum" sz="quarter" idx="12"/>
          </p:nvPr>
        </p:nvSpPr>
        <p:spPr/>
        <p:txBody>
          <a:bodyPr/>
          <a:lstStyle/>
          <a:p>
            <a:fld id="{31EB7B76-E559-475B-A0EB-DA7208CC0971}" type="slidenum">
              <a:rPr lang="en-US" smtClean="0"/>
              <a:t>‹#›</a:t>
            </a:fld>
            <a:endParaRPr lang="en-US" dirty="0"/>
          </a:p>
        </p:txBody>
      </p:sp>
    </p:spTree>
    <p:extLst>
      <p:ext uri="{BB962C8B-B14F-4D97-AF65-F5344CB8AC3E}">
        <p14:creationId xmlns:p14="http://schemas.microsoft.com/office/powerpoint/2010/main" val="322021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49752-7CB0-4411-BD4C-8E90A43AF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C888F-3226-E173-A6D7-D8101D741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37F89-C444-B1CB-6791-D3834B2B7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2F82-9F45-49DE-9C09-9EB645745470}" type="datetimeFigureOut">
              <a:rPr lang="en-US" smtClean="0"/>
              <a:t>8/12/2024</a:t>
            </a:fld>
            <a:endParaRPr lang="en-US" dirty="0"/>
          </a:p>
        </p:txBody>
      </p:sp>
      <p:sp>
        <p:nvSpPr>
          <p:cNvPr id="5" name="Footer Placeholder 4">
            <a:extLst>
              <a:ext uri="{FF2B5EF4-FFF2-40B4-BE49-F238E27FC236}">
                <a16:creationId xmlns:a16="http://schemas.microsoft.com/office/drawing/2014/main" id="{8F6501A2-A48B-ADDA-D386-D0ED31033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D4A1E3D-F237-1026-1B99-0FE8A2421F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B7B76-E559-475B-A0EB-DA7208CC0971}" type="slidenum">
              <a:rPr lang="en-US" smtClean="0"/>
              <a:t>‹#›</a:t>
            </a:fld>
            <a:endParaRPr lang="en-US" dirty="0"/>
          </a:p>
        </p:txBody>
      </p:sp>
    </p:spTree>
    <p:extLst>
      <p:ext uri="{BB962C8B-B14F-4D97-AF65-F5344CB8AC3E}">
        <p14:creationId xmlns:p14="http://schemas.microsoft.com/office/powerpoint/2010/main" val="290553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www.debt.org/" TargetMode="Externa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2.png"/><Relationship Id="rId7" Type="http://schemas.openxmlformats.org/officeDocument/2006/relationships/diagramQuickStyle" Target="../diagrams/quickStyle9.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png"/><Relationship Id="rId4" Type="http://schemas.openxmlformats.org/officeDocument/2006/relationships/hyperlink" Target="https://openclipart.org/detail/1695/zeimusu-warning-sign-by-zeimusu" TargetMode="External"/><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militarymoney.com/debt/how-to-manage-debt-while-in-military/"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www.annualcreditreport.com/"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www.pexels.com/photo/fashion-wristwatch-time-watch-125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hyperlink" Target="http://www.consumer.ftc.gov/"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hyperlink" Target="https://creativecommons.org/licenses/by-nd/3.0/" TargetMode="External"/><Relationship Id="rId4" Type="http://schemas.openxmlformats.org/officeDocument/2006/relationships/hyperlink" Target="https://www.quoteinspector.com/images/credit/credit-score-72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en.wikipedia.org/wiki/File:Question_mark_alternate.svg" TargetMode="External"/><Relationship Id="rId5" Type="http://schemas.openxmlformats.org/officeDocument/2006/relationships/image" Target="../media/image47.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www.quoteinspector.com/images/credit/credit-cards-weathered-woo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5" name="Picture 4" descr="A group of soldiers in a field&#10;&#10;Description automatically generated">
            <a:extLst>
              <a:ext uri="{FF2B5EF4-FFF2-40B4-BE49-F238E27FC236}">
                <a16:creationId xmlns:a16="http://schemas.microsoft.com/office/drawing/2014/main" id="{2645932F-BD51-152B-8A21-5F086483F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331" y="-1868983"/>
            <a:ext cx="15893950" cy="10595966"/>
          </a:xfrm>
          <a:prstGeom prst="rect">
            <a:avLst/>
          </a:prstGeom>
        </p:spPr>
      </p:pic>
      <p:grpSp>
        <p:nvGrpSpPr>
          <p:cNvPr id="93" name="Google Shape;93;p1"/>
          <p:cNvGrpSpPr/>
          <p:nvPr/>
        </p:nvGrpSpPr>
        <p:grpSpPr>
          <a:xfrm>
            <a:off x="-2162331" y="-174172"/>
            <a:ext cx="4056445" cy="7326086"/>
            <a:chOff x="0" y="0"/>
            <a:chExt cx="11635299" cy="11739033"/>
          </a:xfrm>
          <a:solidFill>
            <a:srgbClr val="003B31"/>
          </a:solidFill>
        </p:grpSpPr>
        <p:sp>
          <p:nvSpPr>
            <p:cNvPr id="94" name="Google Shape;94;p1"/>
            <p:cNvSpPr/>
            <p:nvPr/>
          </p:nvSpPr>
          <p:spPr>
            <a:xfrm>
              <a:off x="0" y="0"/>
              <a:ext cx="11635299" cy="11739033"/>
            </a:xfrm>
            <a:prstGeom prst="rect">
              <a:avLst/>
            </a:prstGeom>
            <a:solidFill>
              <a:srgbClr val="003300"/>
            </a:solidFill>
            <a:ln>
              <a:noFill/>
            </a:ln>
          </p:spPr>
          <p:txBody>
            <a:bodyPr spcFirstLastPara="1" wrap="square" lIns="60950" tIns="60950" rIns="60950" bIns="60950" anchor="ctr" anchorCtr="0">
              <a:noAutofit/>
            </a:bodyPr>
            <a:lstStyle/>
            <a:p>
              <a:endParaRPr sz="1200" dirty="0"/>
            </a:p>
          </p:txBody>
        </p:sp>
        <p:sp>
          <p:nvSpPr>
            <p:cNvPr id="95" name="Google Shape;95;p1"/>
            <p:cNvSpPr txBox="1"/>
            <p:nvPr/>
          </p:nvSpPr>
          <p:spPr>
            <a:xfrm>
              <a:off x="589319" y="3563255"/>
              <a:ext cx="9599500" cy="5215616"/>
            </a:xfrm>
            <a:prstGeom prst="rect">
              <a:avLst/>
            </a:prstGeom>
            <a:solidFill>
              <a:srgbClr val="003300"/>
            </a:solidFill>
            <a:ln>
              <a:noFill/>
            </a:ln>
          </p:spPr>
          <p:txBody>
            <a:bodyPr spcFirstLastPara="1" wrap="square" lIns="0" tIns="0" rIns="0" bIns="0" anchor="t" anchorCtr="0">
              <a:spAutoFit/>
            </a:bodyPr>
            <a:lstStyle/>
            <a:p>
              <a:pPr algn="ctr" defTabSz="914400">
                <a:lnSpc>
                  <a:spcPct val="90000"/>
                </a:lnSpc>
                <a:spcBef>
                  <a:spcPct val="0"/>
                </a:spcBef>
              </a:pP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sym typeface="Arial"/>
                </a:rPr>
                <a:t>Lesson 6:</a:t>
              </a:r>
            </a:p>
            <a:p>
              <a:pPr algn="ctr" defTabSz="914400">
                <a:lnSpc>
                  <a:spcPct val="90000"/>
                </a:lnSpc>
                <a:spcBef>
                  <a:spcPct val="0"/>
                </a:spcBef>
              </a:pP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sym typeface="Arial"/>
                </a:rPr>
                <a:t>Essentials</a:t>
              </a:r>
            </a:p>
            <a:p>
              <a:pPr algn="ctr" defTabSz="914400">
                <a:lnSpc>
                  <a:spcPct val="90000"/>
                </a:lnSpc>
                <a:spcBef>
                  <a:spcPct val="0"/>
                </a:spcBef>
              </a:pP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sym typeface="Arial"/>
                </a:rPr>
                <a:t>of</a:t>
              </a:r>
            </a:p>
            <a:p>
              <a:pPr algn="ctr" defTabSz="914400">
                <a:lnSpc>
                  <a:spcPct val="90000"/>
                </a:lnSpc>
                <a:spcBef>
                  <a:spcPct val="0"/>
                </a:spcBef>
              </a:pP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sym typeface="Arial"/>
                </a:rPr>
                <a:t>Credit</a:t>
              </a:r>
            </a:p>
          </p:txBody>
        </p:sp>
      </p:grpSp>
      <p:sp>
        <p:nvSpPr>
          <p:cNvPr id="3" name="Google Shape;99;p1">
            <a:extLst>
              <a:ext uri="{FF2B5EF4-FFF2-40B4-BE49-F238E27FC236}">
                <a16:creationId xmlns:a16="http://schemas.microsoft.com/office/drawing/2014/main" id="{D6B0CF6C-7235-7FCD-83D4-C2A5414797FB}"/>
              </a:ext>
            </a:extLst>
          </p:cNvPr>
          <p:cNvSpPr/>
          <p:nvPr/>
        </p:nvSpPr>
        <p:spPr>
          <a:xfrm>
            <a:off x="10482944" y="150617"/>
            <a:ext cx="3042100" cy="2647012"/>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0"/>
            <a:ext cx="12192000" cy="139286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504623" y="304017"/>
            <a:ext cx="10951533" cy="784830"/>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Government Travel Charge Cards (GTCC)</a:t>
            </a:r>
          </a:p>
        </p:txBody>
      </p:sp>
      <p:pic>
        <p:nvPicPr>
          <p:cNvPr id="2" name="Picture Placeholder 7">
            <a:extLst>
              <a:ext uri="{FF2B5EF4-FFF2-40B4-BE49-F238E27FC236}">
                <a16:creationId xmlns:a16="http://schemas.microsoft.com/office/drawing/2014/main" id="{1897D770-CD1E-9419-D147-FBA4B1209F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061" y="2026818"/>
            <a:ext cx="5489593" cy="4204297"/>
          </a:xfrm>
          <a:prstGeom prst="rect">
            <a:avLst/>
          </a:prstGeom>
          <a:effectLst>
            <a:outerShdw blurRad="228600" dist="38100" dir="3900000" sx="102000" sy="102000" algn="ctr" rotWithShape="0">
              <a:srgbClr val="000000">
                <a:alpha val="50000"/>
              </a:srgbClr>
            </a:outerShdw>
          </a:effectLst>
        </p:spPr>
      </p:pic>
      <p:graphicFrame>
        <p:nvGraphicFramePr>
          <p:cNvPr id="3" name="Diagram 2">
            <a:extLst>
              <a:ext uri="{FF2B5EF4-FFF2-40B4-BE49-F238E27FC236}">
                <a16:creationId xmlns:a16="http://schemas.microsoft.com/office/drawing/2014/main" id="{9866940A-A6C1-3E36-C47B-29C6B1F54B0F}"/>
              </a:ext>
            </a:extLst>
          </p:cNvPr>
          <p:cNvGraphicFramePr/>
          <p:nvPr>
            <p:extLst>
              <p:ext uri="{D42A27DB-BD31-4B8C-83A1-F6EECF244321}">
                <p14:modId xmlns:p14="http://schemas.microsoft.com/office/powerpoint/2010/main" val="705357342"/>
              </p:ext>
            </p:extLst>
          </p:nvPr>
        </p:nvGraphicFramePr>
        <p:xfrm>
          <a:off x="6254348" y="1948543"/>
          <a:ext cx="5615440" cy="4016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Google Shape;99;p1">
            <a:extLst>
              <a:ext uri="{FF2B5EF4-FFF2-40B4-BE49-F238E27FC236}">
                <a16:creationId xmlns:a16="http://schemas.microsoft.com/office/drawing/2014/main" id="{8AE13B1F-0BE3-2674-F660-7FC4CFA33D7C}"/>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9">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105122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1"/>
            <a:ext cx="12192000" cy="1520456"/>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2358655" y="290869"/>
            <a:ext cx="7474689" cy="938719"/>
          </a:xfrm>
          <a:prstGeom prst="rect">
            <a:avLst/>
          </a:prstGeom>
          <a:noFill/>
        </p:spPr>
        <p:txBody>
          <a:bodyPr wrap="square" rtlCol="0">
            <a:spAutoFit/>
          </a:bodyPr>
          <a:lstStyle/>
          <a:p>
            <a:pPr algn="ct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Sho</a:t>
            </a:r>
            <a:r>
              <a:rPr lang="en-US" sz="55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rt</a:t>
            </a: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-Term Loans</a:t>
            </a:r>
          </a:p>
        </p:txBody>
      </p:sp>
      <p:graphicFrame>
        <p:nvGraphicFramePr>
          <p:cNvPr id="11" name="Diagram 10">
            <a:extLst>
              <a:ext uri="{FF2B5EF4-FFF2-40B4-BE49-F238E27FC236}">
                <a16:creationId xmlns:a16="http://schemas.microsoft.com/office/drawing/2014/main" id="{80C735B1-B809-44A3-7E5C-774939354F7B}"/>
              </a:ext>
            </a:extLst>
          </p:cNvPr>
          <p:cNvGraphicFramePr/>
          <p:nvPr>
            <p:extLst>
              <p:ext uri="{D42A27DB-BD31-4B8C-83A1-F6EECF244321}">
                <p14:modId xmlns:p14="http://schemas.microsoft.com/office/powerpoint/2010/main" val="48277546"/>
              </p:ext>
            </p:extLst>
          </p:nvPr>
        </p:nvGraphicFramePr>
        <p:xfrm>
          <a:off x="928576" y="2276257"/>
          <a:ext cx="5167424" cy="1757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8">
            <a:extLst>
              <a:ext uri="{FF2B5EF4-FFF2-40B4-BE49-F238E27FC236}">
                <a16:creationId xmlns:a16="http://schemas.microsoft.com/office/drawing/2014/main" id="{24BE814A-9C8B-83EE-8798-CC3C8E9E0389}"/>
              </a:ext>
            </a:extLst>
          </p:cNvPr>
          <p:cNvSpPr/>
          <p:nvPr/>
        </p:nvSpPr>
        <p:spPr>
          <a:xfrm>
            <a:off x="4141780" y="4507874"/>
            <a:ext cx="3908441" cy="341632"/>
          </a:xfrm>
          <a:prstGeom prst="rect">
            <a:avLst/>
          </a:prstGeom>
        </p:spPr>
        <p:txBody>
          <a:bodyPr wrap="none">
            <a:spAutoFit/>
          </a:bodyPr>
          <a:lstStyle/>
          <a:p>
            <a:pPr marL="0" lvl="2" indent="0" algn="ctr">
              <a:lnSpc>
                <a:spcPct val="90000"/>
              </a:lnSpc>
              <a:buNone/>
            </a:pPr>
            <a:r>
              <a:rPr lang="en-US" b="1" dirty="0">
                <a:solidFill>
                  <a:srgbClr val="23362A"/>
                </a:solidFill>
                <a:latin typeface="Roboto" panose="02000000000000000000" pitchFamily="2" charset="0"/>
                <a:ea typeface="Roboto" panose="02000000000000000000" pitchFamily="2" charset="0"/>
                <a:cs typeface="Roboto" panose="02000000000000000000" pitchFamily="2" charset="0"/>
              </a:rPr>
              <a:t>Cost To Finance $12,500 at 6% APR</a:t>
            </a:r>
          </a:p>
        </p:txBody>
      </p:sp>
      <p:graphicFrame>
        <p:nvGraphicFramePr>
          <p:cNvPr id="10" name="Tabla 7">
            <a:extLst>
              <a:ext uri="{FF2B5EF4-FFF2-40B4-BE49-F238E27FC236}">
                <a16:creationId xmlns:a16="http://schemas.microsoft.com/office/drawing/2014/main" id="{87369B2C-2200-36DF-7889-F758A40763B6}"/>
              </a:ext>
            </a:extLst>
          </p:cNvPr>
          <p:cNvGraphicFramePr>
            <a:graphicFrameLocks noGrp="1"/>
          </p:cNvGraphicFramePr>
          <p:nvPr>
            <p:extLst>
              <p:ext uri="{D42A27DB-BD31-4B8C-83A1-F6EECF244321}">
                <p14:modId xmlns:p14="http://schemas.microsoft.com/office/powerpoint/2010/main" val="195412956"/>
              </p:ext>
            </p:extLst>
          </p:nvPr>
        </p:nvGraphicFramePr>
        <p:xfrm>
          <a:off x="2532289" y="5003427"/>
          <a:ext cx="7127422" cy="822960"/>
        </p:xfrm>
        <a:graphic>
          <a:graphicData uri="http://schemas.openxmlformats.org/drawingml/2006/table">
            <a:tbl>
              <a:tblPr/>
              <a:tblGrid>
                <a:gridCol w="2335310">
                  <a:extLst>
                    <a:ext uri="{9D8B030D-6E8A-4147-A177-3AD203B41FA5}">
                      <a16:colId xmlns:a16="http://schemas.microsoft.com/office/drawing/2014/main" val="1198571184"/>
                    </a:ext>
                  </a:extLst>
                </a:gridCol>
                <a:gridCol w="2396056">
                  <a:extLst>
                    <a:ext uri="{9D8B030D-6E8A-4147-A177-3AD203B41FA5}">
                      <a16:colId xmlns:a16="http://schemas.microsoft.com/office/drawing/2014/main" val="505819999"/>
                    </a:ext>
                  </a:extLst>
                </a:gridCol>
                <a:gridCol w="2396056">
                  <a:extLst>
                    <a:ext uri="{9D8B030D-6E8A-4147-A177-3AD203B41FA5}">
                      <a16:colId xmlns:a16="http://schemas.microsoft.com/office/drawing/2014/main" val="36695801"/>
                    </a:ext>
                  </a:extLst>
                </a:gridCol>
              </a:tblGrid>
              <a:tr h="262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23362A"/>
                          </a:solidFill>
                          <a:effectLst/>
                          <a:latin typeface="Arial" charset="0"/>
                        </a:rPr>
                        <a:t>Term of Loan</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23362A"/>
                          </a:solidFill>
                          <a:effectLst/>
                          <a:latin typeface="Arial" charset="0"/>
                        </a:rPr>
                        <a:t>Monthly Payment</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23362A"/>
                          </a:solidFill>
                          <a:effectLst/>
                          <a:latin typeface="Arial" charset="0"/>
                        </a:rPr>
                        <a:t>Total Interest Paid</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extLst>
                  <a:ext uri="{0D108BD9-81ED-4DB2-BD59-A6C34878D82A}">
                    <a16:rowId xmlns:a16="http://schemas.microsoft.com/office/drawing/2014/main" val="1004353488"/>
                  </a:ext>
                </a:extLst>
              </a:tr>
              <a:tr h="2822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3 years</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$380.35</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$1,189.87</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7213998"/>
                  </a:ext>
                </a:extLst>
              </a:tr>
            </a:tbl>
          </a:graphicData>
        </a:graphic>
      </p:graphicFrame>
      <p:graphicFrame>
        <p:nvGraphicFramePr>
          <p:cNvPr id="13" name="Diagram 12">
            <a:extLst>
              <a:ext uri="{FF2B5EF4-FFF2-40B4-BE49-F238E27FC236}">
                <a16:creationId xmlns:a16="http://schemas.microsoft.com/office/drawing/2014/main" id="{17CA400F-9AAC-C41B-F5F2-932D8D7DD07D}"/>
              </a:ext>
            </a:extLst>
          </p:cNvPr>
          <p:cNvGraphicFramePr/>
          <p:nvPr>
            <p:extLst>
              <p:ext uri="{D42A27DB-BD31-4B8C-83A1-F6EECF244321}">
                <p14:modId xmlns:p14="http://schemas.microsoft.com/office/powerpoint/2010/main" val="4019139825"/>
              </p:ext>
            </p:extLst>
          </p:nvPr>
        </p:nvGraphicFramePr>
        <p:xfrm>
          <a:off x="6182434" y="2276257"/>
          <a:ext cx="5167424" cy="17575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Google Shape;99;p1">
            <a:extLst>
              <a:ext uri="{FF2B5EF4-FFF2-40B4-BE49-F238E27FC236}">
                <a16:creationId xmlns:a16="http://schemas.microsoft.com/office/drawing/2014/main" id="{81CA8124-084D-4C60-3721-AAAF8DC90024}"/>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1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09399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1"/>
            <a:ext cx="12192000" cy="1520456"/>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2358654" y="296598"/>
            <a:ext cx="7474689" cy="938719"/>
          </a:xfrm>
          <a:prstGeom prst="rect">
            <a:avLst/>
          </a:prstGeom>
          <a:noFill/>
        </p:spPr>
        <p:txBody>
          <a:bodyPr wrap="square" rtlCol="0">
            <a:spAutoFit/>
          </a:bodyPr>
          <a:lstStyle/>
          <a:p>
            <a:pPr algn="ctr"/>
            <a:r>
              <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Long-Term Loans</a:t>
            </a:r>
          </a:p>
        </p:txBody>
      </p:sp>
      <p:graphicFrame>
        <p:nvGraphicFramePr>
          <p:cNvPr id="11" name="Diagram 10">
            <a:extLst>
              <a:ext uri="{FF2B5EF4-FFF2-40B4-BE49-F238E27FC236}">
                <a16:creationId xmlns:a16="http://schemas.microsoft.com/office/drawing/2014/main" id="{80C735B1-B809-44A3-7E5C-774939354F7B}"/>
              </a:ext>
            </a:extLst>
          </p:cNvPr>
          <p:cNvGraphicFramePr/>
          <p:nvPr>
            <p:extLst>
              <p:ext uri="{D42A27DB-BD31-4B8C-83A1-F6EECF244321}">
                <p14:modId xmlns:p14="http://schemas.microsoft.com/office/powerpoint/2010/main" val="4194370035"/>
              </p:ext>
            </p:extLst>
          </p:nvPr>
        </p:nvGraphicFramePr>
        <p:xfrm>
          <a:off x="928575" y="2297513"/>
          <a:ext cx="5167424" cy="1757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8">
            <a:extLst>
              <a:ext uri="{FF2B5EF4-FFF2-40B4-BE49-F238E27FC236}">
                <a16:creationId xmlns:a16="http://schemas.microsoft.com/office/drawing/2014/main" id="{24BE814A-9C8B-83EE-8798-CC3C8E9E0389}"/>
              </a:ext>
            </a:extLst>
          </p:cNvPr>
          <p:cNvSpPr/>
          <p:nvPr/>
        </p:nvSpPr>
        <p:spPr>
          <a:xfrm>
            <a:off x="4141777" y="4499896"/>
            <a:ext cx="3908441" cy="341632"/>
          </a:xfrm>
          <a:prstGeom prst="rect">
            <a:avLst/>
          </a:prstGeom>
        </p:spPr>
        <p:txBody>
          <a:bodyPr wrap="none">
            <a:spAutoFit/>
          </a:bodyPr>
          <a:lstStyle/>
          <a:p>
            <a:pPr marL="0" lvl="2" indent="0" algn="ctr">
              <a:lnSpc>
                <a:spcPct val="90000"/>
              </a:lnSpc>
              <a:buNone/>
            </a:pPr>
            <a:r>
              <a:rPr lang="en-US" b="1" dirty="0">
                <a:solidFill>
                  <a:srgbClr val="23362A"/>
                </a:solidFill>
                <a:latin typeface="Roboto" panose="02000000000000000000" pitchFamily="2" charset="0"/>
                <a:ea typeface="Roboto" panose="02000000000000000000" pitchFamily="2" charset="0"/>
                <a:cs typeface="Roboto" panose="02000000000000000000" pitchFamily="2" charset="0"/>
              </a:rPr>
              <a:t>Cost To Finance $12,500 at 6% APR</a:t>
            </a:r>
          </a:p>
        </p:txBody>
      </p:sp>
      <p:graphicFrame>
        <p:nvGraphicFramePr>
          <p:cNvPr id="13" name="Diagram 12">
            <a:extLst>
              <a:ext uri="{FF2B5EF4-FFF2-40B4-BE49-F238E27FC236}">
                <a16:creationId xmlns:a16="http://schemas.microsoft.com/office/drawing/2014/main" id="{17CA400F-9AAC-C41B-F5F2-932D8D7DD07D}"/>
              </a:ext>
            </a:extLst>
          </p:cNvPr>
          <p:cNvGraphicFramePr/>
          <p:nvPr>
            <p:extLst>
              <p:ext uri="{D42A27DB-BD31-4B8C-83A1-F6EECF244321}">
                <p14:modId xmlns:p14="http://schemas.microsoft.com/office/powerpoint/2010/main" val="3007476156"/>
              </p:ext>
            </p:extLst>
          </p:nvPr>
        </p:nvGraphicFramePr>
        <p:xfrm>
          <a:off x="6195634" y="2297513"/>
          <a:ext cx="5167424" cy="17575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 name="Tabla 4">
            <a:extLst>
              <a:ext uri="{FF2B5EF4-FFF2-40B4-BE49-F238E27FC236}">
                <a16:creationId xmlns:a16="http://schemas.microsoft.com/office/drawing/2014/main" id="{44539B94-4FDD-F324-8939-B81BB5FB9217}"/>
              </a:ext>
            </a:extLst>
          </p:cNvPr>
          <p:cNvGraphicFramePr>
            <a:graphicFrameLocks noGrp="1"/>
          </p:cNvGraphicFramePr>
          <p:nvPr>
            <p:extLst>
              <p:ext uri="{D42A27DB-BD31-4B8C-83A1-F6EECF244321}">
                <p14:modId xmlns:p14="http://schemas.microsoft.com/office/powerpoint/2010/main" val="1009244498"/>
              </p:ext>
            </p:extLst>
          </p:nvPr>
        </p:nvGraphicFramePr>
        <p:xfrm>
          <a:off x="2512813" y="5003427"/>
          <a:ext cx="7166375" cy="822960"/>
        </p:xfrm>
        <a:graphic>
          <a:graphicData uri="http://schemas.openxmlformats.org/drawingml/2006/table">
            <a:tbl>
              <a:tblPr/>
              <a:tblGrid>
                <a:gridCol w="2348073">
                  <a:extLst>
                    <a:ext uri="{9D8B030D-6E8A-4147-A177-3AD203B41FA5}">
                      <a16:colId xmlns:a16="http://schemas.microsoft.com/office/drawing/2014/main" val="1198571184"/>
                    </a:ext>
                  </a:extLst>
                </a:gridCol>
                <a:gridCol w="2409151">
                  <a:extLst>
                    <a:ext uri="{9D8B030D-6E8A-4147-A177-3AD203B41FA5}">
                      <a16:colId xmlns:a16="http://schemas.microsoft.com/office/drawing/2014/main" val="505819999"/>
                    </a:ext>
                  </a:extLst>
                </a:gridCol>
                <a:gridCol w="2409151">
                  <a:extLst>
                    <a:ext uri="{9D8B030D-6E8A-4147-A177-3AD203B41FA5}">
                      <a16:colId xmlns:a16="http://schemas.microsoft.com/office/drawing/2014/main" val="36695801"/>
                    </a:ext>
                  </a:extLst>
                </a:gridCol>
              </a:tblGrid>
              <a:tr h="3495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23362A"/>
                          </a:solidFill>
                          <a:effectLst/>
                          <a:latin typeface="Arial" charset="0"/>
                        </a:rPr>
                        <a:t>Term of Loan</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23362A"/>
                          </a:solidFill>
                          <a:effectLst/>
                          <a:latin typeface="Arial" charset="0"/>
                        </a:rPr>
                        <a:t>Monthly Payment</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23362A"/>
                          </a:solidFill>
                          <a:effectLst/>
                          <a:latin typeface="Arial" charset="0"/>
                        </a:rPr>
                        <a:t>Total Interest Paid</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solidFill>
                      <a:srgbClr val="EFB40F"/>
                    </a:solidFill>
                  </a:tcPr>
                </a:tc>
                <a:extLst>
                  <a:ext uri="{0D108BD9-81ED-4DB2-BD59-A6C34878D82A}">
                    <a16:rowId xmlns:a16="http://schemas.microsoft.com/office/drawing/2014/main" val="1004353488"/>
                  </a:ext>
                </a:extLst>
              </a:tr>
              <a:tr h="3965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5 years</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$241.66</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23362A"/>
                          </a:solidFill>
                          <a:effectLst/>
                          <a:latin typeface="Arial" charset="0"/>
                        </a:rPr>
                        <a:t>$1,999.60</a:t>
                      </a:r>
                    </a:p>
                  </a:txBody>
                  <a:tcPr marL="112222" marR="112222" horzOverflow="overflow">
                    <a:lnL w="12700" cap="flat" cmpd="sng" algn="ctr">
                      <a:solidFill>
                        <a:srgbClr val="23362A"/>
                      </a:solidFill>
                      <a:prstDash val="solid"/>
                      <a:round/>
                      <a:headEnd type="none" w="med" len="med"/>
                      <a:tailEnd type="none" w="med" len="med"/>
                    </a:lnL>
                    <a:lnR w="12700" cap="flat" cmpd="sng" algn="ctr">
                      <a:solidFill>
                        <a:srgbClr val="23362A"/>
                      </a:solidFill>
                      <a:prstDash val="solid"/>
                      <a:round/>
                      <a:headEnd type="none" w="med" len="med"/>
                      <a:tailEnd type="none" w="med" len="med"/>
                    </a:lnR>
                    <a:lnT w="12700" cap="flat" cmpd="sng" algn="ctr">
                      <a:solidFill>
                        <a:srgbClr val="23362A"/>
                      </a:solidFill>
                      <a:prstDash val="solid"/>
                      <a:round/>
                      <a:headEnd type="none" w="med" len="med"/>
                      <a:tailEnd type="none" w="med" len="med"/>
                    </a:lnT>
                    <a:lnB w="12700" cap="flat" cmpd="sng" algn="ctr">
                      <a:solidFill>
                        <a:srgbClr val="23362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7213998"/>
                  </a:ext>
                </a:extLst>
              </a:tr>
            </a:tbl>
          </a:graphicData>
        </a:graphic>
      </p:graphicFrame>
      <p:sp>
        <p:nvSpPr>
          <p:cNvPr id="3" name="Google Shape;99;p1">
            <a:extLst>
              <a:ext uri="{FF2B5EF4-FFF2-40B4-BE49-F238E27FC236}">
                <a16:creationId xmlns:a16="http://schemas.microsoft.com/office/drawing/2014/main" id="{3CA9798A-492E-8257-A591-191AF4123072}"/>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1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04882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3670B-FE85-2C79-6E76-0677119DE517}"/>
              </a:ext>
            </a:extLst>
          </p:cNvPr>
          <p:cNvSpPr>
            <a:spLocks noGrp="1"/>
          </p:cNvSpPr>
          <p:nvPr>
            <p:ph type="ctrTitle"/>
          </p:nvPr>
        </p:nvSpPr>
        <p:spPr>
          <a:xfrm>
            <a:off x="0" y="1"/>
            <a:ext cx="12192000" cy="1488557"/>
          </a:xfrm>
          <a:solidFill>
            <a:srgbClr val="003300"/>
          </a:solidFill>
        </p:spPr>
        <p:txBody>
          <a:bodyPr anchor="ct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Managing Debt</a:t>
            </a:r>
          </a:p>
        </p:txBody>
      </p:sp>
      <p:sp>
        <p:nvSpPr>
          <p:cNvPr id="6" name="Subtitle 5">
            <a:extLst>
              <a:ext uri="{FF2B5EF4-FFF2-40B4-BE49-F238E27FC236}">
                <a16:creationId xmlns:a16="http://schemas.microsoft.com/office/drawing/2014/main" id="{A7CA832A-99D2-779D-48AA-3592BCAC61BA}"/>
              </a:ext>
            </a:extLst>
          </p:cNvPr>
          <p:cNvSpPr>
            <a:spLocks noGrp="1"/>
          </p:cNvSpPr>
          <p:nvPr>
            <p:ph type="subTitle" idx="1"/>
          </p:nvPr>
        </p:nvSpPr>
        <p:spPr>
          <a:xfrm>
            <a:off x="1523999" y="1824969"/>
            <a:ext cx="9144000" cy="544660"/>
          </a:xfrm>
        </p:spPr>
        <p:txBody>
          <a:bodyPr>
            <a:normAutofit/>
          </a:bodyPr>
          <a:lstStyle/>
          <a:p>
            <a:r>
              <a:rPr lang="en-US" sz="2200" b="1" dirty="0">
                <a:latin typeface="Roboto" panose="02000000000000000000" pitchFamily="2" charset="0"/>
                <a:ea typeface="Roboto" panose="02000000000000000000" pitchFamily="2" charset="0"/>
                <a:cs typeface="Roboto" panose="02000000000000000000" pitchFamily="2" charset="0"/>
              </a:rPr>
              <a:t>Too much of a good thing is NOT a good thing</a:t>
            </a:r>
          </a:p>
        </p:txBody>
      </p:sp>
      <p:pic>
        <p:nvPicPr>
          <p:cNvPr id="9" name="Picture 8" descr="A calculator and a book on a desk&#10;&#10;Description automatically generated with low confidence">
            <a:extLst>
              <a:ext uri="{FF2B5EF4-FFF2-40B4-BE49-F238E27FC236}">
                <a16:creationId xmlns:a16="http://schemas.microsoft.com/office/drawing/2014/main" id="{B582A4AB-171A-C4FF-0651-5E7742AFD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047" y="2498651"/>
            <a:ext cx="6609905" cy="3965943"/>
          </a:xfrm>
          <a:prstGeom prst="rect">
            <a:avLst/>
          </a:prstGeom>
          <a:ln w="38100">
            <a:noFill/>
          </a:ln>
          <a:effectLst>
            <a:outerShdw blurRad="228600" dist="38100" dir="3900000" sx="102000" sy="102000" algn="ctr" rotWithShape="0">
              <a:srgbClr val="000000">
                <a:alpha val="50000"/>
              </a:srgbClr>
            </a:outerShdw>
            <a:softEdge rad="0"/>
          </a:effectLst>
        </p:spPr>
      </p:pic>
      <p:sp>
        <p:nvSpPr>
          <p:cNvPr id="2" name="Google Shape;99;p1">
            <a:extLst>
              <a:ext uri="{FF2B5EF4-FFF2-40B4-BE49-F238E27FC236}">
                <a16:creationId xmlns:a16="http://schemas.microsoft.com/office/drawing/2014/main" id="{87D2CC04-0EB0-FDEF-A18F-2CE82A68BD31}"/>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769432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1"/>
            <a:ext cx="3880884" cy="6857999"/>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63795" y="2690336"/>
            <a:ext cx="4008474" cy="1477328"/>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Demographics of Debt</a:t>
            </a:r>
          </a:p>
        </p:txBody>
      </p:sp>
      <p:graphicFrame>
        <p:nvGraphicFramePr>
          <p:cNvPr id="22" name="Chart 21">
            <a:extLst>
              <a:ext uri="{FF2B5EF4-FFF2-40B4-BE49-F238E27FC236}">
                <a16:creationId xmlns:a16="http://schemas.microsoft.com/office/drawing/2014/main" id="{032A5994-93EE-09CA-C7F0-D3C99EDD56E4}"/>
              </a:ext>
            </a:extLst>
          </p:cNvPr>
          <p:cNvGraphicFramePr>
            <a:graphicFrameLocks/>
          </p:cNvGraphicFramePr>
          <p:nvPr>
            <p:extLst>
              <p:ext uri="{D42A27DB-BD31-4B8C-83A1-F6EECF244321}">
                <p14:modId xmlns:p14="http://schemas.microsoft.com/office/powerpoint/2010/main" val="1749056285"/>
              </p:ext>
            </p:extLst>
          </p:nvPr>
        </p:nvGraphicFramePr>
        <p:xfrm>
          <a:off x="4346048" y="478465"/>
          <a:ext cx="6903198" cy="5007935"/>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BAD37E14-4A75-DBA1-62EC-5F1DFBB0A402}"/>
              </a:ext>
            </a:extLst>
          </p:cNvPr>
          <p:cNvSpPr txBox="1"/>
          <p:nvPr/>
        </p:nvSpPr>
        <p:spPr>
          <a:xfrm>
            <a:off x="4465674" y="5837274"/>
            <a:ext cx="5986131" cy="738664"/>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For more information, visit </a:t>
            </a:r>
            <a:r>
              <a:rPr lang="en-US" sz="1400" dirty="0">
                <a:latin typeface="Roboto" panose="02000000000000000000" pitchFamily="2" charset="0"/>
                <a:ea typeface="Roboto" panose="02000000000000000000" pitchFamily="2" charset="0"/>
                <a:cs typeface="Roboto" panose="02000000000000000000" pitchFamily="2" charset="0"/>
                <a:hlinkClick r:id="rId4"/>
              </a:rPr>
              <a:t>www.debt.org</a:t>
            </a:r>
            <a:r>
              <a:rPr lang="en-US" sz="1400" dirty="0">
                <a:latin typeface="Roboto" panose="02000000000000000000" pitchFamily="2" charset="0"/>
                <a:ea typeface="Roboto" panose="02000000000000000000" pitchFamily="2" charset="0"/>
                <a:cs typeface="Roboto" panose="02000000000000000000" pitchFamily="2" charset="0"/>
              </a:rPr>
              <a:t>. Debt.org is an organization that provides thorough, accurate, and accessible online information about personal finances. 	</a:t>
            </a:r>
          </a:p>
        </p:txBody>
      </p:sp>
      <p:sp>
        <p:nvSpPr>
          <p:cNvPr id="2" name="Google Shape;99;p1">
            <a:extLst>
              <a:ext uri="{FF2B5EF4-FFF2-40B4-BE49-F238E27FC236}">
                <a16:creationId xmlns:a16="http://schemas.microsoft.com/office/drawing/2014/main" id="{78D3BDFD-949C-AF19-A811-92C720A40434}"/>
              </a:ext>
            </a:extLst>
          </p:cNvPr>
          <p:cNvSpPr/>
          <p:nvPr/>
        </p:nvSpPr>
        <p:spPr>
          <a:xfrm>
            <a:off x="11036595" y="5617029"/>
            <a:ext cx="999199" cy="1107439"/>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5">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4408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19493" y="1"/>
            <a:ext cx="3880884" cy="6857999"/>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83288" y="2344086"/>
            <a:ext cx="4008474" cy="2169825"/>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Warning</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Signs of</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Trouble</a:t>
            </a:r>
          </a:p>
        </p:txBody>
      </p:sp>
      <p:pic>
        <p:nvPicPr>
          <p:cNvPr id="3" name="Picture 2" descr="A red and white triangle sign with a black exclamation mark&#10;&#10;Description automatically generated with medium confidence">
            <a:extLst>
              <a:ext uri="{FF2B5EF4-FFF2-40B4-BE49-F238E27FC236}">
                <a16:creationId xmlns:a16="http://schemas.microsoft.com/office/drawing/2014/main" id="{5255F75A-E7D3-BC1B-2B5A-1579FF5E5BD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802575" y="303310"/>
            <a:ext cx="1179875" cy="983229"/>
          </a:xfrm>
          <a:prstGeom prst="rect">
            <a:avLst/>
          </a:prstGeom>
          <a:effectLst>
            <a:outerShdw blurRad="228600" dist="38100" dir="3900000" sx="102000" sy="102000" algn="ctr" rotWithShape="0">
              <a:srgbClr val="000000">
                <a:alpha val="50000"/>
              </a:srgbClr>
            </a:outerShdw>
          </a:effectLst>
        </p:spPr>
      </p:pic>
      <p:graphicFrame>
        <p:nvGraphicFramePr>
          <p:cNvPr id="5" name="Diagram 4">
            <a:extLst>
              <a:ext uri="{FF2B5EF4-FFF2-40B4-BE49-F238E27FC236}">
                <a16:creationId xmlns:a16="http://schemas.microsoft.com/office/drawing/2014/main" id="{27644B73-EA59-274B-19DA-834873BB886A}"/>
              </a:ext>
            </a:extLst>
          </p:cNvPr>
          <p:cNvGraphicFramePr/>
          <p:nvPr>
            <p:extLst>
              <p:ext uri="{D42A27DB-BD31-4B8C-83A1-F6EECF244321}">
                <p14:modId xmlns:p14="http://schemas.microsoft.com/office/powerpoint/2010/main" val="1709925043"/>
              </p:ext>
            </p:extLst>
          </p:nvPr>
        </p:nvGraphicFramePr>
        <p:xfrm>
          <a:off x="4779335" y="435228"/>
          <a:ext cx="5427921" cy="59875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Google Shape;99;p1">
            <a:extLst>
              <a:ext uri="{FF2B5EF4-FFF2-40B4-BE49-F238E27FC236}">
                <a16:creationId xmlns:a16="http://schemas.microsoft.com/office/drawing/2014/main" id="{3CA2D145-42C2-0289-677F-38A31FD0A0C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10">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93649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9;p1">
            <a:extLst>
              <a:ext uri="{FF2B5EF4-FFF2-40B4-BE49-F238E27FC236}">
                <a16:creationId xmlns:a16="http://schemas.microsoft.com/office/drawing/2014/main" id="{ADAE0D8C-215C-5C89-6510-0B51229E786F}"/>
              </a:ext>
            </a:extLst>
          </p:cNvPr>
          <p:cNvSpPr/>
          <p:nvPr/>
        </p:nvSpPr>
        <p:spPr>
          <a:xfrm>
            <a:off x="10929862" y="5620302"/>
            <a:ext cx="1052588" cy="1061830"/>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p:spPr>
        <p:txBody>
          <a:bodyPr/>
          <a:lstStyle/>
          <a:p>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0" y="0"/>
            <a:ext cx="12192000" cy="1626781"/>
          </a:xfrm>
          <a:prstGeom prst="rect">
            <a:avLst/>
          </a:prstGeom>
          <a:solidFill>
            <a:srgbClr val="00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ln>
                  <a:solidFill>
                    <a:schemeClr val="accent5"/>
                  </a:solidFill>
                </a:ln>
                <a:latin typeface="Roboto" panose="02000000000000000000" pitchFamily="2" charset="0"/>
                <a:ea typeface="Roboto" panose="02000000000000000000" pitchFamily="2" charset="0"/>
                <a:cs typeface="Roboto" panose="02000000000000000000" pitchFamily="2" charset="0"/>
              </a:rPr>
              <a:t>Recovering from Excessive Debt</a:t>
            </a:r>
          </a:p>
        </p:txBody>
      </p:sp>
      <p:graphicFrame>
        <p:nvGraphicFramePr>
          <p:cNvPr id="2" name="Diagram 1">
            <a:extLst>
              <a:ext uri="{FF2B5EF4-FFF2-40B4-BE49-F238E27FC236}">
                <a16:creationId xmlns:a16="http://schemas.microsoft.com/office/drawing/2014/main" id="{FB1B8E72-B535-E874-33F7-D528DF68BFF7}"/>
              </a:ext>
            </a:extLst>
          </p:cNvPr>
          <p:cNvGraphicFramePr/>
          <p:nvPr>
            <p:extLst>
              <p:ext uri="{D42A27DB-BD31-4B8C-83A1-F6EECF244321}">
                <p14:modId xmlns:p14="http://schemas.microsoft.com/office/powerpoint/2010/main" val="498866092"/>
              </p:ext>
            </p:extLst>
          </p:nvPr>
        </p:nvGraphicFramePr>
        <p:xfrm>
          <a:off x="760787" y="1682167"/>
          <a:ext cx="9707166" cy="4774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Google Shape;99;p1">
            <a:extLst>
              <a:ext uri="{FF2B5EF4-FFF2-40B4-BE49-F238E27FC236}">
                <a16:creationId xmlns:a16="http://schemas.microsoft.com/office/drawing/2014/main" id="{B24D0412-25A8-3C8F-ACD8-DA3EB3A9832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50636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TextBox 19">
            <a:extLst>
              <a:ext uri="{FF2B5EF4-FFF2-40B4-BE49-F238E27FC236}">
                <a16:creationId xmlns:a16="http://schemas.microsoft.com/office/drawing/2014/main" id="{1D7E93D0-77AC-2AEE-0ACE-B6B873D7B66E}"/>
              </a:ext>
            </a:extLst>
          </p:cNvPr>
          <p:cNvSpPr txBox="1"/>
          <p:nvPr/>
        </p:nvSpPr>
        <p:spPr>
          <a:xfrm>
            <a:off x="123938" y="874454"/>
            <a:ext cx="4167963" cy="584775"/>
          </a:xfrm>
          <a:prstGeom prst="rect">
            <a:avLst/>
          </a:prstGeom>
          <a:noFill/>
        </p:spPr>
        <p:txBody>
          <a:bodyPr wrap="square" rtlCol="0">
            <a:spAutoFit/>
          </a:bodyPr>
          <a:lstStyle/>
          <a:p>
            <a:endParaRPr lang="en-US" sz="1400" dirty="0">
              <a:solidFill>
                <a:srgbClr val="0563C1"/>
              </a:solidFill>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2" name="Rectangle 1">
            <a:extLst>
              <a:ext uri="{FF2B5EF4-FFF2-40B4-BE49-F238E27FC236}">
                <a16:creationId xmlns:a16="http://schemas.microsoft.com/office/drawing/2014/main" id="{10814A0A-EC1F-0163-8256-70D7F9D21DDB}"/>
              </a:ext>
            </a:extLst>
          </p:cNvPr>
          <p:cNvSpPr/>
          <p:nvPr/>
        </p:nvSpPr>
        <p:spPr>
          <a:xfrm>
            <a:off x="0" y="0"/>
            <a:ext cx="3966358" cy="6858000"/>
          </a:xfrm>
          <a:prstGeom prst="rect">
            <a:avLst/>
          </a:prstGeom>
          <a:solidFill>
            <a:srgbClr val="00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ln>
                  <a:solidFill>
                    <a:schemeClr val="accent5"/>
                  </a:solidFill>
                </a:ln>
                <a:latin typeface="Roboto" panose="02000000000000000000" pitchFamily="2" charset="0"/>
                <a:ea typeface="Roboto" panose="02000000000000000000" pitchFamily="2" charset="0"/>
                <a:cs typeface="Roboto" panose="02000000000000000000" pitchFamily="2" charset="0"/>
              </a:rPr>
              <a:t>Tackling Your Debt</a:t>
            </a:r>
          </a:p>
        </p:txBody>
      </p:sp>
      <p:graphicFrame>
        <p:nvGraphicFramePr>
          <p:cNvPr id="7" name="Diagram 6">
            <a:extLst>
              <a:ext uri="{FF2B5EF4-FFF2-40B4-BE49-F238E27FC236}">
                <a16:creationId xmlns:a16="http://schemas.microsoft.com/office/drawing/2014/main" id="{D689C426-B4D8-A43D-8C47-66369FBCA327}"/>
              </a:ext>
            </a:extLst>
          </p:cNvPr>
          <p:cNvGraphicFramePr/>
          <p:nvPr>
            <p:extLst>
              <p:ext uri="{D42A27DB-BD31-4B8C-83A1-F6EECF244321}">
                <p14:modId xmlns:p14="http://schemas.microsoft.com/office/powerpoint/2010/main" val="2160635664"/>
              </p:ext>
            </p:extLst>
          </p:nvPr>
        </p:nvGraphicFramePr>
        <p:xfrm>
          <a:off x="4370153" y="-337558"/>
          <a:ext cx="7059895" cy="576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53768A3-B657-CFE5-012A-0E7BD7F0C4F4}"/>
              </a:ext>
            </a:extLst>
          </p:cNvPr>
          <p:cNvSpPr txBox="1"/>
          <p:nvPr/>
        </p:nvSpPr>
        <p:spPr>
          <a:xfrm>
            <a:off x="4370153" y="5284519"/>
            <a:ext cx="7059895" cy="1200329"/>
          </a:xfrm>
          <a:prstGeom prst="rect">
            <a:avLst/>
          </a:prstGeom>
          <a:noFill/>
        </p:spPr>
        <p:txBody>
          <a:bodyPr wrap="square" rtlCol="0">
            <a:spAutoFit/>
          </a:bodyPr>
          <a:lstStyle/>
          <a:p>
            <a:pPr algn="ctr"/>
            <a:r>
              <a:rPr lang="en-US" dirty="0"/>
              <a:t>To Learn More, Visit: </a:t>
            </a:r>
          </a:p>
          <a:p>
            <a:pPr algn="ctr"/>
            <a:r>
              <a:rPr lang="en-US" dirty="0">
                <a:hlinkClick r:id="rId8"/>
              </a:rPr>
              <a:t>https://www.militarymoney.com/debt/how-to-manage-debt-while-in-military/</a:t>
            </a:r>
            <a:endParaRPr lang="en-US" dirty="0"/>
          </a:p>
          <a:p>
            <a:endParaRPr lang="en-US" dirty="0"/>
          </a:p>
        </p:txBody>
      </p:sp>
    </p:spTree>
    <p:extLst>
      <p:ext uri="{BB962C8B-B14F-4D97-AF65-F5344CB8AC3E}">
        <p14:creationId xmlns:p14="http://schemas.microsoft.com/office/powerpoint/2010/main" val="378683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309561"/>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Situations to Avoid</a:t>
            </a:r>
          </a:p>
        </p:txBody>
      </p:sp>
      <p:graphicFrame>
        <p:nvGraphicFramePr>
          <p:cNvPr id="3" name="Diagram 2">
            <a:extLst>
              <a:ext uri="{FF2B5EF4-FFF2-40B4-BE49-F238E27FC236}">
                <a16:creationId xmlns:a16="http://schemas.microsoft.com/office/drawing/2014/main" id="{8453BA8A-2511-299A-9445-7C26191F3515}"/>
              </a:ext>
            </a:extLst>
          </p:cNvPr>
          <p:cNvGraphicFramePr/>
          <p:nvPr>
            <p:extLst>
              <p:ext uri="{D42A27DB-BD31-4B8C-83A1-F6EECF244321}">
                <p14:modId xmlns:p14="http://schemas.microsoft.com/office/powerpoint/2010/main" val="2229165200"/>
              </p:ext>
            </p:extLst>
          </p:nvPr>
        </p:nvGraphicFramePr>
        <p:xfrm>
          <a:off x="938257" y="1872480"/>
          <a:ext cx="9421801" cy="4278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99;p1">
            <a:extLst>
              <a:ext uri="{FF2B5EF4-FFF2-40B4-BE49-F238E27FC236}">
                <a16:creationId xmlns:a16="http://schemas.microsoft.com/office/drawing/2014/main" id="{A78CFFDC-5E35-8547-9CA9-AB96AA3C17B1}"/>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177406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40424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Consequences of Delinquent Accounts</a:t>
            </a:r>
          </a:p>
        </p:txBody>
      </p:sp>
      <p:graphicFrame>
        <p:nvGraphicFramePr>
          <p:cNvPr id="2" name="Diagram 1">
            <a:extLst>
              <a:ext uri="{FF2B5EF4-FFF2-40B4-BE49-F238E27FC236}">
                <a16:creationId xmlns:a16="http://schemas.microsoft.com/office/drawing/2014/main" id="{F81BD417-C58D-E3F0-DAA6-CC868A70F842}"/>
              </a:ext>
            </a:extLst>
          </p:cNvPr>
          <p:cNvGraphicFramePr/>
          <p:nvPr>
            <p:extLst>
              <p:ext uri="{D42A27DB-BD31-4B8C-83A1-F6EECF244321}">
                <p14:modId xmlns:p14="http://schemas.microsoft.com/office/powerpoint/2010/main" val="848055450"/>
              </p:ext>
            </p:extLst>
          </p:nvPr>
        </p:nvGraphicFramePr>
        <p:xfrm>
          <a:off x="3118201" y="1638910"/>
          <a:ext cx="7228958" cy="4900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12">
            <a:extLst>
              <a:ext uri="{FF2B5EF4-FFF2-40B4-BE49-F238E27FC236}">
                <a16:creationId xmlns:a16="http://schemas.microsoft.com/office/drawing/2014/main" id="{5F22EBF6-1F25-1EC6-CCF0-BF87FD3ADC73}"/>
              </a:ext>
            </a:extLst>
          </p:cNvPr>
          <p:cNvPicPr>
            <a:picLocks noChangeAspect="1"/>
          </p:cNvPicPr>
          <p:nvPr/>
        </p:nvPicPr>
        <p:blipFill>
          <a:blip r:embed="rId8"/>
          <a:stretch>
            <a:fillRect/>
          </a:stretch>
        </p:blipFill>
        <p:spPr>
          <a:xfrm>
            <a:off x="15773" y="2246143"/>
            <a:ext cx="3870242" cy="3381370"/>
          </a:xfrm>
          <a:prstGeom prst="rect">
            <a:avLst/>
          </a:prstGeom>
        </p:spPr>
      </p:pic>
      <p:sp>
        <p:nvSpPr>
          <p:cNvPr id="3" name="Google Shape;99;p1">
            <a:extLst>
              <a:ext uri="{FF2B5EF4-FFF2-40B4-BE49-F238E27FC236}">
                <a16:creationId xmlns:a16="http://schemas.microsoft.com/office/drawing/2014/main" id="{A44048BC-D05D-7283-6BFA-985ABC88C893}"/>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9">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158798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ile of credit cards">
            <a:extLst>
              <a:ext uri="{FF2B5EF4-FFF2-40B4-BE49-F238E27FC236}">
                <a16:creationId xmlns:a16="http://schemas.microsoft.com/office/drawing/2014/main" id="{3F8E6E01-CD4B-A3C6-E35F-FBCD06F656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7203" y="3021689"/>
            <a:ext cx="2555459" cy="17032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 Placeholder 3">
            <a:extLst>
              <a:ext uri="{FF2B5EF4-FFF2-40B4-BE49-F238E27FC236}">
                <a16:creationId xmlns:a16="http://schemas.microsoft.com/office/drawing/2014/main" id="{8AE2C826-A64B-48F8-942E-C518A8782F34}"/>
              </a:ext>
            </a:extLst>
          </p:cNvPr>
          <p:cNvSpPr>
            <a:spLocks noGrp="1"/>
          </p:cNvSpPr>
          <p:nvPr>
            <p:ph type="body" sz="half" idx="2"/>
          </p:nvPr>
        </p:nvSpPr>
        <p:spPr>
          <a:xfrm>
            <a:off x="5570322" y="1816488"/>
            <a:ext cx="3600893" cy="3598419"/>
          </a:xfrm>
        </p:spPr>
        <p:txBody>
          <a:bodyPr>
            <a:noAutofit/>
          </a:bodyPr>
          <a:lstStyle/>
          <a:p>
            <a:pPr>
              <a:lnSpc>
                <a:spcPct val="150000"/>
              </a:lnSpc>
              <a:spcBef>
                <a:spcPts val="0"/>
              </a:spcBef>
            </a:pPr>
            <a:r>
              <a:rPr lang="en-US" sz="1800" b="1" dirty="0">
                <a:latin typeface="Roboto" panose="02000000000000000000" pitchFamily="2" charset="0"/>
                <a:ea typeface="Roboto" panose="02000000000000000000" pitchFamily="2" charset="0"/>
                <a:cs typeface="Roboto" panose="02000000000000000000" pitchFamily="2" charset="0"/>
              </a:rPr>
              <a:t>Other Factors:</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Types of Loans and Credit</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Credit History</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Human Factors (Gender and Age)</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Maxed out Credit Cards</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Accounts in Collections</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Loan Defaults</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Home Foreclosure/Vehicle Repossession</a:t>
            </a:r>
          </a:p>
          <a:p>
            <a:pPr marL="285750" indent="-285750">
              <a:lnSpc>
                <a:spcPct val="150000"/>
              </a:lnSpc>
              <a:spcBef>
                <a:spcPts val="0"/>
              </a:spcBef>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Bankruptcy</a:t>
            </a:r>
          </a:p>
        </p:txBody>
      </p:sp>
      <p:sp>
        <p:nvSpPr>
          <p:cNvPr id="9" name="TextBox 8">
            <a:extLst>
              <a:ext uri="{FF2B5EF4-FFF2-40B4-BE49-F238E27FC236}">
                <a16:creationId xmlns:a16="http://schemas.microsoft.com/office/drawing/2014/main" id="{EC94B9E5-E3A5-FBC4-2E0C-5A6880294239}"/>
              </a:ext>
            </a:extLst>
          </p:cNvPr>
          <p:cNvSpPr txBox="1"/>
          <p:nvPr/>
        </p:nvSpPr>
        <p:spPr>
          <a:xfrm>
            <a:off x="964062" y="2111492"/>
            <a:ext cx="4278370" cy="4026743"/>
          </a:xfrm>
          <a:prstGeom prst="rect">
            <a:avLst/>
          </a:prstGeom>
          <a:solidFill>
            <a:schemeClr val="accent6">
              <a:lumMod val="20000"/>
              <a:lumOff val="80000"/>
            </a:schemeClr>
          </a:solidFill>
          <a:ln w="28575">
            <a:solidFill>
              <a:schemeClr val="tx1"/>
            </a:solidFill>
          </a:ln>
          <a:scene3d>
            <a:camera prst="orthographicFront"/>
            <a:lightRig rig="threePt" dir="t"/>
          </a:scene3d>
          <a:sp3d>
            <a:bevelT/>
          </a:sp3d>
        </p:spPr>
        <p:txBody>
          <a:bodyPr wrap="square" rtlCol="0">
            <a:spAutoFit/>
          </a:bodyPr>
          <a:lstStyle/>
          <a:p>
            <a:pPr algn="ctr">
              <a:lnSpc>
                <a:spcPct val="150000"/>
              </a:lnSpc>
            </a:pPr>
            <a:r>
              <a:rPr lang="en-US" sz="1600" b="1" dirty="0">
                <a:latin typeface="Roboto" panose="02000000000000000000" pitchFamily="2" charset="0"/>
                <a:ea typeface="Roboto" panose="02000000000000000000" pitchFamily="2" charset="0"/>
                <a:cs typeface="Roboto" panose="02000000000000000000" pitchFamily="2" charset="0"/>
              </a:rPr>
              <a:t>According to FICO, the 5 MAJOR factor considered by percentage are:</a:t>
            </a:r>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rPr>
              <a:t>Payment History – 35%</a:t>
            </a:r>
          </a:p>
          <a:p>
            <a:pPr marL="285750" indent="-285750">
              <a:lnSpc>
                <a:spcPct val="150000"/>
              </a:lnSpc>
              <a:buFont typeface="Arial" panose="020B0604020202020204" pitchFamily="34" charset="0"/>
              <a:buChar char="•"/>
            </a:pPr>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rPr>
              <a:t>Amount of Debt Owed – 30%</a:t>
            </a:r>
          </a:p>
          <a:p>
            <a:pPr marL="285750" indent="-285750">
              <a:lnSpc>
                <a:spcPct val="150000"/>
              </a:lnSpc>
              <a:buFont typeface="Arial" panose="020B0604020202020204" pitchFamily="34" charset="0"/>
              <a:buChar char="•"/>
            </a:pPr>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rPr>
              <a:t>Age of Credit History – 15%</a:t>
            </a:r>
          </a:p>
          <a:p>
            <a:pPr marL="285750" indent="-285750">
              <a:lnSpc>
                <a:spcPct val="150000"/>
              </a:lnSpc>
              <a:buFont typeface="Arial" panose="020B0604020202020204" pitchFamily="34" charset="0"/>
              <a:buChar char="•"/>
            </a:pPr>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rPr>
              <a:t>New Lines of Credit – 10%</a:t>
            </a:r>
          </a:p>
          <a:p>
            <a:pPr marL="285750" indent="-285750">
              <a:lnSpc>
                <a:spcPct val="150000"/>
              </a:lnSpc>
              <a:buFont typeface="Arial" panose="020B0604020202020204" pitchFamily="34" charset="0"/>
              <a:buChar char="•"/>
            </a:pPr>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Roboto" panose="02000000000000000000" pitchFamily="2" charset="0"/>
              </a:rPr>
              <a:t>Credit Mix (amounts and types of credit) – 10%</a:t>
            </a:r>
          </a:p>
          <a:p>
            <a:pPr marL="285750" indent="-285750">
              <a:lnSpc>
                <a:spcPct val="150000"/>
              </a:lnSpc>
              <a:buFont typeface="Arial" panose="020B0604020202020204" pitchFamily="34" charset="0"/>
              <a:buChar char="•"/>
            </a:pP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D91D7E67-89D5-DC7E-86CF-768149EFF436}"/>
              </a:ext>
            </a:extLst>
          </p:cNvPr>
          <p:cNvSpPr/>
          <p:nvPr/>
        </p:nvSpPr>
        <p:spPr>
          <a:xfrm>
            <a:off x="0" y="-2637"/>
            <a:ext cx="12192000" cy="1509823"/>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2E09479-7565-D77D-A7CA-BBE72C0CC6DA}"/>
              </a:ext>
            </a:extLst>
          </p:cNvPr>
          <p:cNvSpPr txBox="1"/>
          <p:nvPr/>
        </p:nvSpPr>
        <p:spPr>
          <a:xfrm>
            <a:off x="992372" y="324024"/>
            <a:ext cx="10207256" cy="861774"/>
          </a:xfrm>
          <a:prstGeom prst="rect">
            <a:avLst/>
          </a:prstGeom>
          <a:noFill/>
        </p:spPr>
        <p:txBody>
          <a:bodyPr wrap="square" rtlCol="0">
            <a:spAutoFit/>
          </a:bodyPr>
          <a:lstStyle/>
          <a:p>
            <a:pPr algn="ctr"/>
            <a:r>
              <a:rPr lang="en-US" sz="5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Factors that Influence your Credit</a:t>
            </a:r>
          </a:p>
        </p:txBody>
      </p:sp>
      <p:sp>
        <p:nvSpPr>
          <p:cNvPr id="6" name="Google Shape;99;p1">
            <a:extLst>
              <a:ext uri="{FF2B5EF4-FFF2-40B4-BE49-F238E27FC236}">
                <a16:creationId xmlns:a16="http://schemas.microsoft.com/office/drawing/2014/main" id="{0C92C016-2278-B5CC-901C-643E39D50072}"/>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113706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0"/>
            <a:ext cx="12188951" cy="1309561"/>
          </a:xfrm>
          <a:prstGeom prst="rect">
            <a:avLst/>
          </a:prstGeom>
          <a:solidFill>
            <a:srgbClr val="003B3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Reports</a:t>
            </a:r>
          </a:p>
        </p:txBody>
      </p:sp>
      <p:pic>
        <p:nvPicPr>
          <p:cNvPr id="3" name="Picture 2">
            <a:extLst>
              <a:ext uri="{FF2B5EF4-FFF2-40B4-BE49-F238E27FC236}">
                <a16:creationId xmlns:a16="http://schemas.microsoft.com/office/drawing/2014/main" id="{3EEC0E0B-050B-6AAA-44F3-33E19916F4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333" y="1510117"/>
            <a:ext cx="5598667" cy="1504809"/>
          </a:xfrm>
          <a:prstGeom prst="rect">
            <a:avLst/>
          </a:prstGeom>
        </p:spPr>
      </p:pic>
      <p:pic>
        <p:nvPicPr>
          <p:cNvPr id="5" name="Picture 2" descr="Image result for Transunion">
            <a:extLst>
              <a:ext uri="{FF2B5EF4-FFF2-40B4-BE49-F238E27FC236}">
                <a16:creationId xmlns:a16="http://schemas.microsoft.com/office/drawing/2014/main" id="{C5005442-CBD5-482E-EEE7-2C71D37C0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5616" y="2815598"/>
            <a:ext cx="5985491" cy="1309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ransunion">
            <a:extLst>
              <a:ext uri="{FF2B5EF4-FFF2-40B4-BE49-F238E27FC236}">
                <a16:creationId xmlns:a16="http://schemas.microsoft.com/office/drawing/2014/main" id="{1E3430E0-B4EF-F514-C34F-ADF93119A5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4068" y="3986770"/>
            <a:ext cx="4913528" cy="15048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DD2B7B-27C0-8918-060D-B41189DFD244}"/>
              </a:ext>
            </a:extLst>
          </p:cNvPr>
          <p:cNvSpPr txBox="1"/>
          <p:nvPr/>
        </p:nvSpPr>
        <p:spPr>
          <a:xfrm>
            <a:off x="3296666" y="6257098"/>
            <a:ext cx="6101860" cy="430887"/>
          </a:xfrm>
          <a:prstGeom prst="rect">
            <a:avLst/>
          </a:prstGeom>
          <a:noFill/>
        </p:spPr>
        <p:txBody>
          <a:bodyPr wrap="square">
            <a:spAutoFit/>
          </a:bodyPr>
          <a:lstStyle/>
          <a:p>
            <a:pPr algn="ctr"/>
            <a:r>
              <a:rPr lang="en-US" sz="2200" dirty="0">
                <a:solidFill>
                  <a:schemeClr val="bg1"/>
                </a:solidFill>
                <a:latin typeface="Roboto" panose="02000000000000000000" pitchFamily="2" charset="0"/>
                <a:ea typeface="Roboto" panose="02000000000000000000" pitchFamily="2" charset="0"/>
                <a:cs typeface="Roboto" panose="02000000000000000000" pitchFamily="2" charset="0"/>
                <a:hlinkClick r:id="rId6"/>
              </a:rPr>
              <a:t>www.annualcreditreport.com</a:t>
            </a:r>
            <a:endParaRPr lang="en-US" sz="2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Google Shape;99;p1">
            <a:extLst>
              <a:ext uri="{FF2B5EF4-FFF2-40B4-BE49-F238E27FC236}">
                <a16:creationId xmlns:a16="http://schemas.microsoft.com/office/drawing/2014/main" id="{90474E83-8E9B-7188-4B12-D90E1BE5ABB6}"/>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7">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68244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309561"/>
          </a:xfrm>
          <a:prstGeom prst="rect">
            <a:avLst/>
          </a:prstGeom>
          <a:solidFill>
            <a:srgbClr val="003B3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Report Components</a:t>
            </a:r>
          </a:p>
        </p:txBody>
      </p:sp>
      <p:graphicFrame>
        <p:nvGraphicFramePr>
          <p:cNvPr id="3" name="Diagram 2">
            <a:extLst>
              <a:ext uri="{FF2B5EF4-FFF2-40B4-BE49-F238E27FC236}">
                <a16:creationId xmlns:a16="http://schemas.microsoft.com/office/drawing/2014/main" id="{8453BA8A-2511-299A-9445-7C26191F3515}"/>
              </a:ext>
            </a:extLst>
          </p:cNvPr>
          <p:cNvGraphicFramePr/>
          <p:nvPr>
            <p:extLst>
              <p:ext uri="{D42A27DB-BD31-4B8C-83A1-F6EECF244321}">
                <p14:modId xmlns:p14="http://schemas.microsoft.com/office/powerpoint/2010/main" val="139467167"/>
              </p:ext>
            </p:extLst>
          </p:nvPr>
        </p:nvGraphicFramePr>
        <p:xfrm>
          <a:off x="5627077" y="1622625"/>
          <a:ext cx="6564923" cy="4557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383FEEF-C667-337C-4F7B-0570996D97F2}"/>
              </a:ext>
            </a:extLst>
          </p:cNvPr>
          <p:cNvSpPr txBox="1"/>
          <p:nvPr/>
        </p:nvSpPr>
        <p:spPr>
          <a:xfrm>
            <a:off x="876299" y="1793283"/>
            <a:ext cx="6564923" cy="4216539"/>
          </a:xfrm>
          <a:prstGeom prst="rect">
            <a:avLst/>
          </a:prstGeom>
          <a:noFill/>
        </p:spPr>
        <p:txBody>
          <a:bodyPr wrap="square" rtlCol="0">
            <a:spAutoFit/>
          </a:bodyPr>
          <a:lstStyle/>
          <a:p>
            <a:r>
              <a:rPr lang="en-US" sz="2600" b="1" dirty="0">
                <a:latin typeface="Roboto" panose="02000000000000000000" pitchFamily="2" charset="0"/>
                <a:ea typeface="Roboto" panose="02000000000000000000" pitchFamily="2" charset="0"/>
                <a:cs typeface="Roboto" panose="02000000000000000000" pitchFamily="2" charset="0"/>
              </a:rPr>
              <a:t>Four Main Components of a Credit Report:</a:t>
            </a:r>
          </a:p>
          <a:p>
            <a:endParaRPr lang="en-US" sz="2200" b="1" dirty="0">
              <a:latin typeface="Roboto" panose="02000000000000000000" pitchFamily="2" charset="0"/>
              <a:ea typeface="Roboto" panose="02000000000000000000" pitchFamily="2" charset="0"/>
              <a:cs typeface="Roboto" panose="02000000000000000000" pitchFamily="2" charset="0"/>
            </a:endParaRPr>
          </a:p>
          <a:p>
            <a:pPr marL="514350" indent="-514350">
              <a:buFont typeface="+mj-lt"/>
              <a:buAutoNum type="arabicPeriod"/>
            </a:pPr>
            <a:r>
              <a:rPr lang="en-US" sz="2200" dirty="0">
                <a:latin typeface="Roboto" panose="02000000000000000000" pitchFamily="2" charset="0"/>
                <a:ea typeface="Roboto" panose="02000000000000000000" pitchFamily="2" charset="0"/>
                <a:cs typeface="Roboto" panose="02000000000000000000" pitchFamily="2" charset="0"/>
              </a:rPr>
              <a:t>Personal Information – Name, DOB, SSN, Address</a:t>
            </a:r>
          </a:p>
          <a:p>
            <a:pPr marL="514350" indent="-514350">
              <a:buFont typeface="+mj-lt"/>
              <a:buAutoNum type="arabicPeriod"/>
            </a:pPr>
            <a:r>
              <a:rPr lang="en-US" sz="2200" dirty="0">
                <a:latin typeface="Roboto" panose="02000000000000000000" pitchFamily="2" charset="0"/>
                <a:ea typeface="Roboto" panose="02000000000000000000" pitchFamily="2" charset="0"/>
                <a:cs typeface="Roboto" panose="02000000000000000000" pitchFamily="2" charset="0"/>
              </a:rPr>
              <a:t>Employment History – Length of time of employment, income</a:t>
            </a:r>
          </a:p>
          <a:p>
            <a:pPr marL="514350" indent="-514350">
              <a:buFont typeface="+mj-lt"/>
              <a:buAutoNum type="arabicPeriod"/>
            </a:pPr>
            <a:r>
              <a:rPr lang="en-US" sz="2200" dirty="0">
                <a:latin typeface="Roboto" panose="02000000000000000000" pitchFamily="2" charset="0"/>
                <a:ea typeface="Roboto" panose="02000000000000000000" pitchFamily="2" charset="0"/>
                <a:cs typeface="Roboto" panose="02000000000000000000" pitchFamily="2" charset="0"/>
              </a:rPr>
              <a:t>Credit History – Payments made on time, late payments, delinquent accounts</a:t>
            </a:r>
          </a:p>
          <a:p>
            <a:pPr marL="514350" indent="-514350">
              <a:buFont typeface="+mj-lt"/>
              <a:buAutoNum type="arabicPeriod"/>
            </a:pPr>
            <a:r>
              <a:rPr lang="en-US" sz="2200" dirty="0">
                <a:latin typeface="Roboto" panose="02000000000000000000" pitchFamily="2" charset="0"/>
                <a:ea typeface="Roboto" panose="02000000000000000000" pitchFamily="2" charset="0"/>
                <a:cs typeface="Roboto" panose="02000000000000000000" pitchFamily="2" charset="0"/>
              </a:rPr>
              <a:t>Inquiries – Other companies or individuals who have pulled your credit</a:t>
            </a:r>
          </a:p>
          <a:p>
            <a:pPr marL="1428750" lvl="2" indent="-514350">
              <a:buFont typeface="Arial" panose="020B0604020202020204" pitchFamily="34" charset="0"/>
              <a:buChar char="•"/>
            </a:pPr>
            <a:r>
              <a:rPr lang="en-US" sz="2200" dirty="0">
                <a:latin typeface="Roboto" panose="02000000000000000000" pitchFamily="2" charset="0"/>
                <a:ea typeface="Roboto" panose="02000000000000000000" pitchFamily="2" charset="0"/>
                <a:cs typeface="Roboto" panose="02000000000000000000" pitchFamily="2" charset="0"/>
              </a:rPr>
              <a:t>Soft Pull – No effect on score</a:t>
            </a:r>
          </a:p>
          <a:p>
            <a:pPr marL="1428750" lvl="2" indent="-514350">
              <a:buFont typeface="Arial" panose="020B0604020202020204" pitchFamily="34" charset="0"/>
              <a:buChar char="•"/>
            </a:pPr>
            <a:r>
              <a:rPr lang="en-US" sz="2200" dirty="0">
                <a:latin typeface="Roboto" panose="02000000000000000000" pitchFamily="2" charset="0"/>
                <a:ea typeface="Roboto" panose="02000000000000000000" pitchFamily="2" charset="0"/>
                <a:cs typeface="Roboto" panose="02000000000000000000" pitchFamily="2" charset="0"/>
              </a:rPr>
              <a:t>Hard Pull – Negative effect</a:t>
            </a:r>
          </a:p>
        </p:txBody>
      </p:sp>
      <p:sp>
        <p:nvSpPr>
          <p:cNvPr id="4" name="Google Shape;99;p1">
            <a:extLst>
              <a:ext uri="{FF2B5EF4-FFF2-40B4-BE49-F238E27FC236}">
                <a16:creationId xmlns:a16="http://schemas.microsoft.com/office/drawing/2014/main" id="{7B6706BD-D9C2-ACCE-3175-B2EEF3460890}"/>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2210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0" y="10895"/>
            <a:ext cx="3868615" cy="684710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Sample Credit Report</a:t>
            </a:r>
          </a:p>
        </p:txBody>
      </p:sp>
      <p:pic>
        <p:nvPicPr>
          <p:cNvPr id="5" name="Picture 4" descr="A blue and white document with text&#10;&#10;Description automatically generated">
            <a:extLst>
              <a:ext uri="{FF2B5EF4-FFF2-40B4-BE49-F238E27FC236}">
                <a16:creationId xmlns:a16="http://schemas.microsoft.com/office/drawing/2014/main" id="{15367F4E-68D6-C238-4A01-C137370A4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120" y="230957"/>
            <a:ext cx="4501326" cy="6396087"/>
          </a:xfrm>
          <a:prstGeom prst="rect">
            <a:avLst/>
          </a:prstGeom>
        </p:spPr>
      </p:pic>
      <p:sp>
        <p:nvSpPr>
          <p:cNvPr id="2" name="Google Shape;99;p1">
            <a:extLst>
              <a:ext uri="{FF2B5EF4-FFF2-40B4-BE49-F238E27FC236}">
                <a16:creationId xmlns:a16="http://schemas.microsoft.com/office/drawing/2014/main" id="{83906489-7279-5330-B6FB-F63157D02FA7}"/>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046446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0" y="10895"/>
            <a:ext cx="4138246" cy="684710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4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Five</a:t>
            </a:r>
          </a:p>
          <a:p>
            <a:pPr algn="ctr">
              <a:lnSpc>
                <a:spcPct val="90000"/>
              </a:lnSpc>
              <a:spcBef>
                <a:spcPct val="0"/>
              </a:spcBef>
              <a:spcAft>
                <a:spcPts val="600"/>
              </a:spcAft>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a:t>
            </a:r>
            <a:r>
              <a:rPr lang="en-US" sz="54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Score</a:t>
            </a:r>
          </a:p>
          <a:p>
            <a:pPr algn="ctr">
              <a:lnSpc>
                <a:spcPct val="90000"/>
              </a:lnSpc>
              <a:spcBef>
                <a:spcPct val="0"/>
              </a:spcBef>
              <a:spcAft>
                <a:spcPts val="600"/>
              </a:spcAft>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Components</a:t>
            </a:r>
            <a:endParaRPr lang="en-US" sz="54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diagram of a credit score&#10;&#10;Description automatically generated">
            <a:extLst>
              <a:ext uri="{FF2B5EF4-FFF2-40B4-BE49-F238E27FC236}">
                <a16:creationId xmlns:a16="http://schemas.microsoft.com/office/drawing/2014/main" id="{884C3E8B-4D21-140A-D0ED-927E2678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073" y="624090"/>
            <a:ext cx="7013366" cy="5237448"/>
          </a:xfrm>
          <a:prstGeom prst="rect">
            <a:avLst/>
          </a:prstGeom>
        </p:spPr>
      </p:pic>
      <p:sp>
        <p:nvSpPr>
          <p:cNvPr id="2" name="Google Shape;99;p1">
            <a:extLst>
              <a:ext uri="{FF2B5EF4-FFF2-40B4-BE49-F238E27FC236}">
                <a16:creationId xmlns:a16="http://schemas.microsoft.com/office/drawing/2014/main" id="{297EC556-4828-0451-2F84-0991DDABDF08}"/>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842676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0" y="10895"/>
            <a:ext cx="4138246" cy="684710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4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What’s a Good Credit Score?</a:t>
            </a:r>
          </a:p>
        </p:txBody>
      </p:sp>
      <p:graphicFrame>
        <p:nvGraphicFramePr>
          <p:cNvPr id="2" name="Table 3">
            <a:extLst>
              <a:ext uri="{FF2B5EF4-FFF2-40B4-BE49-F238E27FC236}">
                <a16:creationId xmlns:a16="http://schemas.microsoft.com/office/drawing/2014/main" id="{1821B91F-694D-DE78-1C4E-29221129DA66}"/>
              </a:ext>
            </a:extLst>
          </p:cNvPr>
          <p:cNvGraphicFramePr>
            <a:graphicFrameLocks noGrp="1"/>
          </p:cNvGraphicFramePr>
          <p:nvPr>
            <p:extLst>
              <p:ext uri="{D42A27DB-BD31-4B8C-83A1-F6EECF244321}">
                <p14:modId xmlns:p14="http://schemas.microsoft.com/office/powerpoint/2010/main" val="549537128"/>
              </p:ext>
            </p:extLst>
          </p:nvPr>
        </p:nvGraphicFramePr>
        <p:xfrm>
          <a:off x="4944344" y="971443"/>
          <a:ext cx="6438508" cy="4166166"/>
        </p:xfrm>
        <a:graphic>
          <a:graphicData uri="http://schemas.openxmlformats.org/drawingml/2006/table">
            <a:tbl>
              <a:tblPr firstRow="1" bandRow="1">
                <a:effectLst>
                  <a:outerShdw blurRad="63500" sx="102000" sy="102000" algn="ctr" rotWithShape="0">
                    <a:prstClr val="black">
                      <a:alpha val="40000"/>
                    </a:prstClr>
                  </a:outerShdw>
                </a:effectLst>
                <a:tableStyleId>{93296810-A885-4BE3-A3E7-6D5BEEA58F35}</a:tableStyleId>
              </a:tblPr>
              <a:tblGrid>
                <a:gridCol w="3219254">
                  <a:extLst>
                    <a:ext uri="{9D8B030D-6E8A-4147-A177-3AD203B41FA5}">
                      <a16:colId xmlns:a16="http://schemas.microsoft.com/office/drawing/2014/main" val="809124321"/>
                    </a:ext>
                  </a:extLst>
                </a:gridCol>
                <a:gridCol w="3219254">
                  <a:extLst>
                    <a:ext uri="{9D8B030D-6E8A-4147-A177-3AD203B41FA5}">
                      <a16:colId xmlns:a16="http://schemas.microsoft.com/office/drawing/2014/main" val="2318926167"/>
                    </a:ext>
                  </a:extLst>
                </a:gridCol>
              </a:tblGrid>
              <a:tr h="686416">
                <a:tc>
                  <a:txBody>
                    <a:bodyPr/>
                    <a:lstStyle/>
                    <a:p>
                      <a:pPr algn="ctr"/>
                      <a:r>
                        <a:rPr lang="en-US" sz="3000" b="1" u="sng" cap="none" spc="0" dirty="0">
                          <a:ln w="0"/>
                          <a:solidFill>
                            <a:schemeClr val="tx1"/>
                          </a:solidFill>
                          <a:effectLst>
                            <a:outerShdw blurRad="38100" dist="19050" dir="2700000" algn="tl" rotWithShape="0">
                              <a:schemeClr val="dk1">
                                <a:alpha val="40000"/>
                              </a:schemeClr>
                            </a:outerShdw>
                          </a:effectLst>
                        </a:rPr>
                        <a:t>Score</a:t>
                      </a:r>
                      <a:endParaRPr lang="en-US" sz="3000" b="1" u="sng"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u="sng" cap="none" spc="0" dirty="0">
                          <a:ln w="0"/>
                          <a:solidFill>
                            <a:schemeClr val="tx1"/>
                          </a:solidFill>
                          <a:effectLst>
                            <a:outerShdw blurRad="38100" dist="19050" dir="2700000" algn="tl" rotWithShape="0">
                              <a:schemeClr val="dk1">
                                <a:alpha val="40000"/>
                              </a:schemeClr>
                            </a:outerShdw>
                          </a:effectLst>
                        </a:rPr>
                        <a:t>Rating</a:t>
                      </a:r>
                      <a:endParaRPr lang="en-US" sz="3000" b="1" u="sng"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205971"/>
                  </a:ext>
                </a:extLst>
              </a:tr>
              <a:tr h="695950">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750 and Higher</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Excellent</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5378078"/>
                  </a:ext>
                </a:extLst>
              </a:tr>
              <a:tr h="695950">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749 - 700</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Very Good</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6850745"/>
                  </a:ext>
                </a:extLst>
              </a:tr>
              <a:tr h="695950">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699 - 650</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Good</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44690"/>
                  </a:ext>
                </a:extLst>
              </a:tr>
              <a:tr h="695950">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649 - 600</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Fair</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6879388"/>
                  </a:ext>
                </a:extLst>
              </a:tr>
              <a:tr h="695950">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599 and below</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Poor</a:t>
                      </a:r>
                      <a:endParaRPr lang="en-US" sz="2400" b="0" cap="none" spc="0" dirty="0">
                        <a:ln w="0"/>
                        <a:solidFill>
                          <a:schemeClr val="tx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9201577"/>
                  </a:ext>
                </a:extLst>
              </a:tr>
            </a:tbl>
          </a:graphicData>
        </a:graphic>
      </p:graphicFrame>
      <p:sp>
        <p:nvSpPr>
          <p:cNvPr id="3" name="Google Shape;99;p1">
            <a:extLst>
              <a:ext uri="{FF2B5EF4-FFF2-40B4-BE49-F238E27FC236}">
                <a16:creationId xmlns:a16="http://schemas.microsoft.com/office/drawing/2014/main" id="{7D95A9B8-6CB1-7C1F-75FA-07ED1D0A873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277766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4051"/>
            <a:ext cx="3701143" cy="6862051"/>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400" b="1" kern="12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The Cost of Credit</a:t>
            </a:r>
          </a:p>
        </p:txBody>
      </p:sp>
      <p:graphicFrame>
        <p:nvGraphicFramePr>
          <p:cNvPr id="27" name="TextBox 23">
            <a:extLst>
              <a:ext uri="{FF2B5EF4-FFF2-40B4-BE49-F238E27FC236}">
                <a16:creationId xmlns:a16="http://schemas.microsoft.com/office/drawing/2014/main" id="{096AE00D-BD47-5AF5-BD27-0C8A9880FEE0}"/>
              </a:ext>
            </a:extLst>
          </p:cNvPr>
          <p:cNvGraphicFramePr/>
          <p:nvPr>
            <p:extLst>
              <p:ext uri="{D42A27DB-BD31-4B8C-83A1-F6EECF244321}">
                <p14:modId xmlns:p14="http://schemas.microsoft.com/office/powerpoint/2010/main" val="369140990"/>
              </p:ext>
            </p:extLst>
          </p:nvPr>
        </p:nvGraphicFramePr>
        <p:xfrm>
          <a:off x="4080403" y="723900"/>
          <a:ext cx="6307935"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99;p1">
            <a:extLst>
              <a:ext uri="{FF2B5EF4-FFF2-40B4-BE49-F238E27FC236}">
                <a16:creationId xmlns:a16="http://schemas.microsoft.com/office/drawing/2014/main" id="{A9489E0B-F654-3D5E-29EE-72C155DA58D2}"/>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861965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43690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5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Increase Your Credit Score</a:t>
            </a:r>
          </a:p>
        </p:txBody>
      </p:sp>
      <p:pic>
        <p:nvPicPr>
          <p:cNvPr id="4" name="Picture 3">
            <a:extLst>
              <a:ext uri="{FF2B5EF4-FFF2-40B4-BE49-F238E27FC236}">
                <a16:creationId xmlns:a16="http://schemas.microsoft.com/office/drawing/2014/main" id="{969C5FE4-AAFC-550B-85B2-6C27D3A42DA2}"/>
              </a:ext>
            </a:extLst>
          </p:cNvPr>
          <p:cNvPicPr>
            <a:picLocks noChangeAspect="1"/>
          </p:cNvPicPr>
          <p:nvPr/>
        </p:nvPicPr>
        <p:blipFill>
          <a:blip r:embed="rId3"/>
          <a:stretch>
            <a:fillRect/>
          </a:stretch>
        </p:blipFill>
        <p:spPr>
          <a:xfrm>
            <a:off x="749426" y="1770908"/>
            <a:ext cx="9693472" cy="4636640"/>
          </a:xfrm>
          <a:prstGeom prst="rect">
            <a:avLst/>
          </a:prstGeom>
          <a:ln w="38100">
            <a:solidFill>
              <a:srgbClr val="003300"/>
            </a:solidFill>
          </a:ln>
          <a:effectLst>
            <a:outerShdw blurRad="63500" sx="102000" sy="102000" algn="ctr" rotWithShape="0">
              <a:prstClr val="black">
                <a:alpha val="40000"/>
              </a:prstClr>
            </a:outerShdw>
          </a:effectLst>
        </p:spPr>
      </p:pic>
      <p:sp>
        <p:nvSpPr>
          <p:cNvPr id="3" name="Google Shape;99;p1">
            <a:extLst>
              <a:ext uri="{FF2B5EF4-FFF2-40B4-BE49-F238E27FC236}">
                <a16:creationId xmlns:a16="http://schemas.microsoft.com/office/drawing/2014/main" id="{4592009C-706D-D633-F3B9-C646CF362DF5}"/>
              </a:ext>
            </a:extLst>
          </p:cNvPr>
          <p:cNvSpPr/>
          <p:nvPr/>
        </p:nvSpPr>
        <p:spPr>
          <a:xfrm>
            <a:off x="10842171" y="5569527"/>
            <a:ext cx="1193623" cy="115494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52309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391604"/>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0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Misconceptions – Fact or Fiction?</a:t>
            </a:r>
          </a:p>
        </p:txBody>
      </p:sp>
      <p:sp>
        <p:nvSpPr>
          <p:cNvPr id="2" name="TextBox 1">
            <a:extLst>
              <a:ext uri="{FF2B5EF4-FFF2-40B4-BE49-F238E27FC236}">
                <a16:creationId xmlns:a16="http://schemas.microsoft.com/office/drawing/2014/main" id="{EC13512B-D04C-F016-F442-4EC8716C4E69}"/>
              </a:ext>
            </a:extLst>
          </p:cNvPr>
          <p:cNvSpPr txBox="1"/>
          <p:nvPr/>
        </p:nvSpPr>
        <p:spPr>
          <a:xfrm>
            <a:off x="1008185" y="1746738"/>
            <a:ext cx="9777046"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1. You should carry a balance on a credit card to maintain your credit score.</a:t>
            </a:r>
          </a:p>
        </p:txBody>
      </p:sp>
      <p:sp>
        <p:nvSpPr>
          <p:cNvPr id="3" name="TextBox 2">
            <a:extLst>
              <a:ext uri="{FF2B5EF4-FFF2-40B4-BE49-F238E27FC236}">
                <a16:creationId xmlns:a16="http://schemas.microsoft.com/office/drawing/2014/main" id="{D45A0B2E-E8B1-DB9D-2269-1BB465D21E70}"/>
              </a:ext>
            </a:extLst>
          </p:cNvPr>
          <p:cNvSpPr txBox="1"/>
          <p:nvPr/>
        </p:nvSpPr>
        <p:spPr>
          <a:xfrm>
            <a:off x="1160584" y="2268470"/>
            <a:ext cx="9272953" cy="430887"/>
          </a:xfrm>
          <a:prstGeom prst="rect">
            <a:avLst/>
          </a:prstGeom>
          <a:noFill/>
        </p:spPr>
        <p:txBody>
          <a:bodyPr wrap="square" rtlCol="0">
            <a:spAutoFit/>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FICTION</a:t>
            </a:r>
          </a:p>
        </p:txBody>
      </p:sp>
      <p:sp>
        <p:nvSpPr>
          <p:cNvPr id="5" name="TextBox 4">
            <a:extLst>
              <a:ext uri="{FF2B5EF4-FFF2-40B4-BE49-F238E27FC236}">
                <a16:creationId xmlns:a16="http://schemas.microsoft.com/office/drawing/2014/main" id="{2F21A5DD-6177-E78E-2202-0277491B1884}"/>
              </a:ext>
            </a:extLst>
          </p:cNvPr>
          <p:cNvSpPr txBox="1"/>
          <p:nvPr/>
        </p:nvSpPr>
        <p:spPr>
          <a:xfrm>
            <a:off x="1008185" y="3064084"/>
            <a:ext cx="9272953"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2. Old credit cards that aren’t in use should be cancelled. </a:t>
            </a:r>
          </a:p>
        </p:txBody>
      </p:sp>
      <p:sp>
        <p:nvSpPr>
          <p:cNvPr id="7" name="TextBox 6">
            <a:extLst>
              <a:ext uri="{FF2B5EF4-FFF2-40B4-BE49-F238E27FC236}">
                <a16:creationId xmlns:a16="http://schemas.microsoft.com/office/drawing/2014/main" id="{777DD999-43E1-529F-B283-F4EE88C5A6B3}"/>
              </a:ext>
            </a:extLst>
          </p:cNvPr>
          <p:cNvSpPr txBox="1"/>
          <p:nvPr/>
        </p:nvSpPr>
        <p:spPr>
          <a:xfrm>
            <a:off x="1160583" y="3796096"/>
            <a:ext cx="9272953" cy="430887"/>
          </a:xfrm>
          <a:prstGeom prst="rect">
            <a:avLst/>
          </a:prstGeom>
          <a:noFill/>
        </p:spPr>
        <p:txBody>
          <a:bodyPr wrap="square" rtlCol="0">
            <a:spAutoFit/>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FICTION</a:t>
            </a:r>
          </a:p>
        </p:txBody>
      </p:sp>
      <p:sp>
        <p:nvSpPr>
          <p:cNvPr id="10" name="TextBox 9">
            <a:extLst>
              <a:ext uri="{FF2B5EF4-FFF2-40B4-BE49-F238E27FC236}">
                <a16:creationId xmlns:a16="http://schemas.microsoft.com/office/drawing/2014/main" id="{10FB7A54-9A43-EF2A-2D9C-748FE6E82433}"/>
              </a:ext>
            </a:extLst>
          </p:cNvPr>
          <p:cNvSpPr txBox="1"/>
          <p:nvPr/>
        </p:nvSpPr>
        <p:spPr>
          <a:xfrm>
            <a:off x="1008185" y="4571222"/>
            <a:ext cx="9272953" cy="430887"/>
          </a:xfrm>
          <a:prstGeom prst="rect">
            <a:avLst/>
          </a:prstGeom>
          <a:noFill/>
        </p:spPr>
        <p:txBody>
          <a:bodyPr wrap="square" rtlCol="0">
            <a:spAutoFit/>
          </a:bodyPr>
          <a:lstStyle/>
          <a:p>
            <a:r>
              <a:rPr lang="en-US" sz="2200" b="1" dirty="0">
                <a:latin typeface="Roboto" panose="02000000000000000000" pitchFamily="2" charset="0"/>
                <a:ea typeface="Roboto" panose="02000000000000000000" pitchFamily="2" charset="0"/>
                <a:cs typeface="Roboto" panose="02000000000000000000" pitchFamily="2" charset="0"/>
              </a:rPr>
              <a:t>3. Pulling my credit report will affect my credit score. </a:t>
            </a:r>
          </a:p>
        </p:txBody>
      </p:sp>
      <p:sp>
        <p:nvSpPr>
          <p:cNvPr id="11" name="TextBox 10">
            <a:extLst>
              <a:ext uri="{FF2B5EF4-FFF2-40B4-BE49-F238E27FC236}">
                <a16:creationId xmlns:a16="http://schemas.microsoft.com/office/drawing/2014/main" id="{77FAD7AE-4D7F-142C-2787-B014AA57A08A}"/>
              </a:ext>
            </a:extLst>
          </p:cNvPr>
          <p:cNvSpPr txBox="1"/>
          <p:nvPr/>
        </p:nvSpPr>
        <p:spPr>
          <a:xfrm>
            <a:off x="1160582" y="5346348"/>
            <a:ext cx="9272953" cy="430887"/>
          </a:xfrm>
          <a:prstGeom prst="rect">
            <a:avLst/>
          </a:prstGeom>
          <a:noFill/>
        </p:spPr>
        <p:txBody>
          <a:bodyPr wrap="square" rtlCol="0">
            <a:spAutoFit/>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FICTION</a:t>
            </a:r>
          </a:p>
        </p:txBody>
      </p:sp>
      <p:sp>
        <p:nvSpPr>
          <p:cNvPr id="4" name="Google Shape;99;p1">
            <a:extLst>
              <a:ext uri="{FF2B5EF4-FFF2-40B4-BE49-F238E27FC236}">
                <a16:creationId xmlns:a16="http://schemas.microsoft.com/office/drawing/2014/main" id="{6E60B4EE-B8C1-63CF-1432-AE6F3633FCE3}"/>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93655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309561"/>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0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Dealing with Creditors</a:t>
            </a:r>
          </a:p>
        </p:txBody>
      </p:sp>
      <p:pic>
        <p:nvPicPr>
          <p:cNvPr id="4" name="Imagen 4">
            <a:extLst>
              <a:ext uri="{FF2B5EF4-FFF2-40B4-BE49-F238E27FC236}">
                <a16:creationId xmlns:a16="http://schemas.microsoft.com/office/drawing/2014/main" id="{C86DEFD2-DCF8-3B5C-09AF-B522D2FDA784}"/>
              </a:ext>
            </a:extLst>
          </p:cNvPr>
          <p:cNvPicPr>
            <a:picLocks noChangeAspect="1"/>
          </p:cNvPicPr>
          <p:nvPr/>
        </p:nvPicPr>
        <p:blipFill>
          <a:blip r:embed="rId3"/>
          <a:stretch>
            <a:fillRect/>
          </a:stretch>
        </p:blipFill>
        <p:spPr>
          <a:xfrm>
            <a:off x="7487395" y="1613732"/>
            <a:ext cx="2846506" cy="4950992"/>
          </a:xfrm>
          <a:prstGeom prst="rect">
            <a:avLst/>
          </a:prstGeom>
        </p:spPr>
      </p:pic>
      <p:sp>
        <p:nvSpPr>
          <p:cNvPr id="9" name="TextBox 8">
            <a:extLst>
              <a:ext uri="{FF2B5EF4-FFF2-40B4-BE49-F238E27FC236}">
                <a16:creationId xmlns:a16="http://schemas.microsoft.com/office/drawing/2014/main" id="{81DBB2C0-8C97-F1DA-649D-8565819FBD75}"/>
              </a:ext>
            </a:extLst>
          </p:cNvPr>
          <p:cNvSpPr txBox="1"/>
          <p:nvPr/>
        </p:nvSpPr>
        <p:spPr>
          <a:xfrm>
            <a:off x="648257" y="2319513"/>
            <a:ext cx="6660927"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Roboto" panose="02000000000000000000" pitchFamily="2" charset="0"/>
                <a:ea typeface="Roboto" panose="02000000000000000000" pitchFamily="2" charset="0"/>
                <a:cs typeface="Roboto" panose="02000000000000000000" pitchFamily="2" charset="0"/>
              </a:rPr>
              <a:t>Stay in Contact</a:t>
            </a:r>
          </a:p>
          <a:p>
            <a:pPr marL="742950" lvl="1"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Current address and phone number</a:t>
            </a:r>
          </a:p>
          <a:p>
            <a:pPr marL="742950" lvl="1" indent="-285750">
              <a:buFont typeface="Arial" panose="020B0604020202020204" pitchFamily="34" charset="0"/>
              <a:buChar char="•"/>
            </a:pPr>
            <a:endParaRPr lang="en-US" sz="2800" dirty="0">
              <a:latin typeface="Roboto" panose="02000000000000000000" pitchFamily="2" charset="0"/>
              <a:ea typeface="Roboto" panose="02000000000000000000" pitchFamily="2" charset="0"/>
              <a:cs typeface="Roboto" panose="02000000000000000000" pitchFamily="2" charset="0"/>
            </a:endParaRPr>
          </a:p>
          <a:p>
            <a:pPr marL="285750" lvl="2" indent="-285750">
              <a:buFont typeface="Arial" panose="020B0604020202020204" pitchFamily="34" charset="0"/>
              <a:buChar char="•"/>
            </a:pPr>
            <a:r>
              <a:rPr lang="en-US" sz="2800" b="1" dirty="0">
                <a:latin typeface="Roboto" panose="02000000000000000000" pitchFamily="2" charset="0"/>
                <a:ea typeface="Roboto" panose="02000000000000000000" pitchFamily="2" charset="0"/>
                <a:cs typeface="Roboto" panose="02000000000000000000" pitchFamily="2" charset="0"/>
              </a:rPr>
              <a:t>Be Honest</a:t>
            </a:r>
          </a:p>
          <a:p>
            <a:pPr marL="1200150" lvl="2"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Life is unpredictable</a:t>
            </a:r>
          </a:p>
          <a:p>
            <a:pPr lvl="2"/>
            <a:endParaRPr lang="en-US" sz="2800" dirty="0">
              <a:latin typeface="Roboto" panose="02000000000000000000" pitchFamily="2" charset="0"/>
              <a:ea typeface="Roboto" panose="02000000000000000000" pitchFamily="2" charset="0"/>
              <a:cs typeface="Roboto" panose="02000000000000000000" pitchFamily="2" charset="0"/>
            </a:endParaRPr>
          </a:p>
          <a:p>
            <a:pPr marL="285750" lvl="2" indent="-285750">
              <a:buFont typeface="Arial" panose="020B0604020202020204" pitchFamily="34" charset="0"/>
              <a:buChar char="•"/>
            </a:pPr>
            <a:r>
              <a:rPr lang="en-US" sz="2800" b="1" dirty="0">
                <a:latin typeface="Roboto" panose="02000000000000000000" pitchFamily="2" charset="0"/>
                <a:ea typeface="Roboto" panose="02000000000000000000" pitchFamily="2" charset="0"/>
                <a:cs typeface="Roboto" panose="02000000000000000000" pitchFamily="2" charset="0"/>
              </a:rPr>
              <a:t>Have a Plan</a:t>
            </a:r>
          </a:p>
          <a:p>
            <a:pPr marL="742950" lvl="3"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Pay just your debts</a:t>
            </a:r>
          </a:p>
        </p:txBody>
      </p:sp>
      <p:sp>
        <p:nvSpPr>
          <p:cNvPr id="2" name="Google Shape;99;p1">
            <a:extLst>
              <a:ext uri="{FF2B5EF4-FFF2-40B4-BE49-F238E27FC236}">
                <a16:creationId xmlns:a16="http://schemas.microsoft.com/office/drawing/2014/main" id="{E0E288EC-F98F-8C69-0A1D-C051C550D29A}"/>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4">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51083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1" y="10895"/>
            <a:ext cx="12188951"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Repair Scams</a:t>
            </a:r>
          </a:p>
        </p:txBody>
      </p:sp>
      <p:sp>
        <p:nvSpPr>
          <p:cNvPr id="9" name="TextBox 8">
            <a:extLst>
              <a:ext uri="{FF2B5EF4-FFF2-40B4-BE49-F238E27FC236}">
                <a16:creationId xmlns:a16="http://schemas.microsoft.com/office/drawing/2014/main" id="{81DBB2C0-8C97-F1DA-649D-8565819FBD75}"/>
              </a:ext>
            </a:extLst>
          </p:cNvPr>
          <p:cNvSpPr txBox="1"/>
          <p:nvPr/>
        </p:nvSpPr>
        <p:spPr>
          <a:xfrm>
            <a:off x="59772" y="1827070"/>
            <a:ext cx="12069403" cy="4524315"/>
          </a:xfrm>
          <a:prstGeom prst="rect">
            <a:avLst/>
          </a:prstGeom>
          <a:noFill/>
        </p:spPr>
        <p:txBody>
          <a:bodyPr wrap="square" rtlCol="0">
            <a:spAutoFit/>
          </a:bodyPr>
          <a:lstStyle/>
          <a:p>
            <a:pPr marL="0" indent="0" algn="ctr">
              <a:buNone/>
            </a:pPr>
            <a:r>
              <a:rPr lang="en-US" sz="2400" i="1" dirty="0">
                <a:solidFill>
                  <a:srgbClr val="23362A"/>
                </a:solidFill>
                <a:latin typeface="Roboto" panose="02000000000000000000" pitchFamily="2" charset="0"/>
                <a:ea typeface="Roboto" panose="02000000000000000000" pitchFamily="2" charset="0"/>
                <a:cs typeface="Roboto" panose="02000000000000000000" pitchFamily="2" charset="0"/>
              </a:rPr>
              <a:t>“Erase your bad credit! 100% guaranteed!”</a:t>
            </a:r>
          </a:p>
          <a:p>
            <a:pPr marL="0" indent="0" algn="ctr">
              <a:buNone/>
            </a:pPr>
            <a:r>
              <a:rPr lang="en-US" sz="2400" i="1" dirty="0">
                <a:solidFill>
                  <a:srgbClr val="23362A"/>
                </a:solidFill>
                <a:latin typeface="Roboto" panose="02000000000000000000" pitchFamily="2" charset="0"/>
                <a:ea typeface="Roboto" panose="02000000000000000000" pitchFamily="2" charset="0"/>
                <a:cs typeface="Roboto" panose="02000000000000000000" pitchFamily="2" charset="0"/>
              </a:rPr>
              <a:t>“Remove bankruptcies, judgments, liens, and bad loans from your credit file, FOREVER!”</a:t>
            </a:r>
          </a:p>
          <a:p>
            <a:pPr marL="0" indent="0" algn="ctr">
              <a:buNone/>
            </a:pPr>
            <a:r>
              <a:rPr lang="en-US" sz="2400" i="1" dirty="0">
                <a:solidFill>
                  <a:srgbClr val="23362A"/>
                </a:solidFill>
                <a:latin typeface="Roboto" panose="02000000000000000000" pitchFamily="2" charset="0"/>
                <a:ea typeface="Roboto" panose="02000000000000000000" pitchFamily="2" charset="0"/>
                <a:cs typeface="Roboto" panose="02000000000000000000" pitchFamily="2" charset="0"/>
              </a:rPr>
              <a:t>“Create a new credit identity - Legally!”</a:t>
            </a:r>
          </a:p>
          <a:p>
            <a:pPr marL="742950" lvl="1" indent="-285750">
              <a:buFont typeface="Arial" panose="020B0604020202020204" pitchFamily="34" charset="0"/>
              <a:buChar char="•"/>
            </a:pPr>
            <a:endParaRPr lang="en-US" sz="2800" dirty="0">
              <a:latin typeface="Roboto" panose="02000000000000000000" pitchFamily="2" charset="0"/>
              <a:ea typeface="Roboto" panose="02000000000000000000" pitchFamily="2" charset="0"/>
              <a:cs typeface="Roboto" panose="02000000000000000000" pitchFamily="2" charset="0"/>
            </a:endParaRPr>
          </a:p>
          <a:p>
            <a:pPr algn="ctr">
              <a:lnSpc>
                <a:spcPct val="150000"/>
              </a:lnSpc>
            </a:pPr>
            <a:r>
              <a:rPr lang="en-US" sz="2400" b="1" u="sng" dirty="0">
                <a:solidFill>
                  <a:srgbClr val="23362A"/>
                </a:solidFill>
                <a:latin typeface="Roboto" panose="02000000000000000000" pitchFamily="2" charset="0"/>
                <a:ea typeface="Roboto" panose="02000000000000000000" pitchFamily="2" charset="0"/>
                <a:cs typeface="Roboto" panose="02000000000000000000" pitchFamily="2" charset="0"/>
              </a:rPr>
              <a:t>No One </a:t>
            </a:r>
            <a:r>
              <a:rPr lang="en-US" sz="2400" dirty="0">
                <a:solidFill>
                  <a:srgbClr val="23362A"/>
                </a:solidFill>
                <a:latin typeface="Roboto" panose="02000000000000000000" pitchFamily="2" charset="0"/>
                <a:ea typeface="Roboto" panose="02000000000000000000" pitchFamily="2" charset="0"/>
                <a:cs typeface="Roboto" panose="02000000000000000000" pitchFamily="2" charset="0"/>
              </a:rPr>
              <a:t>can legally remove accurate information</a:t>
            </a:r>
          </a:p>
          <a:p>
            <a:pPr algn="ctr">
              <a:lnSpc>
                <a:spcPct val="150000"/>
              </a:lnSpc>
            </a:pPr>
            <a:r>
              <a:rPr lang="en-US" sz="2400" dirty="0">
                <a:solidFill>
                  <a:srgbClr val="23362A"/>
                </a:solidFill>
                <a:latin typeface="Roboto" panose="02000000000000000000" pitchFamily="2" charset="0"/>
                <a:ea typeface="Roboto" panose="02000000000000000000" pitchFamily="2" charset="0"/>
                <a:cs typeface="Roboto" panose="02000000000000000000" pitchFamily="2" charset="0"/>
              </a:rPr>
              <a:t>Some Attempts Are Criminal Acts!</a:t>
            </a:r>
          </a:p>
          <a:p>
            <a:pPr marL="0" indent="0">
              <a:buNone/>
            </a:pPr>
            <a:endParaRPr lang="en-US" sz="3600" dirty="0">
              <a:solidFill>
                <a:srgbClr val="23362A"/>
              </a:solidFill>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2800" dirty="0">
                <a:solidFill>
                  <a:srgbClr val="23362A"/>
                </a:solidFill>
                <a:latin typeface="Roboto" panose="02000000000000000000" pitchFamily="2" charset="0"/>
                <a:ea typeface="Roboto" panose="02000000000000000000" pitchFamily="2" charset="0"/>
                <a:cs typeface="Roboto" panose="02000000000000000000" pitchFamily="2" charset="0"/>
              </a:rPr>
              <a:t>	</a:t>
            </a:r>
            <a:r>
              <a:rPr lang="en-US" sz="2400" dirty="0">
                <a:solidFill>
                  <a:srgbClr val="23362A"/>
                </a:solidFill>
                <a:latin typeface="Roboto" panose="02000000000000000000" pitchFamily="2" charset="0"/>
                <a:ea typeface="Roboto" panose="02000000000000000000" pitchFamily="2" charset="0"/>
                <a:cs typeface="Roboto" panose="02000000000000000000" pitchFamily="2" charset="0"/>
              </a:rPr>
              <a:t>Time and responsible spending habits are the</a:t>
            </a:r>
          </a:p>
          <a:p>
            <a:pPr marL="0" indent="0" algn="ctr">
              <a:buNone/>
            </a:pPr>
            <a:r>
              <a:rPr lang="en-US" sz="2400" dirty="0">
                <a:solidFill>
                  <a:srgbClr val="23362A"/>
                </a:solidFill>
                <a:latin typeface="Roboto" panose="02000000000000000000" pitchFamily="2" charset="0"/>
                <a:ea typeface="Roboto" panose="02000000000000000000" pitchFamily="2" charset="0"/>
                <a:cs typeface="Roboto" panose="02000000000000000000" pitchFamily="2" charset="0"/>
              </a:rPr>
              <a:t>only ways to erase bad credit  </a:t>
            </a:r>
          </a:p>
          <a:p>
            <a:pPr marL="742950" lvl="1" indent="-285750">
              <a:buFont typeface="Arial" panose="020B0604020202020204" pitchFamily="34" charset="0"/>
              <a:buChar char="•"/>
            </a:pP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descr="Close-up of a clock face&#10;&#10;Description automatically generated">
            <a:extLst>
              <a:ext uri="{FF2B5EF4-FFF2-40B4-BE49-F238E27FC236}">
                <a16:creationId xmlns:a16="http://schemas.microsoft.com/office/drawing/2014/main" id="{8315F406-F99F-66CE-A6C1-F0274BB294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7199" y="4525554"/>
            <a:ext cx="2860801" cy="190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Google Shape;99;p1">
            <a:extLst>
              <a:ext uri="{FF2B5EF4-FFF2-40B4-BE49-F238E27FC236}">
                <a16:creationId xmlns:a16="http://schemas.microsoft.com/office/drawing/2014/main" id="{9BF82739-B69D-FE02-179F-DB619AE32DBD}"/>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5">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05527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F9792-EF60-EF3B-CCC3-BA30237F268D}"/>
              </a:ext>
            </a:extLst>
          </p:cNvPr>
          <p:cNvSpPr/>
          <p:nvPr/>
        </p:nvSpPr>
        <p:spPr>
          <a:xfrm>
            <a:off x="0" y="0"/>
            <a:ext cx="2756047" cy="6858000"/>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249E85E-6B81-F280-D67F-2D0FC17E0B98}"/>
              </a:ext>
            </a:extLst>
          </p:cNvPr>
          <p:cNvSpPr txBox="1"/>
          <p:nvPr/>
        </p:nvSpPr>
        <p:spPr>
          <a:xfrm>
            <a:off x="25473" y="1997839"/>
            <a:ext cx="2705100" cy="2862322"/>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How Credit Wo</a:t>
            </a:r>
            <a:r>
              <a:rPr lang="en-US" sz="45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rt</a:t>
            </a: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hy</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Are You?</a:t>
            </a:r>
          </a:p>
        </p:txBody>
      </p:sp>
      <p:sp>
        <p:nvSpPr>
          <p:cNvPr id="12" name="TextBox 11">
            <a:extLst>
              <a:ext uri="{FF2B5EF4-FFF2-40B4-BE49-F238E27FC236}">
                <a16:creationId xmlns:a16="http://schemas.microsoft.com/office/drawing/2014/main" id="{59850132-4D0C-E26A-2B66-33E5F8889A2B}"/>
              </a:ext>
            </a:extLst>
          </p:cNvPr>
          <p:cNvSpPr txBox="1"/>
          <p:nvPr/>
        </p:nvSpPr>
        <p:spPr>
          <a:xfrm>
            <a:off x="4571773" y="154122"/>
            <a:ext cx="5783704"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cs typeface="Roboto" panose="02000000000000000000" pitchFamily="2" charset="0"/>
              </a:rPr>
              <a:t>Creditworthiness: The 3 C’s</a:t>
            </a:r>
          </a:p>
        </p:txBody>
      </p:sp>
      <p:sp>
        <p:nvSpPr>
          <p:cNvPr id="13" name="TextBox 12">
            <a:extLst>
              <a:ext uri="{FF2B5EF4-FFF2-40B4-BE49-F238E27FC236}">
                <a16:creationId xmlns:a16="http://schemas.microsoft.com/office/drawing/2014/main" id="{93456EB2-17F5-EDCA-A604-9DB99EEF1C4C}"/>
              </a:ext>
            </a:extLst>
          </p:cNvPr>
          <p:cNvSpPr txBox="1"/>
          <p:nvPr/>
        </p:nvSpPr>
        <p:spPr>
          <a:xfrm>
            <a:off x="2860158" y="1446028"/>
            <a:ext cx="2999571" cy="5038344"/>
          </a:xfrm>
          <a:prstGeom prst="rect">
            <a:avLst/>
          </a:prstGeom>
          <a:solidFill>
            <a:schemeClr val="accent6">
              <a:lumMod val="20000"/>
              <a:lumOff val="80000"/>
            </a:schemeClr>
          </a:solidFill>
          <a:effectLst>
            <a:outerShdw blurRad="228600" dist="38100" dir="3900000" sx="102000" sy="102000" algn="ctr" rotWithShape="0">
              <a:srgbClr val="000000">
                <a:alpha val="0"/>
              </a:srgbClr>
            </a:outerShdw>
          </a:effectLst>
        </p:spPr>
        <p:txBody>
          <a:bodyPr wrap="square" rtlCol="0">
            <a:spAutoFit/>
          </a:bodyPr>
          <a:lstStyle/>
          <a:p>
            <a:pPr>
              <a:lnSpc>
                <a:spcPct val="150000"/>
              </a:lnSpc>
            </a:pPr>
            <a:r>
              <a:rPr lang="en-US" sz="2400" b="1" dirty="0">
                <a:latin typeface="Roboto" panose="02000000000000000000" pitchFamily="2" charset="0"/>
                <a:ea typeface="Roboto" panose="02000000000000000000" pitchFamily="2" charset="0"/>
                <a:cs typeface="Roboto" panose="02000000000000000000" pitchFamily="2" charset="0"/>
              </a:rPr>
              <a:t>Character</a:t>
            </a:r>
          </a:p>
          <a:p>
            <a:pPr marL="342900"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Credit History</a:t>
            </a:r>
          </a:p>
          <a:p>
            <a:pPr marL="800100" lvl="1" indent="-342900">
              <a:lnSpc>
                <a:spcPct val="150000"/>
              </a:lnSpc>
              <a:buFont typeface="Wingdings" panose="05000000000000000000" pitchFamily="2" charset="2"/>
              <a:buChar char="ü"/>
            </a:pPr>
            <a:r>
              <a:rPr lang="en-US" sz="1400" dirty="0">
                <a:latin typeface="Roboto" panose="02000000000000000000" pitchFamily="2" charset="0"/>
                <a:ea typeface="Roboto" panose="02000000000000000000" pitchFamily="2" charset="0"/>
                <a:cs typeface="Roboto" panose="02000000000000000000" pitchFamily="2" charset="0"/>
              </a:rPr>
              <a:t>Record of Responsibility</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Stability </a:t>
            </a:r>
          </a:p>
          <a:p>
            <a:pPr marL="800100" lvl="2" indent="-342900">
              <a:lnSpc>
                <a:spcPct val="150000"/>
              </a:lnSpc>
              <a:buFont typeface="Wingdings" panose="05000000000000000000" pitchFamily="2" charset="2"/>
              <a:buChar char="ü"/>
            </a:pPr>
            <a:r>
              <a:rPr lang="en-US" sz="1400" dirty="0">
                <a:latin typeface="Roboto" panose="02000000000000000000" pitchFamily="2" charset="0"/>
                <a:ea typeface="Roboto" panose="02000000000000000000" pitchFamily="2" charset="0"/>
                <a:cs typeface="Roboto" panose="02000000000000000000" pitchFamily="2" charset="0"/>
              </a:rPr>
              <a:t>Housing &amp; Employment</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Bank Account History</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Bill Payments </a:t>
            </a:r>
          </a:p>
          <a:p>
            <a:pPr marL="800100" lvl="2" indent="-342900">
              <a:lnSpc>
                <a:spcPct val="150000"/>
              </a:lnSpc>
              <a:buFont typeface="Wingdings" panose="05000000000000000000" pitchFamily="2" charset="2"/>
              <a:buChar char="ü"/>
            </a:pPr>
            <a:r>
              <a:rPr lang="en-US" sz="1400" dirty="0">
                <a:latin typeface="Roboto" panose="02000000000000000000" pitchFamily="2" charset="0"/>
                <a:ea typeface="Roboto" panose="02000000000000000000" pitchFamily="2" charset="0"/>
                <a:cs typeface="Roboto" panose="02000000000000000000" pitchFamily="2" charset="0"/>
              </a:rPr>
              <a:t>On time, every time</a:t>
            </a:r>
          </a:p>
          <a:p>
            <a:pPr marL="800100" lvl="2" indent="-342900">
              <a:lnSpc>
                <a:spcPct val="150000"/>
              </a:lnSpc>
              <a:buFont typeface="Wingdings" panose="05000000000000000000" pitchFamily="2" charset="2"/>
              <a:buChar char="ü"/>
            </a:pPr>
            <a:endParaRPr lang="en-US" sz="1400" dirty="0">
              <a:latin typeface="Roboto" panose="02000000000000000000" pitchFamily="2" charset="0"/>
              <a:ea typeface="Roboto" panose="02000000000000000000" pitchFamily="2" charset="0"/>
              <a:cs typeface="Roboto" panose="02000000000000000000" pitchFamily="2" charset="0"/>
            </a:endParaRPr>
          </a:p>
          <a:p>
            <a:pPr marL="800100" lvl="2" indent="-342900">
              <a:lnSpc>
                <a:spcPct val="150000"/>
              </a:lnSpc>
              <a:buFont typeface="Wingdings" panose="05000000000000000000" pitchFamily="2" charset="2"/>
              <a:buChar char="ü"/>
            </a:pPr>
            <a:endParaRPr lang="en-US" sz="1400" dirty="0">
              <a:latin typeface="Roboto" panose="02000000000000000000" pitchFamily="2" charset="0"/>
              <a:ea typeface="Roboto" panose="02000000000000000000" pitchFamily="2" charset="0"/>
              <a:cs typeface="Roboto" panose="02000000000000000000" pitchFamily="2" charset="0"/>
            </a:endParaRPr>
          </a:p>
          <a:p>
            <a:pPr marL="800100" lvl="2" indent="-342900">
              <a:lnSpc>
                <a:spcPct val="150000"/>
              </a:lnSpc>
              <a:buFont typeface="Wingdings" panose="05000000000000000000" pitchFamily="2" charset="2"/>
              <a:buChar char="ü"/>
            </a:pPr>
            <a:endParaRPr lang="en-US" sz="1400" dirty="0">
              <a:latin typeface="Roboto" panose="02000000000000000000" pitchFamily="2" charset="0"/>
              <a:ea typeface="Roboto" panose="02000000000000000000" pitchFamily="2" charset="0"/>
              <a:cs typeface="Roboto" panose="02000000000000000000" pitchFamily="2" charset="0"/>
            </a:endParaRPr>
          </a:p>
          <a:p>
            <a:pPr marL="457200" lvl="2">
              <a:lnSpc>
                <a:spcPct val="150000"/>
              </a:lnSpc>
            </a:pPr>
            <a:endParaRPr lang="en-US" sz="1400" dirty="0">
              <a:latin typeface="Roboto" panose="02000000000000000000" pitchFamily="2" charset="0"/>
              <a:ea typeface="Roboto" panose="02000000000000000000" pitchFamily="2" charset="0"/>
              <a:cs typeface="Roboto" panose="02000000000000000000" pitchFamily="2" charset="0"/>
            </a:endParaRPr>
          </a:p>
          <a:p>
            <a:pPr marL="457200" lvl="2">
              <a:lnSpc>
                <a:spcPct val="150000"/>
              </a:lnSpc>
            </a:pPr>
            <a:endParaRPr lang="en-US" sz="1400" dirty="0">
              <a:latin typeface="Roboto" panose="02000000000000000000" pitchFamily="2" charset="0"/>
              <a:ea typeface="Roboto" panose="02000000000000000000" pitchFamily="2" charset="0"/>
              <a:cs typeface="Roboto" panose="02000000000000000000" pitchFamily="2" charset="0"/>
            </a:endParaRPr>
          </a:p>
          <a:p>
            <a:pPr marL="457200" lvl="2">
              <a:lnSpc>
                <a:spcPct val="150000"/>
              </a:lnSpc>
            </a:pPr>
            <a:endParaRPr lang="en-US" sz="1400" dirty="0">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D7639D2-C505-6ACE-E5AD-65A6CC52E1B0}"/>
              </a:ext>
            </a:extLst>
          </p:cNvPr>
          <p:cNvSpPr txBox="1"/>
          <p:nvPr/>
        </p:nvSpPr>
        <p:spPr>
          <a:xfrm>
            <a:off x="2860158" y="615031"/>
            <a:ext cx="8974767" cy="830997"/>
          </a:xfrm>
          <a:prstGeom prst="rect">
            <a:avLst/>
          </a:prstGeom>
          <a:noFill/>
        </p:spPr>
        <p:txBody>
          <a:bodyPr wrap="square" rtlCol="0">
            <a:spAutoFit/>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Your “Creditworthiness” is the way a financial institution or company will evaluate the probability that you will make required payments on time. The “3 C’s” listed below weigh heavily on those decisions. </a:t>
            </a:r>
          </a:p>
        </p:txBody>
      </p:sp>
      <p:sp>
        <p:nvSpPr>
          <p:cNvPr id="17" name="TextBox 16">
            <a:extLst>
              <a:ext uri="{FF2B5EF4-FFF2-40B4-BE49-F238E27FC236}">
                <a16:creationId xmlns:a16="http://schemas.microsoft.com/office/drawing/2014/main" id="{6929FC1B-C9E4-A07C-35F0-68E761886EB5}"/>
              </a:ext>
            </a:extLst>
          </p:cNvPr>
          <p:cNvSpPr txBox="1">
            <a:spLocks/>
          </p:cNvSpPr>
          <p:nvPr/>
        </p:nvSpPr>
        <p:spPr>
          <a:xfrm>
            <a:off x="5963840" y="1456187"/>
            <a:ext cx="2999571" cy="5037276"/>
          </a:xfrm>
          <a:prstGeom prst="rect">
            <a:avLst/>
          </a:prstGeom>
          <a:solidFill>
            <a:schemeClr val="accent5">
              <a:lumMod val="20000"/>
              <a:lumOff val="80000"/>
            </a:schemeClr>
          </a:solidFill>
          <a:effectLst>
            <a:outerShdw blurRad="228600" dist="38100" dir="3900000" sx="102000" sy="102000" algn="ctr" rotWithShape="0">
              <a:srgbClr val="000000">
                <a:alpha val="0"/>
              </a:srgbClr>
            </a:outerShdw>
          </a:effectLst>
        </p:spPr>
        <p:txBody>
          <a:bodyPr wrap="square" rtlCol="0">
            <a:spAutoFit/>
          </a:bodyPr>
          <a:lstStyle/>
          <a:p>
            <a:pPr>
              <a:lnSpc>
                <a:spcPct val="150000"/>
              </a:lnSpc>
            </a:pPr>
            <a:r>
              <a:rPr lang="en-US" sz="2400" b="1" dirty="0">
                <a:latin typeface="Roboto" panose="02000000000000000000" pitchFamily="2" charset="0"/>
                <a:ea typeface="Roboto" panose="02000000000000000000" pitchFamily="2" charset="0"/>
                <a:cs typeface="Roboto" panose="02000000000000000000" pitchFamily="2" charset="0"/>
              </a:rPr>
              <a:t>Capacity</a:t>
            </a:r>
          </a:p>
          <a:p>
            <a:pPr marL="342900"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Income</a:t>
            </a:r>
            <a:endParaRPr lang="en-US" sz="1600"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Potential Credit</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Total Debt Level</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Living Expenses</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Dependents</a:t>
            </a: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lvl="1">
              <a:lnSpc>
                <a:spcPct val="150000"/>
              </a:lnSpc>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lvl="1">
              <a:lnSpc>
                <a:spcPct val="150000"/>
              </a:lnSpc>
            </a:pPr>
            <a:endParaRPr lang="en-US" sz="1600" b="1" dirty="0">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57A70B7B-537E-DE4C-67EB-E1CA87CB2C93}"/>
              </a:ext>
            </a:extLst>
          </p:cNvPr>
          <p:cNvSpPr txBox="1"/>
          <p:nvPr/>
        </p:nvSpPr>
        <p:spPr>
          <a:xfrm>
            <a:off x="9067522" y="1456188"/>
            <a:ext cx="2894106" cy="5037276"/>
          </a:xfrm>
          <a:prstGeom prst="rect">
            <a:avLst/>
          </a:prstGeom>
          <a:solidFill>
            <a:schemeClr val="accent4">
              <a:lumMod val="20000"/>
              <a:lumOff val="80000"/>
            </a:schemeClr>
          </a:solidFill>
          <a:effectLst>
            <a:outerShdw blurRad="228600" dist="38100" dir="3900000" sx="102000" sy="102000" algn="ctr" rotWithShape="0">
              <a:srgbClr val="000000">
                <a:alpha val="0"/>
              </a:srgbClr>
            </a:outerShdw>
          </a:effectLst>
        </p:spPr>
        <p:txBody>
          <a:bodyPr wrap="square" rtlCol="0">
            <a:spAutoFit/>
          </a:bodyPr>
          <a:lstStyle/>
          <a:p>
            <a:pPr>
              <a:lnSpc>
                <a:spcPct val="150000"/>
              </a:lnSpc>
            </a:pPr>
            <a:r>
              <a:rPr lang="en-US" sz="2400" b="1" dirty="0">
                <a:latin typeface="Roboto" panose="02000000000000000000" pitchFamily="2" charset="0"/>
                <a:ea typeface="Roboto" panose="02000000000000000000" pitchFamily="2" charset="0"/>
                <a:cs typeface="Roboto" panose="02000000000000000000" pitchFamily="2" charset="0"/>
              </a:rPr>
              <a:t>Collateral</a:t>
            </a:r>
          </a:p>
          <a:p>
            <a:pPr marL="342900"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Home</a:t>
            </a:r>
            <a:endParaRPr lang="en-US" sz="1600"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Car</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Motorcycle</a:t>
            </a:r>
          </a:p>
          <a:p>
            <a:pPr marL="342900" lvl="1" indent="-342900">
              <a:lnSpc>
                <a:spcPct val="150000"/>
              </a:lnSpc>
              <a:buFont typeface="Arial" panose="020B0604020202020204" pitchFamily="34" charset="0"/>
              <a:buChar char="•"/>
            </a:pPr>
            <a:r>
              <a:rPr lang="en-US" sz="1600" b="1" dirty="0">
                <a:latin typeface="Roboto" panose="02000000000000000000" pitchFamily="2" charset="0"/>
                <a:ea typeface="Roboto" panose="02000000000000000000" pitchFamily="2" charset="0"/>
                <a:cs typeface="Roboto" panose="02000000000000000000" pitchFamily="2" charset="0"/>
              </a:rPr>
              <a:t>Other Valuables</a:t>
            </a: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lvl="1">
              <a:lnSpc>
                <a:spcPct val="150000"/>
              </a:lnSpc>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a:p>
            <a:pPr marL="342900" lvl="1" indent="-342900">
              <a:lnSpc>
                <a:spcPct val="150000"/>
              </a:lnSpc>
              <a:buFont typeface="Arial" panose="020B0604020202020204" pitchFamily="34" charset="0"/>
              <a:buChar char="•"/>
            </a:pPr>
            <a:endParaRPr lang="en-US" sz="1600" b="1" dirty="0">
              <a:latin typeface="Roboto" panose="02000000000000000000" pitchFamily="2" charset="0"/>
              <a:ea typeface="Roboto" panose="02000000000000000000" pitchFamily="2" charset="0"/>
              <a:cs typeface="Roboto" panose="02000000000000000000" pitchFamily="2" charset="0"/>
            </a:endParaRPr>
          </a:p>
        </p:txBody>
      </p:sp>
      <p:pic>
        <p:nvPicPr>
          <p:cNvPr id="19" name="Picture 1">
            <a:extLst>
              <a:ext uri="{FF2B5EF4-FFF2-40B4-BE49-F238E27FC236}">
                <a16:creationId xmlns:a16="http://schemas.microsoft.com/office/drawing/2014/main" id="{7C95F095-A539-A8C4-B959-5E2CCDE4EF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937" y="4690841"/>
            <a:ext cx="2163392" cy="14422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3">
            <a:extLst>
              <a:ext uri="{FF2B5EF4-FFF2-40B4-BE49-F238E27FC236}">
                <a16:creationId xmlns:a16="http://schemas.microsoft.com/office/drawing/2014/main" id="{8D06E01B-9A16-8726-DFA9-7550C3FCDD4E}"/>
              </a:ext>
            </a:extLst>
          </p:cNvPr>
          <p:cNvPicPr>
            <a:picLocks noChangeAspect="1"/>
          </p:cNvPicPr>
          <p:nvPr/>
        </p:nvPicPr>
        <p:blipFill>
          <a:blip r:embed="rId4"/>
          <a:stretch>
            <a:fillRect/>
          </a:stretch>
        </p:blipFill>
        <p:spPr>
          <a:xfrm>
            <a:off x="6583139" y="4597923"/>
            <a:ext cx="1528803" cy="15351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descr="http://t1.gstatic.com/images?q=tbn:ANd9GcQ_J7vZpscQq24cJBgPNr9-_r5tIJj0jm5_jnN177gXJ_u_6OT6hQ">
            <a:extLst>
              <a:ext uri="{FF2B5EF4-FFF2-40B4-BE49-F238E27FC236}">
                <a16:creationId xmlns:a16="http://schemas.microsoft.com/office/drawing/2014/main" id="{4B24A852-B188-7D4A-92FC-B0D2951725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518" b="14900"/>
          <a:stretch/>
        </p:blipFill>
        <p:spPr bwMode="auto">
          <a:xfrm>
            <a:off x="9255800" y="4641725"/>
            <a:ext cx="2517549" cy="13537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96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0"/>
            <a:ext cx="4053659" cy="6858000"/>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400" b="1" kern="12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 Freeze and Ale</a:t>
            </a:r>
            <a:r>
              <a:rPr lang="en-US" sz="5400" b="1" kern="120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rt</a:t>
            </a:r>
            <a:r>
              <a:rPr lang="en-US" sz="5400" b="1" kern="12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a:t>
            </a:r>
          </a:p>
        </p:txBody>
      </p:sp>
      <p:graphicFrame>
        <p:nvGraphicFramePr>
          <p:cNvPr id="15" name="TextBox 8">
            <a:extLst>
              <a:ext uri="{FF2B5EF4-FFF2-40B4-BE49-F238E27FC236}">
                <a16:creationId xmlns:a16="http://schemas.microsoft.com/office/drawing/2014/main" id="{9314316D-FF1C-E457-11DF-66316F612308}"/>
              </a:ext>
            </a:extLst>
          </p:cNvPr>
          <p:cNvGraphicFramePr/>
          <p:nvPr>
            <p:extLst>
              <p:ext uri="{D42A27DB-BD31-4B8C-83A1-F6EECF244321}">
                <p14:modId xmlns:p14="http://schemas.microsoft.com/office/powerpoint/2010/main" val="2285831705"/>
              </p:ext>
            </p:extLst>
          </p:nvPr>
        </p:nvGraphicFramePr>
        <p:xfrm>
          <a:off x="4648018" y="557235"/>
          <a:ext cx="5325541"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6A97B1E-5718-F42E-1C09-CCE64C4B4ACA}"/>
              </a:ext>
            </a:extLst>
          </p:cNvPr>
          <p:cNvSpPr txBox="1"/>
          <p:nvPr/>
        </p:nvSpPr>
        <p:spPr>
          <a:xfrm>
            <a:off x="5542643" y="6363593"/>
            <a:ext cx="5111262"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cs typeface="Roboto" panose="02000000000000000000" pitchFamily="2" charset="0"/>
              </a:rPr>
              <a:t>Visit </a:t>
            </a:r>
            <a:r>
              <a:rPr lang="en-US" sz="1400" dirty="0">
                <a:latin typeface="Roboto" panose="02000000000000000000" pitchFamily="2" charset="0"/>
                <a:ea typeface="Roboto" panose="02000000000000000000" pitchFamily="2" charset="0"/>
                <a:cs typeface="Roboto" panose="02000000000000000000" pitchFamily="2" charset="0"/>
                <a:hlinkClick r:id="rId8"/>
              </a:rPr>
              <a:t>www.consumer.ftc.gov</a:t>
            </a:r>
            <a:r>
              <a:rPr lang="en-US" sz="1400" dirty="0">
                <a:latin typeface="Roboto" panose="02000000000000000000" pitchFamily="2" charset="0"/>
                <a:ea typeface="Roboto" panose="02000000000000000000" pitchFamily="2" charset="0"/>
                <a:cs typeface="Roboto" panose="02000000000000000000" pitchFamily="2" charset="0"/>
              </a:rPr>
              <a:t> for more information</a:t>
            </a:r>
          </a:p>
        </p:txBody>
      </p:sp>
      <p:sp>
        <p:nvSpPr>
          <p:cNvPr id="11" name="Google Shape;99;p1">
            <a:extLst>
              <a:ext uri="{FF2B5EF4-FFF2-40B4-BE49-F238E27FC236}">
                <a16:creationId xmlns:a16="http://schemas.microsoft.com/office/drawing/2014/main" id="{F5BDAB42-7349-37D8-E5F8-7E3E1C3ECA0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9">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92277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Summary and Action Items</a:t>
            </a:r>
          </a:p>
        </p:txBody>
      </p:sp>
      <p:sp>
        <p:nvSpPr>
          <p:cNvPr id="9" name="TextBox 8">
            <a:extLst>
              <a:ext uri="{FF2B5EF4-FFF2-40B4-BE49-F238E27FC236}">
                <a16:creationId xmlns:a16="http://schemas.microsoft.com/office/drawing/2014/main" id="{81DBB2C0-8C97-F1DA-649D-8565819FBD75}"/>
              </a:ext>
            </a:extLst>
          </p:cNvPr>
          <p:cNvSpPr txBox="1"/>
          <p:nvPr/>
        </p:nvSpPr>
        <p:spPr>
          <a:xfrm>
            <a:off x="156206" y="1955604"/>
            <a:ext cx="7658049" cy="3734356"/>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000" dirty="0">
                <a:solidFill>
                  <a:srgbClr val="23362A"/>
                </a:solidFill>
                <a:latin typeface="Roboto" panose="02000000000000000000" pitchFamily="2" charset="0"/>
                <a:ea typeface="Roboto" panose="02000000000000000000" pitchFamily="2" charset="0"/>
                <a:cs typeface="Roboto" panose="02000000000000000000" pitchFamily="2" charset="0"/>
              </a:rPr>
              <a:t>Recognize and understand how to protect yourself from misleading consumer practices and report complaints. </a:t>
            </a:r>
          </a:p>
          <a:p>
            <a:pPr marL="571500" indent="-571500">
              <a:lnSpc>
                <a:spcPct val="150000"/>
              </a:lnSpc>
              <a:buFont typeface="Arial" panose="020B0604020202020204" pitchFamily="34" charset="0"/>
              <a:buChar char="•"/>
            </a:pPr>
            <a:r>
              <a:rPr lang="en-US" sz="2000" dirty="0">
                <a:solidFill>
                  <a:srgbClr val="23362A"/>
                </a:solidFill>
                <a:latin typeface="Roboto" panose="02000000000000000000" pitchFamily="2" charset="0"/>
                <a:ea typeface="Roboto" panose="02000000000000000000" pitchFamily="2" charset="0"/>
                <a:cs typeface="Roboto" panose="02000000000000000000" pitchFamily="2" charset="0"/>
              </a:rPr>
              <a:t>Pull your free credit report </a:t>
            </a:r>
          </a:p>
          <a:p>
            <a:pPr marL="571500" indent="-571500">
              <a:lnSpc>
                <a:spcPct val="150000"/>
              </a:lnSpc>
              <a:buFont typeface="Arial" panose="020B0604020202020204" pitchFamily="34" charset="0"/>
              <a:buChar char="•"/>
            </a:pPr>
            <a:r>
              <a:rPr lang="en-US" sz="2000" dirty="0">
                <a:solidFill>
                  <a:srgbClr val="23362A"/>
                </a:solidFill>
                <a:latin typeface="Roboto" panose="02000000000000000000" pitchFamily="2" charset="0"/>
                <a:ea typeface="Roboto" panose="02000000000000000000" pitchFamily="2" charset="0"/>
                <a:cs typeface="Roboto" panose="02000000000000000000" pitchFamily="2" charset="0"/>
              </a:rPr>
              <a:t>Monitor your credit score regularly and report any suspicious activity immediately</a:t>
            </a:r>
          </a:p>
          <a:p>
            <a:pPr marL="571500" indent="-571500">
              <a:lnSpc>
                <a:spcPct val="150000"/>
              </a:lnSpc>
              <a:buFont typeface="Arial" panose="020B0604020202020204" pitchFamily="34" charset="0"/>
              <a:buChar char="•"/>
            </a:pPr>
            <a:r>
              <a:rPr lang="en-US" sz="2000" dirty="0">
                <a:solidFill>
                  <a:srgbClr val="23362A"/>
                </a:solidFill>
                <a:latin typeface="Roboto" panose="02000000000000000000" pitchFamily="2" charset="0"/>
                <a:ea typeface="Roboto" panose="02000000000000000000" pitchFamily="2" charset="0"/>
                <a:cs typeface="Roboto" panose="02000000000000000000" pitchFamily="2" charset="0"/>
              </a:rPr>
              <a:t>If you have debts, reach out to your creditors and be honest. This is the best way to resolve your problems and start the journey towards a better credit score</a:t>
            </a:r>
          </a:p>
        </p:txBody>
      </p:sp>
      <p:pic>
        <p:nvPicPr>
          <p:cNvPr id="4" name="Picture 3" descr="A credit card next to a phone&#10;&#10;Description automatically generated">
            <a:extLst>
              <a:ext uri="{FF2B5EF4-FFF2-40B4-BE49-F238E27FC236}">
                <a16:creationId xmlns:a16="http://schemas.microsoft.com/office/drawing/2014/main" id="{86A6A91B-F788-3B67-E10D-DC0F426746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10736" y="2447840"/>
            <a:ext cx="3707560" cy="2471706"/>
          </a:xfrm>
          <a:prstGeom prst="rect">
            <a:avLst/>
          </a:prstGeom>
          <a:ln w="190500" cap="sq">
            <a:noFill/>
            <a:prstDash val="solid"/>
            <a:miter lim="800000"/>
          </a:ln>
          <a:effectLst>
            <a:outerShdw blurRad="152400" dist="317500" dir="5400000" sx="90000" sy="-19000" rotWithShape="0">
              <a:prstClr val="black">
                <a:alpha val="15000"/>
              </a:prstClr>
            </a:outerShdw>
          </a:effectLst>
          <a:scene3d>
            <a:camera prst="perspectiveFront" fov="5400000"/>
            <a:lightRig rig="threePt" dir="t">
              <a:rot lat="0" lon="0" rev="2100000"/>
            </a:lightRig>
          </a:scene3d>
          <a:sp3d extrusionH="25400">
            <a:extrusionClr>
              <a:srgbClr val="000000"/>
            </a:extrusionClr>
          </a:sp3d>
        </p:spPr>
      </p:pic>
      <p:sp>
        <p:nvSpPr>
          <p:cNvPr id="5" name="TextBox 4">
            <a:extLst>
              <a:ext uri="{FF2B5EF4-FFF2-40B4-BE49-F238E27FC236}">
                <a16:creationId xmlns:a16="http://schemas.microsoft.com/office/drawing/2014/main" id="{57CDAA6E-E6BF-3E1B-D3A1-16D97AE3F0F3}"/>
              </a:ext>
            </a:extLst>
          </p:cNvPr>
          <p:cNvSpPr txBox="1"/>
          <p:nvPr/>
        </p:nvSpPr>
        <p:spPr>
          <a:xfrm>
            <a:off x="8149065" y="9188891"/>
            <a:ext cx="3569231" cy="230832"/>
          </a:xfrm>
          <a:prstGeom prst="rect">
            <a:avLst/>
          </a:prstGeom>
          <a:noFill/>
          <a:ln w="28575">
            <a:solidFill>
              <a:srgbClr val="003300"/>
            </a:solidFill>
          </a:ln>
        </p:spPr>
        <p:txBody>
          <a:bodyPr wrap="square" rtlCol="0">
            <a:spAutoFit/>
          </a:bodyPr>
          <a:lstStyle/>
          <a:p>
            <a:r>
              <a:rPr lang="en-US" sz="900" dirty="0">
                <a:hlinkClick r:id="rId4" tooltip="https://www.quoteinspector.com/images/credit/credit-score-720/"/>
              </a:rPr>
              <a:t>This Photo</a:t>
            </a:r>
            <a:r>
              <a:rPr lang="en-US" sz="900" dirty="0"/>
              <a:t> by Unknown Author is licensed under </a:t>
            </a:r>
            <a:r>
              <a:rPr lang="en-US" sz="900" dirty="0">
                <a:hlinkClick r:id="rId5" tooltip="https://creativecommons.org/licenses/by-nd/3.0/"/>
              </a:rPr>
              <a:t>CC BY-ND</a:t>
            </a:r>
            <a:endParaRPr lang="en-US" sz="900" dirty="0"/>
          </a:p>
        </p:txBody>
      </p:sp>
      <p:sp>
        <p:nvSpPr>
          <p:cNvPr id="2" name="Google Shape;99;p1">
            <a:extLst>
              <a:ext uri="{FF2B5EF4-FFF2-40B4-BE49-F238E27FC236}">
                <a16:creationId xmlns:a16="http://schemas.microsoft.com/office/drawing/2014/main" id="{B56E07B8-5EBA-8A1D-D9CE-8D04126B0F72}"/>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6">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456631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Sources of Assistance</a:t>
            </a:r>
          </a:p>
        </p:txBody>
      </p:sp>
      <p:sp>
        <p:nvSpPr>
          <p:cNvPr id="9" name="TextBox 8">
            <a:extLst>
              <a:ext uri="{FF2B5EF4-FFF2-40B4-BE49-F238E27FC236}">
                <a16:creationId xmlns:a16="http://schemas.microsoft.com/office/drawing/2014/main" id="{81DBB2C0-8C97-F1DA-649D-8565819FBD75}"/>
              </a:ext>
            </a:extLst>
          </p:cNvPr>
          <p:cNvSpPr txBox="1"/>
          <p:nvPr/>
        </p:nvSpPr>
        <p:spPr>
          <a:xfrm>
            <a:off x="385565" y="1769390"/>
            <a:ext cx="7658049" cy="4493538"/>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Chain of Command</a:t>
            </a:r>
          </a:p>
          <a:p>
            <a:pPr marL="457200" indent="-457200">
              <a:buFont typeface="Arial" panose="020B0604020202020204" pitchFamily="34" charset="0"/>
              <a:buChar char="•"/>
            </a:pPr>
            <a:r>
              <a:rPr lang="en-US" sz="2600" b="1" dirty="0">
                <a:latin typeface="Roboto" panose="02000000000000000000" pitchFamily="2" charset="0"/>
                <a:ea typeface="Roboto" panose="02000000000000000000" pitchFamily="2" charset="0"/>
                <a:cs typeface="Roboto" panose="02000000000000000000" pitchFamily="2" charset="0"/>
              </a:rPr>
              <a:t>Financialfrontline.org</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Army Community Service (ACS)</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Army Emergency Relief (AER)</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Armed Forces Disciplinary Control Board</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Legal services</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Better Business Bureau (BBB)</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Consumer Financial Protection Bureau (CFPB)</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Federal Trade Commission (FTC)</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Militaryconsumer.gov</a:t>
            </a:r>
          </a:p>
          <a:p>
            <a:pPr marL="457200" indent="-457200">
              <a:buFont typeface="Arial" panose="020B0604020202020204" pitchFamily="34" charset="0"/>
              <a:buChar char="•"/>
            </a:pPr>
            <a:r>
              <a:rPr lang="en-US" sz="2600" dirty="0">
                <a:latin typeface="Roboto" panose="02000000000000000000" pitchFamily="2" charset="0"/>
                <a:ea typeface="Roboto" panose="02000000000000000000" pitchFamily="2" charset="0"/>
                <a:cs typeface="Roboto" panose="02000000000000000000" pitchFamily="2" charset="0"/>
              </a:rPr>
              <a:t>Military OneSource</a:t>
            </a:r>
          </a:p>
        </p:txBody>
      </p:sp>
      <p:sp>
        <p:nvSpPr>
          <p:cNvPr id="3" name="Google Shape;99;p1">
            <a:extLst>
              <a:ext uri="{FF2B5EF4-FFF2-40B4-BE49-F238E27FC236}">
                <a16:creationId xmlns:a16="http://schemas.microsoft.com/office/drawing/2014/main" id="{64A8786E-EFD2-6416-4A4B-F4658B10B54C}"/>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pic>
        <p:nvPicPr>
          <p:cNvPr id="5" name="Picture 4" descr="Several white speech bubbles with words attached to a rope&#10;&#10;Description automatically generated">
            <a:extLst>
              <a:ext uri="{FF2B5EF4-FFF2-40B4-BE49-F238E27FC236}">
                <a16:creationId xmlns:a16="http://schemas.microsoft.com/office/drawing/2014/main" id="{277E9353-4B4E-3F4D-341F-57B19D009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8253">
            <a:off x="8111103" y="2186985"/>
            <a:ext cx="3638599" cy="2424757"/>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416938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1"/>
            <a:ext cx="12248727" cy="1684313"/>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Questions?</a:t>
            </a:r>
          </a:p>
        </p:txBody>
      </p:sp>
      <p:sp>
        <p:nvSpPr>
          <p:cNvPr id="2" name="Google Shape;99;p1">
            <a:extLst>
              <a:ext uri="{FF2B5EF4-FFF2-40B4-BE49-F238E27FC236}">
                <a16:creationId xmlns:a16="http://schemas.microsoft.com/office/drawing/2014/main" id="{D20715EC-FEEC-635A-E0CE-4CA4F9677775}"/>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pic>
        <p:nvPicPr>
          <p:cNvPr id="5" name="Graphic 4">
            <a:extLst>
              <a:ext uri="{FF2B5EF4-FFF2-40B4-BE49-F238E27FC236}">
                <a16:creationId xmlns:a16="http://schemas.microsoft.com/office/drawing/2014/main" id="{B8FCE13A-08A8-4FE8-E796-80F501E7BF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4447806" y="2547257"/>
            <a:ext cx="2687778" cy="3491342"/>
          </a:xfrm>
          <a:prstGeom prst="rect">
            <a:avLst/>
          </a:prstGeom>
        </p:spPr>
      </p:pic>
    </p:spTree>
    <p:extLst>
      <p:ext uri="{BB962C8B-B14F-4D97-AF65-F5344CB8AC3E}">
        <p14:creationId xmlns:p14="http://schemas.microsoft.com/office/powerpoint/2010/main" val="3234197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Question #1</a:t>
            </a:r>
          </a:p>
        </p:txBody>
      </p:sp>
      <p:sp>
        <p:nvSpPr>
          <p:cNvPr id="2" name="TextBox 1">
            <a:extLst>
              <a:ext uri="{FF2B5EF4-FFF2-40B4-BE49-F238E27FC236}">
                <a16:creationId xmlns:a16="http://schemas.microsoft.com/office/drawing/2014/main" id="{43C5B868-1B35-205B-0FE2-82535C620FAF}"/>
              </a:ext>
            </a:extLst>
          </p:cNvPr>
          <p:cNvSpPr txBox="1"/>
          <p:nvPr/>
        </p:nvSpPr>
        <p:spPr>
          <a:xfrm>
            <a:off x="661012" y="2059406"/>
            <a:ext cx="10796954" cy="3098284"/>
          </a:xfrm>
          <a:prstGeom prst="rect">
            <a:avLst/>
          </a:prstGeom>
          <a:noFill/>
        </p:spPr>
        <p:txBody>
          <a:bodyPr wrap="square" rtlCol="0">
            <a:spAutoFit/>
          </a:bodyPr>
          <a:lstStyle/>
          <a:p>
            <a:pPr algn="ctr"/>
            <a:r>
              <a:rPr lang="en-US" sz="3200" b="1" dirty="0">
                <a:latin typeface="Roboto" panose="02000000000000000000" pitchFamily="2" charset="0"/>
                <a:ea typeface="Roboto" panose="02000000000000000000" pitchFamily="2" charset="0"/>
                <a:cs typeface="Roboto" panose="02000000000000000000" pitchFamily="2" charset="0"/>
              </a:rPr>
              <a:t>Where can you go to get your free credit report? </a:t>
            </a:r>
          </a:p>
          <a:p>
            <a:pPr marL="342900" indent="-34290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One of the major credit bureaus</a:t>
            </a:r>
          </a:p>
          <a:p>
            <a:pPr marL="342900" indent="-34290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AnnualCreditReport.Com</a:t>
            </a:r>
          </a:p>
          <a:p>
            <a:pPr marL="342900" indent="-34290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Amy Community Service</a:t>
            </a:r>
          </a:p>
          <a:p>
            <a:pPr marL="342900" indent="-34290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All the Above</a:t>
            </a:r>
          </a:p>
        </p:txBody>
      </p:sp>
      <p:sp>
        <p:nvSpPr>
          <p:cNvPr id="3" name="TextBox 2">
            <a:extLst>
              <a:ext uri="{FF2B5EF4-FFF2-40B4-BE49-F238E27FC236}">
                <a16:creationId xmlns:a16="http://schemas.microsoft.com/office/drawing/2014/main" id="{C2EA8D86-6F50-41CA-27C7-5B67B48D20D2}"/>
              </a:ext>
            </a:extLst>
          </p:cNvPr>
          <p:cNvSpPr txBox="1"/>
          <p:nvPr/>
        </p:nvSpPr>
        <p:spPr>
          <a:xfrm>
            <a:off x="156206" y="5484912"/>
            <a:ext cx="10796954" cy="584775"/>
          </a:xfrm>
          <a:prstGeom prst="rect">
            <a:avLst/>
          </a:prstGeom>
          <a:noFill/>
        </p:spPr>
        <p:txBody>
          <a:bodyPr wrap="square" rtlCol="0">
            <a:spAutoFit/>
          </a:bodyPr>
          <a:lstStyle/>
          <a:p>
            <a:pPr algn="ctr"/>
            <a:r>
              <a:rPr lang="en-US" sz="3200" b="1" dirty="0">
                <a:latin typeface="Roboto" panose="02000000000000000000" pitchFamily="2" charset="0"/>
                <a:ea typeface="Roboto" panose="02000000000000000000" pitchFamily="2" charset="0"/>
                <a:cs typeface="Roboto" panose="02000000000000000000" pitchFamily="2" charset="0"/>
              </a:rPr>
              <a:t>D. All the Above</a:t>
            </a:r>
          </a:p>
        </p:txBody>
      </p:sp>
      <p:sp>
        <p:nvSpPr>
          <p:cNvPr id="4" name="Google Shape;99;p1">
            <a:extLst>
              <a:ext uri="{FF2B5EF4-FFF2-40B4-BE49-F238E27FC236}">
                <a16:creationId xmlns:a16="http://schemas.microsoft.com/office/drawing/2014/main" id="{F3B862A1-9916-5C0F-09FF-D5BC7BDF92A4}"/>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68264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Question #2</a:t>
            </a:r>
          </a:p>
        </p:txBody>
      </p:sp>
      <p:sp>
        <p:nvSpPr>
          <p:cNvPr id="2" name="TextBox 1">
            <a:extLst>
              <a:ext uri="{FF2B5EF4-FFF2-40B4-BE49-F238E27FC236}">
                <a16:creationId xmlns:a16="http://schemas.microsoft.com/office/drawing/2014/main" id="{43C5B868-1B35-205B-0FE2-82535C620FAF}"/>
              </a:ext>
            </a:extLst>
          </p:cNvPr>
          <p:cNvSpPr txBox="1"/>
          <p:nvPr/>
        </p:nvSpPr>
        <p:spPr>
          <a:xfrm>
            <a:off x="695998" y="1828485"/>
            <a:ext cx="10796954" cy="2990562"/>
          </a:xfrm>
          <a:prstGeom prst="rect">
            <a:avLst/>
          </a:prstGeom>
          <a:noFill/>
        </p:spPr>
        <p:txBody>
          <a:bodyPr wrap="square" rtlCol="0">
            <a:spAutoFit/>
          </a:bodyPr>
          <a:lstStyle/>
          <a:p>
            <a:pPr algn="ctr"/>
            <a:r>
              <a:rPr lang="en-US" sz="3000" b="1" dirty="0">
                <a:latin typeface="Roboto" panose="02000000000000000000" pitchFamily="2" charset="0"/>
                <a:ea typeface="Roboto" panose="02000000000000000000" pitchFamily="2" charset="0"/>
                <a:cs typeface="Roboto" panose="02000000000000000000" pitchFamily="2" charset="0"/>
              </a:rPr>
              <a:t>Which information from your credit report might be a warning of identity theft?</a:t>
            </a:r>
          </a:p>
          <a:p>
            <a:pPr marL="342900" indent="-342900">
              <a:lnSpc>
                <a:spcPct val="150000"/>
              </a:lnSpc>
              <a:buFont typeface="+mj-lt"/>
              <a:buAutoNum type="alphaUcPeriod"/>
            </a:pPr>
            <a:r>
              <a:rPr lang="en-US" sz="2200" dirty="0">
                <a:latin typeface="Roboto" panose="02000000000000000000" pitchFamily="2" charset="0"/>
                <a:ea typeface="Roboto" panose="02000000000000000000" pitchFamily="2" charset="0"/>
                <a:cs typeface="Roboto" panose="02000000000000000000" pitchFamily="2" charset="0"/>
              </a:rPr>
              <a:t>New account listed you do not remember opening</a:t>
            </a:r>
          </a:p>
          <a:p>
            <a:pPr marL="342900" indent="-342900">
              <a:lnSpc>
                <a:spcPct val="150000"/>
              </a:lnSpc>
              <a:buFont typeface="+mj-lt"/>
              <a:buAutoNum type="alphaUcPeriod"/>
            </a:pPr>
            <a:r>
              <a:rPr lang="en-US" sz="2200" dirty="0">
                <a:latin typeface="Roboto" panose="02000000000000000000" pitchFamily="2" charset="0"/>
                <a:ea typeface="Roboto" panose="02000000000000000000" pitchFamily="2" charset="0"/>
                <a:cs typeface="Roboto" panose="02000000000000000000" pitchFamily="2" charset="0"/>
              </a:rPr>
              <a:t>Several 30-day delinquencies on  accounts for which you made late payments</a:t>
            </a:r>
          </a:p>
          <a:p>
            <a:pPr marL="342900" indent="-342900">
              <a:lnSpc>
                <a:spcPct val="150000"/>
              </a:lnSpc>
              <a:buFont typeface="+mj-lt"/>
              <a:buAutoNum type="alphaUcPeriod"/>
            </a:pPr>
            <a:r>
              <a:rPr lang="en-US" sz="2200" dirty="0">
                <a:latin typeface="Roboto" panose="02000000000000000000" pitchFamily="2" charset="0"/>
                <a:ea typeface="Roboto" panose="02000000000000000000" pitchFamily="2" charset="0"/>
                <a:cs typeface="Roboto" panose="02000000000000000000" pitchFamily="2" charset="0"/>
              </a:rPr>
              <a:t>Soft inquiries from prospective employers that did not offer you a job interview</a:t>
            </a:r>
          </a:p>
          <a:p>
            <a:pPr marL="342900" indent="-342900">
              <a:lnSpc>
                <a:spcPct val="150000"/>
              </a:lnSpc>
              <a:buFont typeface="+mj-lt"/>
              <a:buAutoNum type="alphaUcPeriod"/>
            </a:pPr>
            <a:r>
              <a:rPr lang="en-US" sz="2200" dirty="0">
                <a:latin typeface="Roboto" panose="02000000000000000000" pitchFamily="2" charset="0"/>
                <a:ea typeface="Roboto" panose="02000000000000000000" pitchFamily="2" charset="0"/>
                <a:cs typeface="Roboto" panose="02000000000000000000" pitchFamily="2" charset="0"/>
              </a:rPr>
              <a:t>Accounts described as open that you are unsure if you closed</a:t>
            </a:r>
          </a:p>
        </p:txBody>
      </p:sp>
      <p:sp>
        <p:nvSpPr>
          <p:cNvPr id="3" name="TextBox 2">
            <a:extLst>
              <a:ext uri="{FF2B5EF4-FFF2-40B4-BE49-F238E27FC236}">
                <a16:creationId xmlns:a16="http://schemas.microsoft.com/office/drawing/2014/main" id="{C2EA8D86-6F50-41CA-27C7-5B67B48D20D2}"/>
              </a:ext>
            </a:extLst>
          </p:cNvPr>
          <p:cNvSpPr txBox="1"/>
          <p:nvPr/>
        </p:nvSpPr>
        <p:spPr>
          <a:xfrm>
            <a:off x="1153198" y="5330692"/>
            <a:ext cx="8883431" cy="1015663"/>
          </a:xfrm>
          <a:prstGeom prst="rect">
            <a:avLst/>
          </a:prstGeom>
          <a:noFill/>
        </p:spPr>
        <p:txBody>
          <a:bodyPr wrap="square" rtlCol="0">
            <a:spAutoFit/>
          </a:bodyPr>
          <a:lstStyle/>
          <a:p>
            <a:pPr marL="514350" indent="-514350" algn="ctr">
              <a:buAutoNum type="alphaUcPeriod"/>
            </a:pPr>
            <a:r>
              <a:rPr lang="en-US" sz="3000" b="1" dirty="0">
                <a:latin typeface="Roboto" panose="02000000000000000000" pitchFamily="2" charset="0"/>
                <a:ea typeface="Roboto" panose="02000000000000000000" pitchFamily="2" charset="0"/>
                <a:cs typeface="Roboto" panose="02000000000000000000" pitchFamily="2" charset="0"/>
              </a:rPr>
              <a:t>New account listed that you do not remember opening</a:t>
            </a:r>
          </a:p>
        </p:txBody>
      </p:sp>
      <p:sp>
        <p:nvSpPr>
          <p:cNvPr id="4" name="Google Shape;99;p1">
            <a:extLst>
              <a:ext uri="{FF2B5EF4-FFF2-40B4-BE49-F238E27FC236}">
                <a16:creationId xmlns:a16="http://schemas.microsoft.com/office/drawing/2014/main" id="{EFAB9031-60AB-D947-784B-99AC79F6C85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11533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Question #3</a:t>
            </a:r>
          </a:p>
        </p:txBody>
      </p:sp>
      <p:sp>
        <p:nvSpPr>
          <p:cNvPr id="2" name="TextBox 1">
            <a:extLst>
              <a:ext uri="{FF2B5EF4-FFF2-40B4-BE49-F238E27FC236}">
                <a16:creationId xmlns:a16="http://schemas.microsoft.com/office/drawing/2014/main" id="{43C5B868-1B35-205B-0FE2-82535C620FAF}"/>
              </a:ext>
            </a:extLst>
          </p:cNvPr>
          <p:cNvSpPr txBox="1"/>
          <p:nvPr/>
        </p:nvSpPr>
        <p:spPr>
          <a:xfrm>
            <a:off x="661012" y="2265528"/>
            <a:ext cx="10796954" cy="1569660"/>
          </a:xfrm>
          <a:prstGeom prst="rect">
            <a:avLst/>
          </a:prstGeom>
          <a:noFill/>
        </p:spPr>
        <p:txBody>
          <a:bodyPr wrap="square" rtlCol="0">
            <a:spAutoFit/>
          </a:bodyPr>
          <a:lstStyle/>
          <a:p>
            <a:pPr algn="ctr"/>
            <a:r>
              <a:rPr lang="en-US" sz="3200" b="1" dirty="0">
                <a:latin typeface="Roboto" panose="02000000000000000000" pitchFamily="2" charset="0"/>
                <a:ea typeface="Roboto" panose="02000000000000000000" pitchFamily="2" charset="0"/>
                <a:cs typeface="Roboto" panose="02000000000000000000" pitchFamily="2" charset="0"/>
              </a:rPr>
              <a:t>True or False: </a:t>
            </a:r>
          </a:p>
          <a:p>
            <a:pPr algn="ctr"/>
            <a:r>
              <a:rPr lang="en-US" sz="3200" dirty="0">
                <a:latin typeface="Roboto" panose="02000000000000000000" pitchFamily="2" charset="0"/>
                <a:ea typeface="Roboto" panose="02000000000000000000" pitchFamily="2" charset="0"/>
                <a:cs typeface="Roboto" panose="02000000000000000000" pitchFamily="2" charset="0"/>
              </a:rPr>
              <a:t>You will have lower monthly payments with a long-term loan</a:t>
            </a:r>
          </a:p>
        </p:txBody>
      </p:sp>
      <p:sp>
        <p:nvSpPr>
          <p:cNvPr id="3" name="TextBox 2">
            <a:extLst>
              <a:ext uri="{FF2B5EF4-FFF2-40B4-BE49-F238E27FC236}">
                <a16:creationId xmlns:a16="http://schemas.microsoft.com/office/drawing/2014/main" id="{C2EA8D86-6F50-41CA-27C7-5B67B48D20D2}"/>
              </a:ext>
            </a:extLst>
          </p:cNvPr>
          <p:cNvSpPr txBox="1"/>
          <p:nvPr/>
        </p:nvSpPr>
        <p:spPr>
          <a:xfrm>
            <a:off x="1598675" y="4561764"/>
            <a:ext cx="8494893" cy="584775"/>
          </a:xfrm>
          <a:prstGeom prst="rect">
            <a:avLst/>
          </a:prstGeom>
          <a:noFill/>
        </p:spPr>
        <p:txBody>
          <a:bodyPr wrap="square" rtlCol="0">
            <a:spAutoFit/>
          </a:bodyPr>
          <a:lstStyle/>
          <a:p>
            <a:pPr algn="ctr"/>
            <a:r>
              <a:rPr lang="en-US" sz="3200" b="1" dirty="0">
                <a:latin typeface="Roboto" panose="02000000000000000000" pitchFamily="2" charset="0"/>
                <a:ea typeface="Roboto" panose="02000000000000000000" pitchFamily="2" charset="0"/>
                <a:cs typeface="Roboto" panose="02000000000000000000" pitchFamily="2" charset="0"/>
              </a:rPr>
              <a:t>TRUE</a:t>
            </a:r>
          </a:p>
        </p:txBody>
      </p:sp>
      <p:sp>
        <p:nvSpPr>
          <p:cNvPr id="4" name="Google Shape;99;p1">
            <a:extLst>
              <a:ext uri="{FF2B5EF4-FFF2-40B4-BE49-F238E27FC236}">
                <a16:creationId xmlns:a16="http://schemas.microsoft.com/office/drawing/2014/main" id="{9F644398-AD8E-446E-365D-E385EA9A9EC9}"/>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7708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CE3E5E-5033-A0A6-9C32-3DF1FCA934CE}"/>
              </a:ext>
            </a:extLst>
          </p:cNvPr>
          <p:cNvSpPr/>
          <p:nvPr/>
        </p:nvSpPr>
        <p:spPr>
          <a:xfrm>
            <a:off x="-59776" y="0"/>
            <a:ext cx="12248727" cy="1485428"/>
          </a:xfrm>
          <a:prstGeom prst="rect">
            <a:avLst/>
          </a:prstGeom>
          <a:solidFill>
            <a:srgbClr val="003B31"/>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6000" b="1" kern="12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Question #4</a:t>
            </a:r>
          </a:p>
        </p:txBody>
      </p:sp>
      <p:sp>
        <p:nvSpPr>
          <p:cNvPr id="8" name="Google Shape;99;p1">
            <a:extLst>
              <a:ext uri="{FF2B5EF4-FFF2-40B4-BE49-F238E27FC236}">
                <a16:creationId xmlns:a16="http://schemas.microsoft.com/office/drawing/2014/main" id="{ADAE0D8C-215C-5C89-6510-0B51229E786F}"/>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
        <p:nvSpPr>
          <p:cNvPr id="2" name="TextBox 1">
            <a:extLst>
              <a:ext uri="{FF2B5EF4-FFF2-40B4-BE49-F238E27FC236}">
                <a16:creationId xmlns:a16="http://schemas.microsoft.com/office/drawing/2014/main" id="{43C5B868-1B35-205B-0FE2-82535C620FAF}"/>
              </a:ext>
            </a:extLst>
          </p:cNvPr>
          <p:cNvSpPr txBox="1"/>
          <p:nvPr/>
        </p:nvSpPr>
        <p:spPr>
          <a:xfrm>
            <a:off x="661012" y="1945483"/>
            <a:ext cx="10796954" cy="4124206"/>
          </a:xfrm>
          <a:prstGeom prst="rect">
            <a:avLst/>
          </a:prstGeom>
          <a:noFill/>
        </p:spPr>
        <p:txBody>
          <a:bodyPr wrap="square" rtlCol="0">
            <a:spAutoFit/>
          </a:bodyPr>
          <a:lstStyle/>
          <a:p>
            <a:pPr algn="ctr"/>
            <a:r>
              <a:rPr lang="en-US" sz="3000" b="1" dirty="0">
                <a:latin typeface="Roboto" panose="02000000000000000000" pitchFamily="2" charset="0"/>
                <a:ea typeface="Roboto" panose="02000000000000000000" pitchFamily="2" charset="0"/>
                <a:cs typeface="Roboto" panose="02000000000000000000" pitchFamily="2" charset="0"/>
              </a:rPr>
              <a:t>Under the Truth in Lending Act, what is one thing a lender MUST disclose to you when you apply for a loan</a:t>
            </a:r>
            <a:r>
              <a:rPr lang="en-US" sz="3200" b="1" dirty="0">
                <a:latin typeface="Roboto" panose="02000000000000000000" pitchFamily="2" charset="0"/>
                <a:ea typeface="Roboto" panose="02000000000000000000" pitchFamily="2" charset="0"/>
                <a:cs typeface="Roboto" panose="02000000000000000000" pitchFamily="2" charset="0"/>
              </a:rPr>
              <a:t>?</a:t>
            </a:r>
          </a:p>
          <a:p>
            <a:pPr marL="514350" indent="-51435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Annual Percentage Rate</a:t>
            </a:r>
          </a:p>
          <a:p>
            <a:pPr marL="514350" indent="-51435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Warranty Information</a:t>
            </a:r>
          </a:p>
          <a:p>
            <a:pPr marL="514350" indent="-51435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Payment Start Date</a:t>
            </a:r>
          </a:p>
          <a:p>
            <a:pPr marL="514350" indent="-514350">
              <a:lnSpc>
                <a:spcPct val="150000"/>
              </a:lnSpc>
              <a:buFont typeface="+mj-lt"/>
              <a:buAutoNum type="alphaUcPeriod"/>
            </a:pPr>
            <a:r>
              <a:rPr lang="en-US" sz="2800" dirty="0">
                <a:latin typeface="Roboto" panose="02000000000000000000" pitchFamily="2" charset="0"/>
                <a:ea typeface="Roboto" panose="02000000000000000000" pitchFamily="2" charset="0"/>
                <a:cs typeface="Roboto" panose="02000000000000000000" pitchFamily="2" charset="0"/>
              </a:rPr>
              <a:t>Lender’s Name and Address</a:t>
            </a:r>
          </a:p>
          <a:p>
            <a:pPr algn="ctr"/>
            <a:endParaRPr lang="en-US" sz="3200" b="1"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C2EA8D86-6F50-41CA-27C7-5B67B48D20D2}"/>
              </a:ext>
            </a:extLst>
          </p:cNvPr>
          <p:cNvSpPr txBox="1"/>
          <p:nvPr/>
        </p:nvSpPr>
        <p:spPr>
          <a:xfrm>
            <a:off x="1097715" y="5812303"/>
            <a:ext cx="8494893" cy="584775"/>
          </a:xfrm>
          <a:prstGeom prst="rect">
            <a:avLst/>
          </a:prstGeom>
          <a:noFill/>
        </p:spPr>
        <p:txBody>
          <a:bodyPr wrap="square" rtlCol="0">
            <a:spAutoFit/>
          </a:bodyPr>
          <a:lstStyle/>
          <a:p>
            <a:pPr algn="ctr"/>
            <a:r>
              <a:rPr lang="en-US" sz="3200" b="1" dirty="0">
                <a:latin typeface="Roboto" panose="02000000000000000000" pitchFamily="2" charset="0"/>
                <a:ea typeface="Roboto" panose="02000000000000000000" pitchFamily="2" charset="0"/>
                <a:cs typeface="Roboto" panose="02000000000000000000" pitchFamily="2" charset="0"/>
              </a:rPr>
              <a:t>A. Annual Percentage Rate</a:t>
            </a:r>
          </a:p>
        </p:txBody>
      </p:sp>
    </p:spTree>
    <p:extLst>
      <p:ext uri="{BB962C8B-B14F-4D97-AF65-F5344CB8AC3E}">
        <p14:creationId xmlns:p14="http://schemas.microsoft.com/office/powerpoint/2010/main" val="196095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credit cards on a wood surface&#10;&#10;Description automatically generated">
            <a:extLst>
              <a:ext uri="{FF2B5EF4-FFF2-40B4-BE49-F238E27FC236}">
                <a16:creationId xmlns:a16="http://schemas.microsoft.com/office/drawing/2014/main" id="{CF085F58-0FD3-2CAD-EF9D-A8DB788839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785" y="0"/>
            <a:ext cx="12285785" cy="6858000"/>
          </a:xfrm>
          <a:prstGeom prst="rect">
            <a:avLst/>
          </a:prstGeom>
        </p:spPr>
      </p:pic>
      <p:sp>
        <p:nvSpPr>
          <p:cNvPr id="2" name="TextBox 1">
            <a:extLst>
              <a:ext uri="{FF2B5EF4-FFF2-40B4-BE49-F238E27FC236}">
                <a16:creationId xmlns:a16="http://schemas.microsoft.com/office/drawing/2014/main" id="{43C5B868-1B35-205B-0FE2-82535C620FAF}"/>
              </a:ext>
            </a:extLst>
          </p:cNvPr>
          <p:cNvSpPr txBox="1"/>
          <p:nvPr/>
        </p:nvSpPr>
        <p:spPr>
          <a:xfrm>
            <a:off x="-95455" y="4765119"/>
            <a:ext cx="6841757" cy="2092881"/>
          </a:xfrm>
          <a:prstGeom prst="rect">
            <a:avLst/>
          </a:prstGeom>
          <a:solidFill>
            <a:srgbClr val="003300"/>
          </a:solidFill>
        </p:spPr>
        <p:txBody>
          <a:bodyPr wrap="square" rtlCol="0">
            <a:spAutoFit/>
          </a:bodyPr>
          <a:lstStyle/>
          <a:p>
            <a:pPr algn="ctr"/>
            <a:endParaRPr lang="en-US" sz="40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5000" b="1" dirty="0">
                <a:solidFill>
                  <a:schemeClr val="bg1"/>
                </a:solidFill>
                <a:latin typeface="Roboto" panose="02000000000000000000" pitchFamily="2" charset="0"/>
                <a:ea typeface="Roboto" panose="02000000000000000000" pitchFamily="2" charset="0"/>
                <a:cs typeface="Roboto" panose="02000000000000000000" pitchFamily="2" charset="0"/>
              </a:rPr>
              <a:t>End of Lesson Six!</a:t>
            </a:r>
          </a:p>
          <a:p>
            <a:pPr algn="ctr"/>
            <a:endParaRPr lang="en-US" sz="4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Google Shape;99;p1">
            <a:extLst>
              <a:ext uri="{FF2B5EF4-FFF2-40B4-BE49-F238E27FC236}">
                <a16:creationId xmlns:a16="http://schemas.microsoft.com/office/drawing/2014/main" id="{DA236637-ECD6-5D87-E7FE-B2CE52162F98}"/>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5">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68946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9425" y="0"/>
            <a:ext cx="3871786" cy="6858000"/>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27974" y="2651864"/>
            <a:ext cx="3796988" cy="1554272"/>
          </a:xfrm>
          <a:prstGeom prst="rect">
            <a:avLst/>
          </a:prstGeom>
          <a:noFill/>
        </p:spPr>
        <p:txBody>
          <a:bodyPr wrap="square" rtlCol="0">
            <a:spAutoFit/>
          </a:bodyPr>
          <a:lstStyle/>
          <a:p>
            <a:pPr algn="ctr"/>
            <a:r>
              <a:rPr lang="en-US" sz="5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Establishing</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a:t>
            </a:r>
          </a:p>
        </p:txBody>
      </p:sp>
      <p:graphicFrame>
        <p:nvGraphicFramePr>
          <p:cNvPr id="11" name="Text Placeholder 3">
            <a:extLst>
              <a:ext uri="{FF2B5EF4-FFF2-40B4-BE49-F238E27FC236}">
                <a16:creationId xmlns:a16="http://schemas.microsoft.com/office/drawing/2014/main" id="{2D04EA14-3F36-62A7-331A-A798AAD2567E}"/>
              </a:ext>
            </a:extLst>
          </p:cNvPr>
          <p:cNvGraphicFramePr/>
          <p:nvPr>
            <p:extLst>
              <p:ext uri="{D42A27DB-BD31-4B8C-83A1-F6EECF244321}">
                <p14:modId xmlns:p14="http://schemas.microsoft.com/office/powerpoint/2010/main" val="635155655"/>
              </p:ext>
            </p:extLst>
          </p:nvPr>
        </p:nvGraphicFramePr>
        <p:xfrm>
          <a:off x="4183165" y="1766938"/>
          <a:ext cx="8292952" cy="332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99;p1">
            <a:extLst>
              <a:ext uri="{FF2B5EF4-FFF2-40B4-BE49-F238E27FC236}">
                <a16:creationId xmlns:a16="http://schemas.microsoft.com/office/drawing/2014/main" id="{FECE382D-CBBF-59AC-7A0D-A866567F529B}"/>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326802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374BB3C-D947-BD39-9CE1-75EFA395CBDD}"/>
              </a:ext>
            </a:extLst>
          </p:cNvPr>
          <p:cNvSpPr txBox="1"/>
          <p:nvPr/>
        </p:nvSpPr>
        <p:spPr>
          <a:xfrm>
            <a:off x="450253" y="902063"/>
            <a:ext cx="6033058" cy="1454051"/>
          </a:xfrm>
          <a:prstGeom prst="rect">
            <a:avLst/>
          </a:prstGeom>
        </p:spPr>
        <p:txBody>
          <a:bodyPr vert="horz" lIns="91440" tIns="45720" rIns="91440" bIns="45720" rtlCol="0" anchor="ctr">
            <a:normAutofit fontScale="62500" lnSpcReduction="20000"/>
          </a:bodyPr>
          <a:lstStyle/>
          <a:p>
            <a:pPr>
              <a:lnSpc>
                <a:spcPct val="90000"/>
              </a:lnSpc>
              <a:spcBef>
                <a:spcPct val="0"/>
              </a:spcBef>
              <a:spcAft>
                <a:spcPts val="600"/>
              </a:spcAft>
            </a:pPr>
            <a:r>
              <a:rPr lang="en-US" sz="8700" b="1" kern="1200" dirty="0">
                <a:ln w="10160">
                  <a:solidFill>
                    <a:schemeClr val="bg1"/>
                  </a:solidFill>
                  <a:prstDash val="solid"/>
                </a:ln>
                <a:solidFill>
                  <a:srgbClr val="003300"/>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How Can I Improve My Credit?</a:t>
            </a:r>
            <a:endParaRPr lang="en-US" sz="8700" kern="1200" dirty="0">
              <a:ln>
                <a:solidFill>
                  <a:schemeClr val="bg1"/>
                </a:solidFill>
              </a:ln>
              <a:solidFill>
                <a:srgbClr val="003300"/>
              </a:solidFill>
              <a:latin typeface="Roboto" panose="02000000000000000000" pitchFamily="2" charset="0"/>
              <a:ea typeface="Roboto" panose="02000000000000000000" pitchFamily="2" charset="0"/>
              <a:cs typeface="Roboto" panose="02000000000000000000" pitchFamily="2" charset="0"/>
            </a:endParaRPr>
          </a:p>
          <a:p>
            <a:pPr>
              <a:lnSpc>
                <a:spcPct val="90000"/>
              </a:lnSpc>
              <a:spcBef>
                <a:spcPct val="0"/>
              </a:spcBef>
              <a:spcAft>
                <a:spcPts val="600"/>
              </a:spcAft>
            </a:pPr>
            <a:endParaRPr lang="en-US" sz="3600" kern="1200" dirty="0">
              <a:solidFill>
                <a:srgbClr val="003300"/>
              </a:solidFill>
              <a:latin typeface="+mj-lt"/>
              <a:ea typeface="+mj-ea"/>
              <a:cs typeface="+mj-cs"/>
            </a:endParaRPr>
          </a:p>
        </p:txBody>
      </p:sp>
      <p:sp>
        <p:nvSpPr>
          <p:cNvPr id="4" name="Text Placeholder 3">
            <a:extLst>
              <a:ext uri="{FF2B5EF4-FFF2-40B4-BE49-F238E27FC236}">
                <a16:creationId xmlns:a16="http://schemas.microsoft.com/office/drawing/2014/main" id="{8AE2C826-A64B-48F8-942E-C518A8782F34}"/>
              </a:ext>
            </a:extLst>
          </p:cNvPr>
          <p:cNvSpPr>
            <a:spLocks noGrp="1"/>
          </p:cNvSpPr>
          <p:nvPr>
            <p:ph type="body" sz="half" idx="2"/>
          </p:nvPr>
        </p:nvSpPr>
        <p:spPr>
          <a:xfrm>
            <a:off x="450253" y="2356114"/>
            <a:ext cx="4977578" cy="3639289"/>
          </a:xfrm>
        </p:spPr>
        <p:txBody>
          <a:bodyPr vert="horz" lIns="91440" tIns="45720" rIns="91440" bIns="45720" rtlCol="0" anchor="ctr">
            <a:normAutofit/>
          </a:bodyPr>
          <a:lstStyle/>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Use revolving credit cards</a:t>
            </a:r>
          </a:p>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Extend car loans to 72 months</a:t>
            </a:r>
          </a:p>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Pay your bills on time – Set up automatic bill payment</a:t>
            </a:r>
          </a:p>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Pay more than the minimum balance</a:t>
            </a:r>
          </a:p>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Save up for expensive items</a:t>
            </a:r>
          </a:p>
          <a:p>
            <a:pPr marL="285750" indent="-228600">
              <a:lnSpc>
                <a:spcPct val="150000"/>
              </a:lnSpc>
              <a:spcBef>
                <a:spcPts val="0"/>
              </a:spcBef>
              <a:buFont typeface="Arial" panose="020B0604020202020204" pitchFamily="34" charset="0"/>
              <a:buChar char="•"/>
            </a:pPr>
            <a:r>
              <a:rPr lang="en-US" sz="2000" dirty="0">
                <a:solidFill>
                  <a:srgbClr val="003300"/>
                </a:solidFill>
                <a:latin typeface="Roboto" panose="02000000000000000000" pitchFamily="2" charset="0"/>
                <a:ea typeface="Roboto" panose="02000000000000000000" pitchFamily="2" charset="0"/>
                <a:cs typeface="Roboto" panose="02000000000000000000" pitchFamily="2" charset="0"/>
              </a:rPr>
              <a:t>Check your credit score regularly</a:t>
            </a:r>
          </a:p>
        </p:txBody>
      </p:sp>
      <p:grpSp>
        <p:nvGrpSpPr>
          <p:cNvPr id="19" name="Group 18">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0" name="Freeform: Shape 19">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Credit card">
            <a:extLst>
              <a:ext uri="{FF2B5EF4-FFF2-40B4-BE49-F238E27FC236}">
                <a16:creationId xmlns:a16="http://schemas.microsoft.com/office/drawing/2014/main" id="{1149F82A-7BAC-17FD-4BD3-A419433AC7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
        <p:nvSpPr>
          <p:cNvPr id="2" name="Google Shape;99;p1">
            <a:extLst>
              <a:ext uri="{FF2B5EF4-FFF2-40B4-BE49-F238E27FC236}">
                <a16:creationId xmlns:a16="http://schemas.microsoft.com/office/drawing/2014/main" id="{F788AF60-B15A-8E59-023E-6B81499C872F}"/>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5">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21052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21BC8A-E73E-E8D3-7A79-F2DA4A03FC45}"/>
              </a:ext>
            </a:extLst>
          </p:cNvPr>
          <p:cNvSpPr/>
          <p:nvPr/>
        </p:nvSpPr>
        <p:spPr>
          <a:xfrm>
            <a:off x="0" y="0"/>
            <a:ext cx="12192000" cy="1509823"/>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797C8C-F4C5-7040-4DF4-80D63DF39344}"/>
              </a:ext>
            </a:extLst>
          </p:cNvPr>
          <p:cNvSpPr txBox="1"/>
          <p:nvPr/>
        </p:nvSpPr>
        <p:spPr>
          <a:xfrm>
            <a:off x="992372" y="324024"/>
            <a:ext cx="10207256" cy="861774"/>
          </a:xfrm>
          <a:prstGeom prst="rect">
            <a:avLst/>
          </a:prstGeom>
          <a:noFill/>
        </p:spPr>
        <p:txBody>
          <a:bodyPr wrap="square" rtlCol="0">
            <a:spAutoFit/>
          </a:bodyPr>
          <a:lstStyle/>
          <a:p>
            <a:pPr algn="ctr"/>
            <a:r>
              <a:rPr lang="en-US" sz="5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Wise and Unwise Uses of Credit</a:t>
            </a:r>
          </a:p>
        </p:txBody>
      </p:sp>
      <p:graphicFrame>
        <p:nvGraphicFramePr>
          <p:cNvPr id="9" name="Table 9">
            <a:extLst>
              <a:ext uri="{FF2B5EF4-FFF2-40B4-BE49-F238E27FC236}">
                <a16:creationId xmlns:a16="http://schemas.microsoft.com/office/drawing/2014/main" id="{B36958FC-F1C7-2CB2-43F5-2648EE1F5A93}"/>
              </a:ext>
            </a:extLst>
          </p:cNvPr>
          <p:cNvGraphicFramePr>
            <a:graphicFrameLocks noGrp="1"/>
          </p:cNvGraphicFramePr>
          <p:nvPr>
            <p:extLst>
              <p:ext uri="{D42A27DB-BD31-4B8C-83A1-F6EECF244321}">
                <p14:modId xmlns:p14="http://schemas.microsoft.com/office/powerpoint/2010/main" val="3319514746"/>
              </p:ext>
            </p:extLst>
          </p:nvPr>
        </p:nvGraphicFramePr>
        <p:xfrm>
          <a:off x="1360967" y="1872319"/>
          <a:ext cx="9058941" cy="4092544"/>
        </p:xfrm>
        <a:graphic>
          <a:graphicData uri="http://schemas.openxmlformats.org/drawingml/2006/table">
            <a:tbl>
              <a:tblPr firstRow="1" bandRow="1">
                <a:noFill/>
                <a:effectLst>
                  <a:outerShdw blurRad="228600" dist="38100" dir="3900000" sx="102000" sy="102000" algn="ctr" rotWithShape="0">
                    <a:srgbClr val="000000">
                      <a:alpha val="50000"/>
                    </a:srgbClr>
                  </a:outerShdw>
                </a:effectLst>
                <a:tableStyleId>{93296810-A885-4BE3-A3E7-6D5BEEA58F35}</a:tableStyleId>
              </a:tblPr>
              <a:tblGrid>
                <a:gridCol w="4108515">
                  <a:extLst>
                    <a:ext uri="{9D8B030D-6E8A-4147-A177-3AD203B41FA5}">
                      <a16:colId xmlns:a16="http://schemas.microsoft.com/office/drawing/2014/main" val="2606741931"/>
                    </a:ext>
                  </a:extLst>
                </a:gridCol>
                <a:gridCol w="4950426">
                  <a:extLst>
                    <a:ext uri="{9D8B030D-6E8A-4147-A177-3AD203B41FA5}">
                      <a16:colId xmlns:a16="http://schemas.microsoft.com/office/drawing/2014/main" val="413859719"/>
                    </a:ext>
                  </a:extLst>
                </a:gridCol>
              </a:tblGrid>
              <a:tr h="673194">
                <a:tc>
                  <a:txBody>
                    <a:bodyPr/>
                    <a:lstStyle/>
                    <a:p>
                      <a:pPr algn="ctr"/>
                      <a:r>
                        <a:rPr lang="en-US" sz="2600" dirty="0">
                          <a:solidFill>
                            <a:schemeClr val="tx1"/>
                          </a:solidFill>
                          <a:latin typeface="Roboto" panose="02000000000000000000" pitchFamily="2" charset="0"/>
                          <a:ea typeface="Roboto" panose="02000000000000000000" pitchFamily="2" charset="0"/>
                          <a:cs typeface="Roboto" panose="02000000000000000000" pitchFamily="2" charset="0"/>
                        </a:rPr>
                        <a:t>Wise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600" dirty="0">
                          <a:solidFill>
                            <a:schemeClr val="tx1"/>
                          </a:solidFill>
                          <a:latin typeface="Roboto" panose="02000000000000000000" pitchFamily="2" charset="0"/>
                          <a:ea typeface="Roboto" panose="02000000000000000000" pitchFamily="2" charset="0"/>
                          <a:cs typeface="Roboto" panose="02000000000000000000" pitchFamily="2" charset="0"/>
                        </a:rPr>
                        <a:t>Unwise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36895670"/>
                  </a:ext>
                </a:extLst>
              </a:tr>
              <a:tr h="683870">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Planned Purchases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Impulse Buying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extLst>
                  <a:ext uri="{0D108BD9-81ED-4DB2-BD59-A6C34878D82A}">
                    <a16:rowId xmlns:a16="http://schemas.microsoft.com/office/drawing/2014/main" val="767919922"/>
                  </a:ext>
                </a:extLst>
              </a:tr>
              <a:tr h="683870">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Convenience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20000"/>
                      </a:schemeClr>
                    </a:solidFill>
                  </a:tcPr>
                </a:tc>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“Retail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20000"/>
                      </a:schemeClr>
                    </a:solidFill>
                  </a:tcPr>
                </a:tc>
                <a:extLst>
                  <a:ext uri="{0D108BD9-81ED-4DB2-BD59-A6C34878D82A}">
                    <a16:rowId xmlns:a16="http://schemas.microsoft.com/office/drawing/2014/main" val="3194980837"/>
                  </a:ext>
                </a:extLst>
              </a:tr>
              <a:tr h="683870">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Management Tool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Status Spending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extLst>
                  <a:ext uri="{0D108BD9-81ED-4DB2-BD59-A6C34878D82A}">
                    <a16:rowId xmlns:a16="http://schemas.microsoft.com/office/drawing/2014/main" val="3297501019"/>
                  </a:ext>
                </a:extLst>
              </a:tr>
              <a:tr h="683870">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Sales or Discounts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20000"/>
                      </a:schemeClr>
                    </a:solidFill>
                  </a:tcPr>
                </a:tc>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Revenge Spending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20000"/>
                      </a:schemeClr>
                    </a:solidFill>
                  </a:tcPr>
                </a:tc>
                <a:extLst>
                  <a:ext uri="{0D108BD9-81ED-4DB2-BD59-A6C34878D82A}">
                    <a16:rowId xmlns:a16="http://schemas.microsoft.com/office/drawing/2014/main" val="269684343"/>
                  </a:ext>
                </a:extLst>
              </a:tr>
              <a:tr h="683870">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Emergencies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tc>
                  <a:txBody>
                    <a:bodyPr/>
                    <a:lstStyle/>
                    <a:p>
                      <a:pPr algn="ctr"/>
                      <a:r>
                        <a:rPr lang="en-US" sz="2200" dirty="0">
                          <a:latin typeface="Roboto" panose="02000000000000000000" pitchFamily="2" charset="0"/>
                          <a:ea typeface="Roboto" panose="02000000000000000000" pitchFamily="2" charset="0"/>
                          <a:cs typeface="Roboto" panose="02000000000000000000" pitchFamily="2" charset="0"/>
                        </a:rPr>
                        <a:t>Everyday Expenses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tint val="40000"/>
                      </a:schemeClr>
                    </a:solidFill>
                  </a:tcPr>
                </a:tc>
                <a:extLst>
                  <a:ext uri="{0D108BD9-81ED-4DB2-BD59-A6C34878D82A}">
                    <a16:rowId xmlns:a16="http://schemas.microsoft.com/office/drawing/2014/main" val="1085996789"/>
                  </a:ext>
                </a:extLst>
              </a:tr>
            </a:tbl>
          </a:graphicData>
        </a:graphic>
      </p:graphicFrame>
      <p:sp>
        <p:nvSpPr>
          <p:cNvPr id="2" name="Google Shape;99;p1">
            <a:extLst>
              <a:ext uri="{FF2B5EF4-FFF2-40B4-BE49-F238E27FC236}">
                <a16:creationId xmlns:a16="http://schemas.microsoft.com/office/drawing/2014/main" id="{8C5C24A1-2210-95F5-5D0D-357B8466194B}"/>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3400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0"/>
            <a:ext cx="3351471" cy="6858000"/>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0" y="2613392"/>
            <a:ext cx="3351471" cy="1631216"/>
          </a:xfrm>
          <a:prstGeom prst="rect">
            <a:avLst/>
          </a:prstGeom>
          <a:noFill/>
        </p:spPr>
        <p:txBody>
          <a:bodyPr wrap="square" rtlCol="0">
            <a:spAutoFit/>
          </a:bodyPr>
          <a:lstStyle/>
          <a:p>
            <a:pPr algn="ctr"/>
            <a:r>
              <a:rPr lang="en-US" sz="5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Types of Credit</a:t>
            </a:r>
          </a:p>
        </p:txBody>
      </p:sp>
      <p:graphicFrame>
        <p:nvGraphicFramePr>
          <p:cNvPr id="3" name="Diagram 2">
            <a:extLst>
              <a:ext uri="{FF2B5EF4-FFF2-40B4-BE49-F238E27FC236}">
                <a16:creationId xmlns:a16="http://schemas.microsoft.com/office/drawing/2014/main" id="{02937830-F003-1813-5CA5-BCED71779678}"/>
              </a:ext>
            </a:extLst>
          </p:cNvPr>
          <p:cNvGraphicFramePr/>
          <p:nvPr>
            <p:extLst>
              <p:ext uri="{D42A27DB-BD31-4B8C-83A1-F6EECF244321}">
                <p14:modId xmlns:p14="http://schemas.microsoft.com/office/powerpoint/2010/main" val="1173668953"/>
              </p:ext>
            </p:extLst>
          </p:nvPr>
        </p:nvGraphicFramePr>
        <p:xfrm>
          <a:off x="3748880" y="1876928"/>
          <a:ext cx="7102548" cy="4274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9C7E9F4-0207-C262-FAC4-A845E17E06C2}"/>
              </a:ext>
            </a:extLst>
          </p:cNvPr>
          <p:cNvSpPr txBox="1"/>
          <p:nvPr/>
        </p:nvSpPr>
        <p:spPr>
          <a:xfrm>
            <a:off x="3589392" y="367122"/>
            <a:ext cx="8393058" cy="1200329"/>
          </a:xfrm>
          <a:prstGeom prst="rect">
            <a:avLst/>
          </a:prstGeom>
          <a:noFill/>
        </p:spPr>
        <p:txBody>
          <a:bodyPr wrap="square">
            <a:spAutoFit/>
          </a:bodyPr>
          <a:lstStyle/>
          <a:p>
            <a:pPr algn="ctr"/>
            <a:r>
              <a:rPr lang="en-US" b="0" i="0" dirty="0">
                <a:solidFill>
                  <a:srgbClr val="404345"/>
                </a:solidFill>
                <a:effectLst/>
                <a:latin typeface="Roboto" panose="02000000000000000000" pitchFamily="2" charset="0"/>
                <a:ea typeface="Roboto" panose="02000000000000000000" pitchFamily="2" charset="0"/>
                <a:cs typeface="Roboto" panose="02000000000000000000" pitchFamily="2" charset="0"/>
              </a:rPr>
              <a:t>There are three general categories of credit accounts that can impact your credit scores: revolving, mortgage, and installment. Although having a variety of credit types can be good for your credit health, it’s not the most important factor in determining your scores.</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Google Shape;99;p1">
            <a:extLst>
              <a:ext uri="{FF2B5EF4-FFF2-40B4-BE49-F238E27FC236}">
                <a16:creationId xmlns:a16="http://schemas.microsoft.com/office/drawing/2014/main" id="{A9B410B1-94A1-2A64-CB46-AC710E840203}"/>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331342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0"/>
            <a:ext cx="3351471" cy="6858000"/>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0" y="2344087"/>
            <a:ext cx="3351471" cy="2169825"/>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Revolving</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Credit</a:t>
            </a:r>
          </a:p>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Example</a:t>
            </a:r>
          </a:p>
        </p:txBody>
      </p:sp>
      <p:graphicFrame>
        <p:nvGraphicFramePr>
          <p:cNvPr id="4" name="Table 6">
            <a:extLst>
              <a:ext uri="{FF2B5EF4-FFF2-40B4-BE49-F238E27FC236}">
                <a16:creationId xmlns:a16="http://schemas.microsoft.com/office/drawing/2014/main" id="{EE9F6CCF-0340-EEE4-BC23-4290DB61ACBC}"/>
              </a:ext>
            </a:extLst>
          </p:cNvPr>
          <p:cNvGraphicFramePr>
            <a:graphicFrameLocks noGrp="1"/>
          </p:cNvGraphicFramePr>
          <p:nvPr>
            <p:extLst>
              <p:ext uri="{D42A27DB-BD31-4B8C-83A1-F6EECF244321}">
                <p14:modId xmlns:p14="http://schemas.microsoft.com/office/powerpoint/2010/main" val="2736546883"/>
              </p:ext>
            </p:extLst>
          </p:nvPr>
        </p:nvGraphicFramePr>
        <p:xfrm>
          <a:off x="3753293" y="531628"/>
          <a:ext cx="7410893" cy="4657060"/>
        </p:xfrm>
        <a:graphic>
          <a:graphicData uri="http://schemas.openxmlformats.org/drawingml/2006/table">
            <a:tbl>
              <a:tblPr firstRow="1" bandRow="1">
                <a:effectLst>
                  <a:outerShdw blurRad="228600" dist="38100" dir="3900000" sx="102000" sy="102000" algn="t" rotWithShape="0">
                    <a:prstClr val="black">
                      <a:alpha val="50000"/>
                    </a:prstClr>
                  </a:outerShdw>
                </a:effectLst>
                <a:tableStyleId>{93296810-A885-4BE3-A3E7-6D5BEEA58F35}</a:tableStyleId>
              </a:tblPr>
              <a:tblGrid>
                <a:gridCol w="4028425">
                  <a:extLst>
                    <a:ext uri="{9D8B030D-6E8A-4147-A177-3AD203B41FA5}">
                      <a16:colId xmlns:a16="http://schemas.microsoft.com/office/drawing/2014/main" val="3564798293"/>
                    </a:ext>
                  </a:extLst>
                </a:gridCol>
                <a:gridCol w="3382468">
                  <a:extLst>
                    <a:ext uri="{9D8B030D-6E8A-4147-A177-3AD203B41FA5}">
                      <a16:colId xmlns:a16="http://schemas.microsoft.com/office/drawing/2014/main" val="2787886806"/>
                    </a:ext>
                  </a:extLst>
                </a:gridCol>
              </a:tblGrid>
              <a:tr h="510104">
                <a:tc gridSpan="2">
                  <a:txBody>
                    <a:bodyPr/>
                    <a:lstStyle/>
                    <a:p>
                      <a:pPr marL="0" algn="ctr" defTabSz="914400" rtl="0" eaLnBrk="1" latinLnBrk="0" hangingPunct="1"/>
                      <a:r>
                        <a:rPr lang="en-US" sz="2400" kern="1200" dirty="0">
                          <a:solidFill>
                            <a:schemeClr val="dk1"/>
                          </a:solidFill>
                          <a:latin typeface="Roboto" panose="02000000000000000000" pitchFamily="2" charset="0"/>
                          <a:ea typeface="Roboto" panose="02000000000000000000" pitchFamily="2" charset="0"/>
                          <a:cs typeface="Roboto" panose="02000000000000000000" pitchFamily="2" charset="0"/>
                        </a:rPr>
                        <a:t>Revolving Credit Scenario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algn="l" defTabSz="914400" rtl="0" eaLnBrk="1" latinLnBrk="0" hangingPunct="1"/>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51345528"/>
                  </a:ext>
                </a:extLst>
              </a:tr>
              <a:tr h="616443">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Amount Charged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34281"/>
                  </a:ext>
                </a:extLst>
              </a:tr>
              <a:tr h="616443">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Interest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5259866"/>
                  </a:ext>
                </a:extLst>
              </a:tr>
              <a:tr h="616443">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Minimum Payment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6576734"/>
                  </a:ext>
                </a:extLst>
              </a:tr>
              <a:tr h="408084">
                <a:tc gridSpan="2">
                  <a:txBody>
                    <a:bodyPr/>
                    <a:lstStyle/>
                    <a:p>
                      <a:pPr algn="ctr"/>
                      <a:endParaRPr lang="en-US" sz="1800" dirty="0">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dirty="0">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2725747"/>
                  </a:ext>
                </a:extLst>
              </a:tr>
              <a:tr h="616443">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Total Interest Paid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$13,931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328611"/>
                  </a:ext>
                </a:extLst>
              </a:tr>
              <a:tr h="616443">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No. of Monthly Payments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553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6102768"/>
                  </a:ext>
                </a:extLst>
              </a:tr>
              <a:tr h="656657">
                <a:tc>
                  <a:txBody>
                    <a:bodyPr/>
                    <a:lstStyle/>
                    <a:p>
                      <a:pPr algn="ctr"/>
                      <a:r>
                        <a:rPr lang="en-US" sz="1800" b="1" dirty="0">
                          <a:latin typeface="Roboto" panose="02000000000000000000" pitchFamily="2" charset="0"/>
                          <a:ea typeface="Roboto" panose="02000000000000000000" pitchFamily="2" charset="0"/>
                          <a:cs typeface="Roboto" panose="02000000000000000000" pitchFamily="2" charset="0"/>
                        </a:rPr>
                        <a:t>Total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Roboto" panose="02000000000000000000" pitchFamily="2" charset="0"/>
                          <a:ea typeface="Roboto" panose="02000000000000000000" pitchFamily="2" charset="0"/>
                          <a:cs typeface="Roboto" panose="02000000000000000000" pitchFamily="2"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5678497"/>
                  </a:ext>
                </a:extLst>
              </a:tr>
            </a:tbl>
          </a:graphicData>
        </a:graphic>
      </p:graphicFrame>
      <p:sp>
        <p:nvSpPr>
          <p:cNvPr id="7" name="TextBox 6">
            <a:extLst>
              <a:ext uri="{FF2B5EF4-FFF2-40B4-BE49-F238E27FC236}">
                <a16:creationId xmlns:a16="http://schemas.microsoft.com/office/drawing/2014/main" id="{D4A3C16C-B69A-CAA8-EE01-77F9B5D74062}"/>
              </a:ext>
            </a:extLst>
          </p:cNvPr>
          <p:cNvSpPr txBox="1"/>
          <p:nvPr/>
        </p:nvSpPr>
        <p:spPr>
          <a:xfrm>
            <a:off x="4348309" y="5620302"/>
            <a:ext cx="5858540" cy="400110"/>
          </a:xfrm>
          <a:prstGeom prst="rect">
            <a:avLst/>
          </a:prstGeom>
          <a:noFill/>
        </p:spPr>
        <p:txBody>
          <a:bodyPr wrap="square" rtlCol="0">
            <a:spAutoFit/>
          </a:bodyPr>
          <a:lstStyle/>
          <a:p>
            <a:pPr algn="ctr"/>
            <a:r>
              <a:rPr lang="en-US" sz="2000" b="1" dirty="0">
                <a:latin typeface="Roboto" panose="02000000000000000000" pitchFamily="2" charset="0"/>
                <a:ea typeface="Roboto" panose="02000000000000000000" pitchFamily="2" charset="0"/>
                <a:cs typeface="Roboto" panose="02000000000000000000" pitchFamily="2" charset="0"/>
              </a:rPr>
              <a:t>$5,000 + $13,391 = </a:t>
            </a:r>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$18,931 PAID!</a:t>
            </a:r>
          </a:p>
        </p:txBody>
      </p:sp>
      <p:sp>
        <p:nvSpPr>
          <p:cNvPr id="2" name="Google Shape;99;p1">
            <a:extLst>
              <a:ext uri="{FF2B5EF4-FFF2-40B4-BE49-F238E27FC236}">
                <a16:creationId xmlns:a16="http://schemas.microsoft.com/office/drawing/2014/main" id="{5F04BD03-4C3E-E0B3-6D56-054C0D6FB56A}"/>
              </a:ext>
            </a:extLst>
          </p:cNvPr>
          <p:cNvSpPr/>
          <p:nvPr/>
        </p:nvSpPr>
        <p:spPr>
          <a:xfrm>
            <a:off x="10690323" y="5414907"/>
            <a:ext cx="1345471" cy="130956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3">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8543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CE3E5E-5033-A0A6-9C32-3DF1FCA934CE}"/>
              </a:ext>
            </a:extLst>
          </p:cNvPr>
          <p:cNvSpPr/>
          <p:nvPr/>
        </p:nvSpPr>
        <p:spPr>
          <a:xfrm>
            <a:off x="0" y="0"/>
            <a:ext cx="12192000" cy="1392865"/>
          </a:xfrm>
          <a:prstGeom prst="rect">
            <a:avLst/>
          </a:prstGeom>
          <a:solidFill>
            <a:srgbClr val="00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F4905F-49B5-9696-EAF5-E612B46111A9}"/>
              </a:ext>
            </a:extLst>
          </p:cNvPr>
          <p:cNvSpPr txBox="1"/>
          <p:nvPr/>
        </p:nvSpPr>
        <p:spPr>
          <a:xfrm>
            <a:off x="1711434" y="344171"/>
            <a:ext cx="8793126" cy="784830"/>
          </a:xfrm>
          <a:prstGeom prst="rect">
            <a:avLst/>
          </a:prstGeom>
          <a:noFill/>
        </p:spPr>
        <p:txBody>
          <a:bodyPr wrap="square" rtlCol="0">
            <a:spAutoFit/>
          </a:bodyP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cs typeface="Roboto" panose="02000000000000000000" pitchFamily="2" charset="0"/>
              </a:rPr>
              <a:t>Creating Healthy Credit Habits</a:t>
            </a:r>
          </a:p>
        </p:txBody>
      </p:sp>
      <p:graphicFrame>
        <p:nvGraphicFramePr>
          <p:cNvPr id="5" name="Diagram 4">
            <a:extLst>
              <a:ext uri="{FF2B5EF4-FFF2-40B4-BE49-F238E27FC236}">
                <a16:creationId xmlns:a16="http://schemas.microsoft.com/office/drawing/2014/main" id="{5EC969AA-3A07-9CA6-85EE-5DD79249768C}"/>
              </a:ext>
            </a:extLst>
          </p:cNvPr>
          <p:cNvGraphicFramePr/>
          <p:nvPr>
            <p:extLst>
              <p:ext uri="{D42A27DB-BD31-4B8C-83A1-F6EECF244321}">
                <p14:modId xmlns:p14="http://schemas.microsoft.com/office/powerpoint/2010/main" val="3002620457"/>
              </p:ext>
            </p:extLst>
          </p:nvPr>
        </p:nvGraphicFramePr>
        <p:xfrm>
          <a:off x="992773" y="1737036"/>
          <a:ext cx="9367285" cy="4589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99;p1">
            <a:extLst>
              <a:ext uri="{FF2B5EF4-FFF2-40B4-BE49-F238E27FC236}">
                <a16:creationId xmlns:a16="http://schemas.microsoft.com/office/drawing/2014/main" id="{A6A325FB-2E3A-8EF9-A023-23EF1D395D03}"/>
              </a:ext>
            </a:extLst>
          </p:cNvPr>
          <p:cNvSpPr/>
          <p:nvPr/>
        </p:nvSpPr>
        <p:spPr>
          <a:xfrm>
            <a:off x="10820400" y="5519057"/>
            <a:ext cx="1215394" cy="1205411"/>
          </a:xfrm>
          <a:custGeom>
            <a:avLst/>
            <a:gdLst/>
            <a:ahLst/>
            <a:cxnLst/>
            <a:rect l="l" t="t" r="r" b="b"/>
            <a:pathLst>
              <a:path w="5056118" h="5056118" extrusionOk="0">
                <a:moveTo>
                  <a:pt x="0" y="0"/>
                </a:moveTo>
                <a:lnTo>
                  <a:pt x="5056118" y="0"/>
                </a:lnTo>
                <a:lnTo>
                  <a:pt x="5056118" y="5056119"/>
                </a:lnTo>
                <a:lnTo>
                  <a:pt x="0" y="5056119"/>
                </a:lnTo>
                <a:lnTo>
                  <a:pt x="0" y="0"/>
                </a:lnTo>
                <a:close/>
              </a:path>
            </a:pathLst>
          </a:custGeom>
          <a:blipFill rotWithShape="1">
            <a:blip r:embed="rId8">
              <a:alphaModFix/>
            </a:blip>
            <a:stretch>
              <a:fillRect/>
            </a:stretch>
          </a:blipFill>
          <a:ln>
            <a:noFill/>
          </a:ln>
          <a:effectLst>
            <a:outerShdw blurRad="228600" dist="38100" dir="3900000" sx="102000" sy="102000" algn="ctr" rotWithShape="0">
              <a:srgbClr val="000000">
                <a:alpha val="50000"/>
              </a:srgbClr>
            </a:outerShdw>
          </a:effectLst>
        </p:spPr>
        <p:txBody>
          <a:bodyPr/>
          <a:lstStyle/>
          <a:p>
            <a:endParaRPr lang="en-US" dirty="0"/>
          </a:p>
        </p:txBody>
      </p:sp>
    </p:spTree>
    <p:extLst>
      <p:ext uri="{BB962C8B-B14F-4D97-AF65-F5344CB8AC3E}">
        <p14:creationId xmlns:p14="http://schemas.microsoft.com/office/powerpoint/2010/main" val="2757643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9308</TotalTime>
  <Words>9541</Words>
  <Application>Microsoft Office PowerPoint</Application>
  <PresentationFormat>Widescreen</PresentationFormat>
  <Paragraphs>843</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vt:lpstr>
      <vt:lpstr>Calibri</vt:lpstr>
      <vt:lpstr>Calibri Light</vt:lpstr>
      <vt:lpstr>Google Sans</vt:lpstr>
      <vt:lpstr>Lato</vt:lpstr>
      <vt:lpstr>Roboto</vt:lpstr>
      <vt:lpstr>Roboto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Ghivizzani</dc:creator>
  <cp:lastModifiedBy>Sara Ghivizzani</cp:lastModifiedBy>
  <cp:revision>74</cp:revision>
  <dcterms:created xsi:type="dcterms:W3CDTF">2023-06-28T17:04:52Z</dcterms:created>
  <dcterms:modified xsi:type="dcterms:W3CDTF">2024-08-12T14:58:03Z</dcterms:modified>
</cp:coreProperties>
</file>