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61" r:id="rId4"/>
    <p:sldId id="265" r:id="rId5"/>
    <p:sldId id="266" r:id="rId6"/>
    <p:sldId id="271" r:id="rId7"/>
    <p:sldId id="268" r:id="rId8"/>
    <p:sldId id="270" r:id="rId9"/>
    <p:sldId id="267" r:id="rId10"/>
    <p:sldId id="272" r:id="rId11"/>
    <p:sldId id="273" r:id="rId12"/>
    <p:sldId id="274" r:id="rId13"/>
    <p:sldId id="275" r:id="rId14"/>
    <p:sldId id="276" r:id="rId15"/>
    <p:sldId id="277" r:id="rId16"/>
    <p:sldId id="278" r:id="rId17"/>
    <p:sldId id="279" r:id="rId18"/>
    <p:sldId id="280"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B3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8" autoAdjust="0"/>
    <p:restoredTop sz="87582" autoAdjust="0"/>
  </p:normalViewPr>
  <p:slideViewPr>
    <p:cSldViewPr snapToGrid="0">
      <p:cViewPr varScale="1">
        <p:scale>
          <a:sx n="97" d="100"/>
          <a:sy n="97" d="100"/>
        </p:scale>
        <p:origin x="108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277EB-62A2-4235-B1B4-BE6B077E1365}" type="doc">
      <dgm:prSet loTypeId="urn:microsoft.com/office/officeart/2016/7/layout/BasicLinearProcessNumbered" loCatId="process" qsTypeId="urn:microsoft.com/office/officeart/2005/8/quickstyle/3d3" qsCatId="3D" csTypeId="urn:microsoft.com/office/officeart/2005/8/colors/accent6_3" csCatId="accent6" phldr="1"/>
      <dgm:spPr/>
      <dgm:t>
        <a:bodyPr/>
        <a:lstStyle/>
        <a:p>
          <a:endParaRPr lang="en-US"/>
        </a:p>
      </dgm:t>
    </dgm:pt>
    <dgm:pt modelId="{8E22378D-8793-48EE-8AC5-44D4767F1EB0}">
      <dgm:prSet/>
      <dgm:spPr>
        <a:effectLst>
          <a:outerShdw blurRad="228600" dist="38100" dir="3900000" sx="102000" sy="102000" algn="ctr" rotWithShape="0">
            <a:srgbClr val="000000">
              <a:alpha val="50000"/>
            </a:srgbClr>
          </a:outerShdw>
        </a:effectLst>
      </dgm:spPr>
      <dgm:t>
        <a:bodyPr/>
        <a:lstStyle/>
        <a:p>
          <a:pPr algn="ctr"/>
          <a:r>
            <a:rPr lang="en-US" dirty="0">
              <a:latin typeface="Roboto" panose="02000000000000000000" pitchFamily="2" charset="0"/>
              <a:ea typeface="Roboto" panose="02000000000000000000" pitchFamily="2" charset="0"/>
              <a:cs typeface="Roboto" panose="02000000000000000000" pitchFamily="2" charset="0"/>
            </a:rPr>
            <a:t>Sign the back of your card</a:t>
          </a:r>
        </a:p>
      </dgm:t>
    </dgm:pt>
    <dgm:pt modelId="{29BB056F-9B37-4CBF-B246-14FFC36221E9}" type="parTrans" cxnId="{09B04931-078C-4532-90AD-F6DD0DC3657A}">
      <dgm:prSet/>
      <dgm:spPr/>
      <dgm:t>
        <a:bodyPr/>
        <a:lstStyle/>
        <a:p>
          <a:endParaRPr lang="en-US"/>
        </a:p>
      </dgm:t>
    </dgm:pt>
    <dgm:pt modelId="{BC2343F3-317E-4579-9877-8C537BFC9CB1}" type="sibTrans" cxnId="{09B04931-078C-4532-90AD-F6DD0DC3657A}">
      <dgm:prSet phldrT="1" phldr="0"/>
      <dgm:spPr/>
      <dgm:t>
        <a:bodyPr/>
        <a:lstStyle/>
        <a:p>
          <a:r>
            <a:rPr lang="en-US" dirty="0"/>
            <a:t>1</a:t>
          </a:r>
        </a:p>
      </dgm:t>
    </dgm:pt>
    <dgm:pt modelId="{831905A8-F297-4921-B774-894F30801988}">
      <dgm:prSet/>
      <dgm:spPr>
        <a:effectLst>
          <a:outerShdw blurRad="228600" dist="38100" dir="3900000" sx="102000" sy="102000" algn="ctr" rotWithShape="0">
            <a:srgbClr val="000000">
              <a:alpha val="50000"/>
            </a:srgbClr>
          </a:outerShdw>
        </a:effectLst>
      </dgm:spPr>
      <dgm:t>
        <a:bodyPr/>
        <a:lstStyle/>
        <a:p>
          <a:pPr algn="ctr"/>
          <a:r>
            <a:rPr lang="en-US" dirty="0">
              <a:latin typeface="Roboto" panose="02000000000000000000" pitchFamily="2" charset="0"/>
              <a:ea typeface="Roboto" panose="02000000000000000000" pitchFamily="2" charset="0"/>
              <a:cs typeface="Roboto" panose="02000000000000000000" pitchFamily="2" charset="0"/>
            </a:rPr>
            <a:t>Memorize PIN and don’t share it</a:t>
          </a:r>
        </a:p>
      </dgm:t>
    </dgm:pt>
    <dgm:pt modelId="{299FC70E-C08B-44C1-BCAA-F5D4F3477DC9}" type="parTrans" cxnId="{349B875E-9DB7-4CD2-B8CD-2EEBEC4D88DB}">
      <dgm:prSet/>
      <dgm:spPr/>
      <dgm:t>
        <a:bodyPr/>
        <a:lstStyle/>
        <a:p>
          <a:endParaRPr lang="en-US"/>
        </a:p>
      </dgm:t>
    </dgm:pt>
    <dgm:pt modelId="{940724FA-34D1-4A93-9BF2-E840AB8D19D3}" type="sibTrans" cxnId="{349B875E-9DB7-4CD2-B8CD-2EEBEC4D88DB}">
      <dgm:prSet phldrT="2" phldr="0"/>
      <dgm:spPr/>
      <dgm:t>
        <a:bodyPr/>
        <a:lstStyle/>
        <a:p>
          <a:r>
            <a:rPr lang="en-US" dirty="0"/>
            <a:t>2</a:t>
          </a:r>
        </a:p>
      </dgm:t>
    </dgm:pt>
    <dgm:pt modelId="{4B05B89B-090B-4B2C-954D-3BF77DBF4F06}">
      <dgm:prSet/>
      <dgm:spPr>
        <a:effectLst>
          <a:outerShdw blurRad="228600" dist="38100" dir="3900000" sx="102000" sy="102000" algn="ctr" rotWithShape="0">
            <a:srgbClr val="000000">
              <a:alpha val="50000"/>
            </a:srgbClr>
          </a:outerShdw>
        </a:effectLst>
      </dgm:spPr>
      <dgm:t>
        <a:bodyPr/>
        <a:lstStyle/>
        <a:p>
          <a:pPr algn="ctr"/>
          <a:r>
            <a:rPr lang="en-US" dirty="0">
              <a:latin typeface="Roboto" panose="02000000000000000000" pitchFamily="2" charset="0"/>
              <a:ea typeface="Roboto" panose="02000000000000000000" pitchFamily="2" charset="0"/>
              <a:cs typeface="Roboto" panose="02000000000000000000" pitchFamily="2" charset="0"/>
            </a:rPr>
            <a:t>Be wary when using ATM’s</a:t>
          </a:r>
        </a:p>
      </dgm:t>
    </dgm:pt>
    <dgm:pt modelId="{70EC69E9-4C05-4361-B458-B0EF5A62EDB1}" type="parTrans" cxnId="{F8DA5EB0-4E86-4B54-8BAC-FD6CB76C4CA5}">
      <dgm:prSet/>
      <dgm:spPr/>
      <dgm:t>
        <a:bodyPr/>
        <a:lstStyle/>
        <a:p>
          <a:endParaRPr lang="en-US"/>
        </a:p>
      </dgm:t>
    </dgm:pt>
    <dgm:pt modelId="{08AD9DB0-F1AA-4ABF-B6C3-3162919E9E2B}" type="sibTrans" cxnId="{F8DA5EB0-4E86-4B54-8BAC-FD6CB76C4CA5}">
      <dgm:prSet phldrT="3" phldr="0"/>
      <dgm:spPr/>
      <dgm:t>
        <a:bodyPr/>
        <a:lstStyle/>
        <a:p>
          <a:r>
            <a:rPr lang="en-US" dirty="0"/>
            <a:t>3</a:t>
          </a:r>
        </a:p>
      </dgm:t>
    </dgm:pt>
    <dgm:pt modelId="{DC5FD431-F178-4BAA-8BA7-17884C4AC406}">
      <dgm:prSet/>
      <dgm:spPr>
        <a:effectLst>
          <a:outerShdw blurRad="228600" dist="38100" dir="3900000" sx="102000" sy="102000" algn="ctr" rotWithShape="0">
            <a:srgbClr val="000000">
              <a:alpha val="50000"/>
            </a:srgbClr>
          </a:outerShdw>
        </a:effectLst>
      </dgm:spPr>
      <dgm:t>
        <a:bodyPr/>
        <a:lstStyle/>
        <a:p>
          <a:pPr algn="ctr"/>
          <a:r>
            <a:rPr lang="en-US" dirty="0">
              <a:latin typeface="Roboto" panose="02000000000000000000" pitchFamily="2" charset="0"/>
              <a:ea typeface="Roboto" panose="02000000000000000000" pitchFamily="2" charset="0"/>
              <a:cs typeface="Roboto" panose="02000000000000000000" pitchFamily="2" charset="0"/>
            </a:rPr>
            <a:t>Watch out for “shoulder surfers”</a:t>
          </a:r>
        </a:p>
      </dgm:t>
    </dgm:pt>
    <dgm:pt modelId="{C6502ABB-E30C-442D-BD11-82EEFB0F641D}" type="parTrans" cxnId="{A2C2F707-EE7D-4D42-95F2-DD63231983AD}">
      <dgm:prSet/>
      <dgm:spPr/>
      <dgm:t>
        <a:bodyPr/>
        <a:lstStyle/>
        <a:p>
          <a:endParaRPr lang="en-US"/>
        </a:p>
      </dgm:t>
    </dgm:pt>
    <dgm:pt modelId="{41F1CC57-B346-45ED-AB4A-76C4A3538910}" type="sibTrans" cxnId="{A2C2F707-EE7D-4D42-95F2-DD63231983AD}">
      <dgm:prSet phldrT="4" phldr="0"/>
      <dgm:spPr/>
      <dgm:t>
        <a:bodyPr/>
        <a:lstStyle/>
        <a:p>
          <a:r>
            <a:rPr lang="en-US" dirty="0"/>
            <a:t>4</a:t>
          </a:r>
        </a:p>
      </dgm:t>
    </dgm:pt>
    <dgm:pt modelId="{8786EA04-7C77-4A35-941F-FA36EA33824B}">
      <dgm:prSet/>
      <dgm:spPr>
        <a:effectLst>
          <a:outerShdw blurRad="228600" dist="38100" dir="3900000" sx="102000" sy="102000" algn="ctr" rotWithShape="0">
            <a:srgbClr val="000000">
              <a:alpha val="50000"/>
            </a:srgbClr>
          </a:outerShdw>
        </a:effectLst>
      </dgm:spPr>
      <dgm:t>
        <a:bodyPr/>
        <a:lstStyle/>
        <a:p>
          <a:pPr algn="ctr"/>
          <a:r>
            <a:rPr lang="en-US" dirty="0">
              <a:latin typeface="Roboto" panose="02000000000000000000" pitchFamily="2" charset="0"/>
              <a:ea typeface="Roboto" panose="02000000000000000000" pitchFamily="2" charset="0"/>
              <a:cs typeface="Roboto" panose="02000000000000000000" pitchFamily="2" charset="0"/>
            </a:rPr>
            <a:t>Be aware of any phony card readers and video surveillance </a:t>
          </a:r>
        </a:p>
      </dgm:t>
    </dgm:pt>
    <dgm:pt modelId="{A4807E21-0567-4046-A5EC-B945B3B15C44}" type="parTrans" cxnId="{EA8141EA-3054-41EB-8643-7BBC1205DA30}">
      <dgm:prSet/>
      <dgm:spPr/>
      <dgm:t>
        <a:bodyPr/>
        <a:lstStyle/>
        <a:p>
          <a:endParaRPr lang="en-US"/>
        </a:p>
      </dgm:t>
    </dgm:pt>
    <dgm:pt modelId="{C3D5E990-D4B1-4B24-842A-30F8F8D49AB0}" type="sibTrans" cxnId="{EA8141EA-3054-41EB-8643-7BBC1205DA30}">
      <dgm:prSet phldrT="5" phldr="0"/>
      <dgm:spPr/>
      <dgm:t>
        <a:bodyPr/>
        <a:lstStyle/>
        <a:p>
          <a:r>
            <a:rPr lang="en-US" dirty="0"/>
            <a:t>5</a:t>
          </a:r>
        </a:p>
      </dgm:t>
    </dgm:pt>
    <dgm:pt modelId="{D1E48BC8-456B-41CE-A4E4-B1FB5975CE50}" type="pres">
      <dgm:prSet presAssocID="{4EF277EB-62A2-4235-B1B4-BE6B077E1365}" presName="Name0" presStyleCnt="0">
        <dgm:presLayoutVars>
          <dgm:animLvl val="lvl"/>
          <dgm:resizeHandles val="exact"/>
        </dgm:presLayoutVars>
      </dgm:prSet>
      <dgm:spPr/>
    </dgm:pt>
    <dgm:pt modelId="{C7F50F89-68A0-4009-8420-FA50BCBD00DD}" type="pres">
      <dgm:prSet presAssocID="{8E22378D-8793-48EE-8AC5-44D4767F1EB0}" presName="compositeNode" presStyleCnt="0">
        <dgm:presLayoutVars>
          <dgm:bulletEnabled val="1"/>
        </dgm:presLayoutVars>
      </dgm:prSet>
      <dgm:spPr/>
    </dgm:pt>
    <dgm:pt modelId="{C76EAB39-7FC2-4954-BBE7-DCF2A64F8F1B}" type="pres">
      <dgm:prSet presAssocID="{8E22378D-8793-48EE-8AC5-44D4767F1EB0}" presName="bgRect" presStyleLbl="bgAccFollowNode1" presStyleIdx="0" presStyleCnt="5"/>
      <dgm:spPr/>
    </dgm:pt>
    <dgm:pt modelId="{03EE3EA6-E6CD-413F-814C-5852CC18935B}" type="pres">
      <dgm:prSet presAssocID="{BC2343F3-317E-4579-9877-8C537BFC9CB1}" presName="sibTransNodeCircle" presStyleLbl="alignNode1" presStyleIdx="0" presStyleCnt="10">
        <dgm:presLayoutVars>
          <dgm:chMax val="0"/>
          <dgm:bulletEnabled/>
        </dgm:presLayoutVars>
      </dgm:prSet>
      <dgm:spPr/>
    </dgm:pt>
    <dgm:pt modelId="{1B1C9BAB-65D3-4F52-97D7-CD81E4A02C1C}" type="pres">
      <dgm:prSet presAssocID="{8E22378D-8793-48EE-8AC5-44D4767F1EB0}" presName="bottomLine" presStyleLbl="alignNode1" presStyleIdx="1" presStyleCnt="10">
        <dgm:presLayoutVars/>
      </dgm:prSet>
      <dgm:spPr/>
    </dgm:pt>
    <dgm:pt modelId="{521C5689-BA8F-4E2D-A8EA-CFB7B45A9A55}" type="pres">
      <dgm:prSet presAssocID="{8E22378D-8793-48EE-8AC5-44D4767F1EB0}" presName="nodeText" presStyleLbl="bgAccFollowNode1" presStyleIdx="0" presStyleCnt="5">
        <dgm:presLayoutVars>
          <dgm:bulletEnabled val="1"/>
        </dgm:presLayoutVars>
      </dgm:prSet>
      <dgm:spPr/>
    </dgm:pt>
    <dgm:pt modelId="{112D218B-A13B-4780-88D2-C4DBE42304B8}" type="pres">
      <dgm:prSet presAssocID="{BC2343F3-317E-4579-9877-8C537BFC9CB1}" presName="sibTrans" presStyleCnt="0"/>
      <dgm:spPr/>
    </dgm:pt>
    <dgm:pt modelId="{1617A31D-94AF-4F26-85A9-FB2C518D1C2C}" type="pres">
      <dgm:prSet presAssocID="{831905A8-F297-4921-B774-894F30801988}" presName="compositeNode" presStyleCnt="0">
        <dgm:presLayoutVars>
          <dgm:bulletEnabled val="1"/>
        </dgm:presLayoutVars>
      </dgm:prSet>
      <dgm:spPr/>
    </dgm:pt>
    <dgm:pt modelId="{4CC66896-3DCE-4213-B872-6926C068CC19}" type="pres">
      <dgm:prSet presAssocID="{831905A8-F297-4921-B774-894F30801988}" presName="bgRect" presStyleLbl="bgAccFollowNode1" presStyleIdx="1" presStyleCnt="5"/>
      <dgm:spPr/>
    </dgm:pt>
    <dgm:pt modelId="{2CCE8968-8917-4ECC-9C24-F8D4ADAD66B6}" type="pres">
      <dgm:prSet presAssocID="{940724FA-34D1-4A93-9BF2-E840AB8D19D3}" presName="sibTransNodeCircle" presStyleLbl="alignNode1" presStyleIdx="2" presStyleCnt="10">
        <dgm:presLayoutVars>
          <dgm:chMax val="0"/>
          <dgm:bulletEnabled/>
        </dgm:presLayoutVars>
      </dgm:prSet>
      <dgm:spPr/>
    </dgm:pt>
    <dgm:pt modelId="{9D26296E-39C0-4853-9D8F-D3793D24F0DD}" type="pres">
      <dgm:prSet presAssocID="{831905A8-F297-4921-B774-894F30801988}" presName="bottomLine" presStyleLbl="alignNode1" presStyleIdx="3" presStyleCnt="10">
        <dgm:presLayoutVars/>
      </dgm:prSet>
      <dgm:spPr/>
    </dgm:pt>
    <dgm:pt modelId="{32971B9A-BAB9-406C-98A2-3A8E2B325D48}" type="pres">
      <dgm:prSet presAssocID="{831905A8-F297-4921-B774-894F30801988}" presName="nodeText" presStyleLbl="bgAccFollowNode1" presStyleIdx="1" presStyleCnt="5">
        <dgm:presLayoutVars>
          <dgm:bulletEnabled val="1"/>
        </dgm:presLayoutVars>
      </dgm:prSet>
      <dgm:spPr/>
    </dgm:pt>
    <dgm:pt modelId="{54AF0D25-908D-452D-BCD2-AC2F18C6CE3C}" type="pres">
      <dgm:prSet presAssocID="{940724FA-34D1-4A93-9BF2-E840AB8D19D3}" presName="sibTrans" presStyleCnt="0"/>
      <dgm:spPr/>
    </dgm:pt>
    <dgm:pt modelId="{4BC232F7-81F6-49C9-B8A4-B47828C2E6CD}" type="pres">
      <dgm:prSet presAssocID="{4B05B89B-090B-4B2C-954D-3BF77DBF4F06}" presName="compositeNode" presStyleCnt="0">
        <dgm:presLayoutVars>
          <dgm:bulletEnabled val="1"/>
        </dgm:presLayoutVars>
      </dgm:prSet>
      <dgm:spPr/>
    </dgm:pt>
    <dgm:pt modelId="{8BDC24C5-7ED1-40E4-8C41-0193CFC9CA9C}" type="pres">
      <dgm:prSet presAssocID="{4B05B89B-090B-4B2C-954D-3BF77DBF4F06}" presName="bgRect" presStyleLbl="bgAccFollowNode1" presStyleIdx="2" presStyleCnt="5"/>
      <dgm:spPr/>
    </dgm:pt>
    <dgm:pt modelId="{874F3E6F-0B35-45DD-811E-0DA96A1C15EF}" type="pres">
      <dgm:prSet presAssocID="{08AD9DB0-F1AA-4ABF-B6C3-3162919E9E2B}" presName="sibTransNodeCircle" presStyleLbl="alignNode1" presStyleIdx="4" presStyleCnt="10">
        <dgm:presLayoutVars>
          <dgm:chMax val="0"/>
          <dgm:bulletEnabled/>
        </dgm:presLayoutVars>
      </dgm:prSet>
      <dgm:spPr/>
    </dgm:pt>
    <dgm:pt modelId="{756556FC-80CA-4CB1-9B97-3EB0A327AC2C}" type="pres">
      <dgm:prSet presAssocID="{4B05B89B-090B-4B2C-954D-3BF77DBF4F06}" presName="bottomLine" presStyleLbl="alignNode1" presStyleIdx="5" presStyleCnt="10">
        <dgm:presLayoutVars/>
      </dgm:prSet>
      <dgm:spPr/>
    </dgm:pt>
    <dgm:pt modelId="{62111FFD-989E-4C3B-B43C-74EE1B041047}" type="pres">
      <dgm:prSet presAssocID="{4B05B89B-090B-4B2C-954D-3BF77DBF4F06}" presName="nodeText" presStyleLbl="bgAccFollowNode1" presStyleIdx="2" presStyleCnt="5">
        <dgm:presLayoutVars>
          <dgm:bulletEnabled val="1"/>
        </dgm:presLayoutVars>
      </dgm:prSet>
      <dgm:spPr/>
    </dgm:pt>
    <dgm:pt modelId="{E930AB66-9994-4101-9241-C6BD5D68C61B}" type="pres">
      <dgm:prSet presAssocID="{08AD9DB0-F1AA-4ABF-B6C3-3162919E9E2B}" presName="sibTrans" presStyleCnt="0"/>
      <dgm:spPr/>
    </dgm:pt>
    <dgm:pt modelId="{66C65721-219A-4182-9C1F-24DEC8E27D88}" type="pres">
      <dgm:prSet presAssocID="{DC5FD431-F178-4BAA-8BA7-17884C4AC406}" presName="compositeNode" presStyleCnt="0">
        <dgm:presLayoutVars>
          <dgm:bulletEnabled val="1"/>
        </dgm:presLayoutVars>
      </dgm:prSet>
      <dgm:spPr/>
    </dgm:pt>
    <dgm:pt modelId="{08DD97A7-F115-49A8-903F-33DBF6425896}" type="pres">
      <dgm:prSet presAssocID="{DC5FD431-F178-4BAA-8BA7-17884C4AC406}" presName="bgRect" presStyleLbl="bgAccFollowNode1" presStyleIdx="3" presStyleCnt="5"/>
      <dgm:spPr/>
    </dgm:pt>
    <dgm:pt modelId="{EAF6826D-9C9A-4226-B95D-669756208CA7}" type="pres">
      <dgm:prSet presAssocID="{41F1CC57-B346-45ED-AB4A-76C4A3538910}" presName="sibTransNodeCircle" presStyleLbl="alignNode1" presStyleIdx="6" presStyleCnt="10">
        <dgm:presLayoutVars>
          <dgm:chMax val="0"/>
          <dgm:bulletEnabled/>
        </dgm:presLayoutVars>
      </dgm:prSet>
      <dgm:spPr/>
    </dgm:pt>
    <dgm:pt modelId="{3D13D078-ABB6-429B-9610-6E53A22C2B8E}" type="pres">
      <dgm:prSet presAssocID="{DC5FD431-F178-4BAA-8BA7-17884C4AC406}" presName="bottomLine" presStyleLbl="alignNode1" presStyleIdx="7" presStyleCnt="10">
        <dgm:presLayoutVars/>
      </dgm:prSet>
      <dgm:spPr/>
    </dgm:pt>
    <dgm:pt modelId="{A6EDB1E4-3E01-4F61-834B-191C67760E7B}" type="pres">
      <dgm:prSet presAssocID="{DC5FD431-F178-4BAA-8BA7-17884C4AC406}" presName="nodeText" presStyleLbl="bgAccFollowNode1" presStyleIdx="3" presStyleCnt="5">
        <dgm:presLayoutVars>
          <dgm:bulletEnabled val="1"/>
        </dgm:presLayoutVars>
      </dgm:prSet>
      <dgm:spPr/>
    </dgm:pt>
    <dgm:pt modelId="{F124964A-3094-4B75-8ECC-232416406A3B}" type="pres">
      <dgm:prSet presAssocID="{41F1CC57-B346-45ED-AB4A-76C4A3538910}" presName="sibTrans" presStyleCnt="0"/>
      <dgm:spPr/>
    </dgm:pt>
    <dgm:pt modelId="{146A5F1F-FEF1-4E2E-8BF5-36EC72453BC7}" type="pres">
      <dgm:prSet presAssocID="{8786EA04-7C77-4A35-941F-FA36EA33824B}" presName="compositeNode" presStyleCnt="0">
        <dgm:presLayoutVars>
          <dgm:bulletEnabled val="1"/>
        </dgm:presLayoutVars>
      </dgm:prSet>
      <dgm:spPr/>
    </dgm:pt>
    <dgm:pt modelId="{538E21A6-0E71-4414-AFAD-4BCC593A92B4}" type="pres">
      <dgm:prSet presAssocID="{8786EA04-7C77-4A35-941F-FA36EA33824B}" presName="bgRect" presStyleLbl="bgAccFollowNode1" presStyleIdx="4" presStyleCnt="5"/>
      <dgm:spPr/>
    </dgm:pt>
    <dgm:pt modelId="{AC523410-EDC2-445D-82AA-CE40103A5480}" type="pres">
      <dgm:prSet presAssocID="{C3D5E990-D4B1-4B24-842A-30F8F8D49AB0}" presName="sibTransNodeCircle" presStyleLbl="alignNode1" presStyleIdx="8" presStyleCnt="10">
        <dgm:presLayoutVars>
          <dgm:chMax val="0"/>
          <dgm:bulletEnabled/>
        </dgm:presLayoutVars>
      </dgm:prSet>
      <dgm:spPr/>
    </dgm:pt>
    <dgm:pt modelId="{EF358BDF-DDDA-4B49-8F6C-9E3F8A036BC6}" type="pres">
      <dgm:prSet presAssocID="{8786EA04-7C77-4A35-941F-FA36EA33824B}" presName="bottomLine" presStyleLbl="alignNode1" presStyleIdx="9" presStyleCnt="10">
        <dgm:presLayoutVars/>
      </dgm:prSet>
      <dgm:spPr/>
    </dgm:pt>
    <dgm:pt modelId="{7E35F90B-E6EB-44D7-8802-5103C9BFBEB0}" type="pres">
      <dgm:prSet presAssocID="{8786EA04-7C77-4A35-941F-FA36EA33824B}" presName="nodeText" presStyleLbl="bgAccFollowNode1" presStyleIdx="4" presStyleCnt="5">
        <dgm:presLayoutVars>
          <dgm:bulletEnabled val="1"/>
        </dgm:presLayoutVars>
      </dgm:prSet>
      <dgm:spPr/>
    </dgm:pt>
  </dgm:ptLst>
  <dgm:cxnLst>
    <dgm:cxn modelId="{A2C2F707-EE7D-4D42-95F2-DD63231983AD}" srcId="{4EF277EB-62A2-4235-B1B4-BE6B077E1365}" destId="{DC5FD431-F178-4BAA-8BA7-17884C4AC406}" srcOrd="3" destOrd="0" parTransId="{C6502ABB-E30C-442D-BD11-82EEFB0F641D}" sibTransId="{41F1CC57-B346-45ED-AB4A-76C4A3538910}"/>
    <dgm:cxn modelId="{E092F11B-E81C-4622-A561-8CE1D0222F58}" type="presOf" srcId="{4EF277EB-62A2-4235-B1B4-BE6B077E1365}" destId="{D1E48BC8-456B-41CE-A4E4-B1FB5975CE50}" srcOrd="0" destOrd="0" presId="urn:microsoft.com/office/officeart/2016/7/layout/BasicLinearProcessNumbered"/>
    <dgm:cxn modelId="{808D652D-F93F-4FF3-89FE-4B0AFD737E77}" type="presOf" srcId="{C3D5E990-D4B1-4B24-842A-30F8F8D49AB0}" destId="{AC523410-EDC2-445D-82AA-CE40103A5480}" srcOrd="0" destOrd="0" presId="urn:microsoft.com/office/officeart/2016/7/layout/BasicLinearProcessNumbered"/>
    <dgm:cxn modelId="{09B04931-078C-4532-90AD-F6DD0DC3657A}" srcId="{4EF277EB-62A2-4235-B1B4-BE6B077E1365}" destId="{8E22378D-8793-48EE-8AC5-44D4767F1EB0}" srcOrd="0" destOrd="0" parTransId="{29BB056F-9B37-4CBF-B246-14FFC36221E9}" sibTransId="{BC2343F3-317E-4579-9877-8C537BFC9CB1}"/>
    <dgm:cxn modelId="{8129C33D-2FB2-47CC-9A39-B13DCA5E8332}" type="presOf" srcId="{4B05B89B-090B-4B2C-954D-3BF77DBF4F06}" destId="{62111FFD-989E-4C3B-B43C-74EE1B041047}" srcOrd="1" destOrd="0" presId="urn:microsoft.com/office/officeart/2016/7/layout/BasicLinearProcessNumbered"/>
    <dgm:cxn modelId="{349B875E-9DB7-4CD2-B8CD-2EEBEC4D88DB}" srcId="{4EF277EB-62A2-4235-B1B4-BE6B077E1365}" destId="{831905A8-F297-4921-B774-894F30801988}" srcOrd="1" destOrd="0" parTransId="{299FC70E-C08B-44C1-BCAA-F5D4F3477DC9}" sibTransId="{940724FA-34D1-4A93-9BF2-E840AB8D19D3}"/>
    <dgm:cxn modelId="{19DAD475-4BA1-4605-AAC7-AD69D6F5CC93}" type="presOf" srcId="{DC5FD431-F178-4BAA-8BA7-17884C4AC406}" destId="{08DD97A7-F115-49A8-903F-33DBF6425896}" srcOrd="0" destOrd="0" presId="urn:microsoft.com/office/officeart/2016/7/layout/BasicLinearProcessNumbered"/>
    <dgm:cxn modelId="{8C04257D-F0C0-4E2D-8ED8-74DE88333B33}" type="presOf" srcId="{41F1CC57-B346-45ED-AB4A-76C4A3538910}" destId="{EAF6826D-9C9A-4226-B95D-669756208CA7}" srcOrd="0" destOrd="0" presId="urn:microsoft.com/office/officeart/2016/7/layout/BasicLinearProcessNumbered"/>
    <dgm:cxn modelId="{A946897E-F1A2-43E6-8C0B-50C990E67F97}" type="presOf" srcId="{8786EA04-7C77-4A35-941F-FA36EA33824B}" destId="{538E21A6-0E71-4414-AFAD-4BCC593A92B4}" srcOrd="0" destOrd="0" presId="urn:microsoft.com/office/officeart/2016/7/layout/BasicLinearProcessNumbered"/>
    <dgm:cxn modelId="{1C0D7881-4166-4E22-BB72-4029DF55A9CD}" type="presOf" srcId="{8E22378D-8793-48EE-8AC5-44D4767F1EB0}" destId="{C76EAB39-7FC2-4954-BBE7-DCF2A64F8F1B}" srcOrd="0" destOrd="0" presId="urn:microsoft.com/office/officeart/2016/7/layout/BasicLinearProcessNumbered"/>
    <dgm:cxn modelId="{3927198B-CF7E-442E-9719-91AB4C1309E3}" type="presOf" srcId="{831905A8-F297-4921-B774-894F30801988}" destId="{32971B9A-BAB9-406C-98A2-3A8E2B325D48}" srcOrd="1" destOrd="0" presId="urn:microsoft.com/office/officeart/2016/7/layout/BasicLinearProcessNumbered"/>
    <dgm:cxn modelId="{B2EC6C8D-0719-4B48-A1A6-7731FF895A1F}" type="presOf" srcId="{940724FA-34D1-4A93-9BF2-E840AB8D19D3}" destId="{2CCE8968-8917-4ECC-9C24-F8D4ADAD66B6}" srcOrd="0" destOrd="0" presId="urn:microsoft.com/office/officeart/2016/7/layout/BasicLinearProcessNumbered"/>
    <dgm:cxn modelId="{5DC850A5-F8E7-4A83-A8D8-506121EF407B}" type="presOf" srcId="{4B05B89B-090B-4B2C-954D-3BF77DBF4F06}" destId="{8BDC24C5-7ED1-40E4-8C41-0193CFC9CA9C}" srcOrd="0" destOrd="0" presId="urn:microsoft.com/office/officeart/2016/7/layout/BasicLinearProcessNumbered"/>
    <dgm:cxn modelId="{70E128A7-817D-45D1-AF25-D2C09208F838}" type="presOf" srcId="{8786EA04-7C77-4A35-941F-FA36EA33824B}" destId="{7E35F90B-E6EB-44D7-8802-5103C9BFBEB0}" srcOrd="1" destOrd="0" presId="urn:microsoft.com/office/officeart/2016/7/layout/BasicLinearProcessNumbered"/>
    <dgm:cxn modelId="{F8DA5EB0-4E86-4B54-8BAC-FD6CB76C4CA5}" srcId="{4EF277EB-62A2-4235-B1B4-BE6B077E1365}" destId="{4B05B89B-090B-4B2C-954D-3BF77DBF4F06}" srcOrd="2" destOrd="0" parTransId="{70EC69E9-4C05-4361-B458-B0EF5A62EDB1}" sibTransId="{08AD9DB0-F1AA-4ABF-B6C3-3162919E9E2B}"/>
    <dgm:cxn modelId="{53500EB8-85B3-40E5-BD4B-F7C8B7825956}" type="presOf" srcId="{BC2343F3-317E-4579-9877-8C537BFC9CB1}" destId="{03EE3EA6-E6CD-413F-814C-5852CC18935B}" srcOrd="0" destOrd="0" presId="urn:microsoft.com/office/officeart/2016/7/layout/BasicLinearProcessNumbered"/>
    <dgm:cxn modelId="{B70C52BD-CF2B-4202-AA98-9924300B9C09}" type="presOf" srcId="{831905A8-F297-4921-B774-894F30801988}" destId="{4CC66896-3DCE-4213-B872-6926C068CC19}" srcOrd="0" destOrd="0" presId="urn:microsoft.com/office/officeart/2016/7/layout/BasicLinearProcessNumbered"/>
    <dgm:cxn modelId="{ADE82BD7-45F8-41FB-80E5-534BEDF253AB}" type="presOf" srcId="{8E22378D-8793-48EE-8AC5-44D4767F1EB0}" destId="{521C5689-BA8F-4E2D-A8EA-CFB7B45A9A55}" srcOrd="1" destOrd="0" presId="urn:microsoft.com/office/officeart/2016/7/layout/BasicLinearProcessNumbered"/>
    <dgm:cxn modelId="{1FD361DC-4756-49AD-89A6-FA635F9D4342}" type="presOf" srcId="{08AD9DB0-F1AA-4ABF-B6C3-3162919E9E2B}" destId="{874F3E6F-0B35-45DD-811E-0DA96A1C15EF}" srcOrd="0" destOrd="0" presId="urn:microsoft.com/office/officeart/2016/7/layout/BasicLinearProcessNumbered"/>
    <dgm:cxn modelId="{EA8141EA-3054-41EB-8643-7BBC1205DA30}" srcId="{4EF277EB-62A2-4235-B1B4-BE6B077E1365}" destId="{8786EA04-7C77-4A35-941F-FA36EA33824B}" srcOrd="4" destOrd="0" parTransId="{A4807E21-0567-4046-A5EC-B945B3B15C44}" sibTransId="{C3D5E990-D4B1-4B24-842A-30F8F8D49AB0}"/>
    <dgm:cxn modelId="{5C7F83EA-CF14-40B0-9023-4B9A12C11370}" type="presOf" srcId="{DC5FD431-F178-4BAA-8BA7-17884C4AC406}" destId="{A6EDB1E4-3E01-4F61-834B-191C67760E7B}" srcOrd="1" destOrd="0" presId="urn:microsoft.com/office/officeart/2016/7/layout/BasicLinearProcessNumbered"/>
    <dgm:cxn modelId="{E2F103C9-F0ED-4547-9F49-398E9D85B85C}" type="presParOf" srcId="{D1E48BC8-456B-41CE-A4E4-B1FB5975CE50}" destId="{C7F50F89-68A0-4009-8420-FA50BCBD00DD}" srcOrd="0" destOrd="0" presId="urn:microsoft.com/office/officeart/2016/7/layout/BasicLinearProcessNumbered"/>
    <dgm:cxn modelId="{90F8DA21-7316-4FD4-BC04-C62D3E380647}" type="presParOf" srcId="{C7F50F89-68A0-4009-8420-FA50BCBD00DD}" destId="{C76EAB39-7FC2-4954-BBE7-DCF2A64F8F1B}" srcOrd="0" destOrd="0" presId="urn:microsoft.com/office/officeart/2016/7/layout/BasicLinearProcessNumbered"/>
    <dgm:cxn modelId="{FE9DC6BA-EF1A-42FD-88BB-193688D12C77}" type="presParOf" srcId="{C7F50F89-68A0-4009-8420-FA50BCBD00DD}" destId="{03EE3EA6-E6CD-413F-814C-5852CC18935B}" srcOrd="1" destOrd="0" presId="urn:microsoft.com/office/officeart/2016/7/layout/BasicLinearProcessNumbered"/>
    <dgm:cxn modelId="{D3BF63EE-F403-4C98-AB47-462329A7EC74}" type="presParOf" srcId="{C7F50F89-68A0-4009-8420-FA50BCBD00DD}" destId="{1B1C9BAB-65D3-4F52-97D7-CD81E4A02C1C}" srcOrd="2" destOrd="0" presId="urn:microsoft.com/office/officeart/2016/7/layout/BasicLinearProcessNumbered"/>
    <dgm:cxn modelId="{096F3C5A-6E45-4B20-9EBD-982E6BEF4F02}" type="presParOf" srcId="{C7F50F89-68A0-4009-8420-FA50BCBD00DD}" destId="{521C5689-BA8F-4E2D-A8EA-CFB7B45A9A55}" srcOrd="3" destOrd="0" presId="urn:microsoft.com/office/officeart/2016/7/layout/BasicLinearProcessNumbered"/>
    <dgm:cxn modelId="{7BC3F365-FE94-40C3-AC0F-7895E7E29BCC}" type="presParOf" srcId="{D1E48BC8-456B-41CE-A4E4-B1FB5975CE50}" destId="{112D218B-A13B-4780-88D2-C4DBE42304B8}" srcOrd="1" destOrd="0" presId="urn:microsoft.com/office/officeart/2016/7/layout/BasicLinearProcessNumbered"/>
    <dgm:cxn modelId="{E388F45A-BB59-4DEA-8D6D-39C304DDE34B}" type="presParOf" srcId="{D1E48BC8-456B-41CE-A4E4-B1FB5975CE50}" destId="{1617A31D-94AF-4F26-85A9-FB2C518D1C2C}" srcOrd="2" destOrd="0" presId="urn:microsoft.com/office/officeart/2016/7/layout/BasicLinearProcessNumbered"/>
    <dgm:cxn modelId="{7314EE24-D18E-4578-B976-639089497B77}" type="presParOf" srcId="{1617A31D-94AF-4F26-85A9-FB2C518D1C2C}" destId="{4CC66896-3DCE-4213-B872-6926C068CC19}" srcOrd="0" destOrd="0" presId="urn:microsoft.com/office/officeart/2016/7/layout/BasicLinearProcessNumbered"/>
    <dgm:cxn modelId="{0F56C500-4DF6-4692-B359-9D01703542A8}" type="presParOf" srcId="{1617A31D-94AF-4F26-85A9-FB2C518D1C2C}" destId="{2CCE8968-8917-4ECC-9C24-F8D4ADAD66B6}" srcOrd="1" destOrd="0" presId="urn:microsoft.com/office/officeart/2016/7/layout/BasicLinearProcessNumbered"/>
    <dgm:cxn modelId="{C0AFEC9D-7298-461D-8A1E-3EEDB10A6125}" type="presParOf" srcId="{1617A31D-94AF-4F26-85A9-FB2C518D1C2C}" destId="{9D26296E-39C0-4853-9D8F-D3793D24F0DD}" srcOrd="2" destOrd="0" presId="urn:microsoft.com/office/officeart/2016/7/layout/BasicLinearProcessNumbered"/>
    <dgm:cxn modelId="{2A5FCEE6-3882-4A08-8BE2-E25B9A3EC098}" type="presParOf" srcId="{1617A31D-94AF-4F26-85A9-FB2C518D1C2C}" destId="{32971B9A-BAB9-406C-98A2-3A8E2B325D48}" srcOrd="3" destOrd="0" presId="urn:microsoft.com/office/officeart/2016/7/layout/BasicLinearProcessNumbered"/>
    <dgm:cxn modelId="{18F490A9-7E79-4A3D-9BF8-FDB61AD8C537}" type="presParOf" srcId="{D1E48BC8-456B-41CE-A4E4-B1FB5975CE50}" destId="{54AF0D25-908D-452D-BCD2-AC2F18C6CE3C}" srcOrd="3" destOrd="0" presId="urn:microsoft.com/office/officeart/2016/7/layout/BasicLinearProcessNumbered"/>
    <dgm:cxn modelId="{B14CA043-54D9-4932-9C22-74BF5DA074B4}" type="presParOf" srcId="{D1E48BC8-456B-41CE-A4E4-B1FB5975CE50}" destId="{4BC232F7-81F6-49C9-B8A4-B47828C2E6CD}" srcOrd="4" destOrd="0" presId="urn:microsoft.com/office/officeart/2016/7/layout/BasicLinearProcessNumbered"/>
    <dgm:cxn modelId="{C69D7743-B89B-489F-B8D5-441EC0802937}" type="presParOf" srcId="{4BC232F7-81F6-49C9-B8A4-B47828C2E6CD}" destId="{8BDC24C5-7ED1-40E4-8C41-0193CFC9CA9C}" srcOrd="0" destOrd="0" presId="urn:microsoft.com/office/officeart/2016/7/layout/BasicLinearProcessNumbered"/>
    <dgm:cxn modelId="{10579A8A-81D2-46B5-8AB6-F786D3E1E4B5}" type="presParOf" srcId="{4BC232F7-81F6-49C9-B8A4-B47828C2E6CD}" destId="{874F3E6F-0B35-45DD-811E-0DA96A1C15EF}" srcOrd="1" destOrd="0" presId="urn:microsoft.com/office/officeart/2016/7/layout/BasicLinearProcessNumbered"/>
    <dgm:cxn modelId="{315F6C42-83D1-4D7F-8883-41F181DFDB2E}" type="presParOf" srcId="{4BC232F7-81F6-49C9-B8A4-B47828C2E6CD}" destId="{756556FC-80CA-4CB1-9B97-3EB0A327AC2C}" srcOrd="2" destOrd="0" presId="urn:microsoft.com/office/officeart/2016/7/layout/BasicLinearProcessNumbered"/>
    <dgm:cxn modelId="{D5F97CC2-4358-42B4-B625-9B03C4A7A633}" type="presParOf" srcId="{4BC232F7-81F6-49C9-B8A4-B47828C2E6CD}" destId="{62111FFD-989E-4C3B-B43C-74EE1B041047}" srcOrd="3" destOrd="0" presId="urn:microsoft.com/office/officeart/2016/7/layout/BasicLinearProcessNumbered"/>
    <dgm:cxn modelId="{EC059368-7F63-47A5-943D-1EC9F4AE5212}" type="presParOf" srcId="{D1E48BC8-456B-41CE-A4E4-B1FB5975CE50}" destId="{E930AB66-9994-4101-9241-C6BD5D68C61B}" srcOrd="5" destOrd="0" presId="urn:microsoft.com/office/officeart/2016/7/layout/BasicLinearProcessNumbered"/>
    <dgm:cxn modelId="{B488DB11-7C0A-4CEF-A553-F3855B97F5AD}" type="presParOf" srcId="{D1E48BC8-456B-41CE-A4E4-B1FB5975CE50}" destId="{66C65721-219A-4182-9C1F-24DEC8E27D88}" srcOrd="6" destOrd="0" presId="urn:microsoft.com/office/officeart/2016/7/layout/BasicLinearProcessNumbered"/>
    <dgm:cxn modelId="{80C1DF14-135E-4C96-A3EF-3895D6E917B6}" type="presParOf" srcId="{66C65721-219A-4182-9C1F-24DEC8E27D88}" destId="{08DD97A7-F115-49A8-903F-33DBF6425896}" srcOrd="0" destOrd="0" presId="urn:microsoft.com/office/officeart/2016/7/layout/BasicLinearProcessNumbered"/>
    <dgm:cxn modelId="{8AC88680-5B88-4165-A5A1-A46564C90D2A}" type="presParOf" srcId="{66C65721-219A-4182-9C1F-24DEC8E27D88}" destId="{EAF6826D-9C9A-4226-B95D-669756208CA7}" srcOrd="1" destOrd="0" presId="urn:microsoft.com/office/officeart/2016/7/layout/BasicLinearProcessNumbered"/>
    <dgm:cxn modelId="{FB60BB9D-2C57-4CC2-A04A-9B6DCB3F9A5F}" type="presParOf" srcId="{66C65721-219A-4182-9C1F-24DEC8E27D88}" destId="{3D13D078-ABB6-429B-9610-6E53A22C2B8E}" srcOrd="2" destOrd="0" presId="urn:microsoft.com/office/officeart/2016/7/layout/BasicLinearProcessNumbered"/>
    <dgm:cxn modelId="{4651CAAC-7619-476C-9B37-6B26D17C298E}" type="presParOf" srcId="{66C65721-219A-4182-9C1F-24DEC8E27D88}" destId="{A6EDB1E4-3E01-4F61-834B-191C67760E7B}" srcOrd="3" destOrd="0" presId="urn:microsoft.com/office/officeart/2016/7/layout/BasicLinearProcessNumbered"/>
    <dgm:cxn modelId="{D4FCC869-C172-4982-B148-7DC906A3E068}" type="presParOf" srcId="{D1E48BC8-456B-41CE-A4E4-B1FB5975CE50}" destId="{F124964A-3094-4B75-8ECC-232416406A3B}" srcOrd="7" destOrd="0" presId="urn:microsoft.com/office/officeart/2016/7/layout/BasicLinearProcessNumbered"/>
    <dgm:cxn modelId="{6D8707FA-F9B8-4C62-A44F-3519B3C9F1C0}" type="presParOf" srcId="{D1E48BC8-456B-41CE-A4E4-B1FB5975CE50}" destId="{146A5F1F-FEF1-4E2E-8BF5-36EC72453BC7}" srcOrd="8" destOrd="0" presId="urn:microsoft.com/office/officeart/2016/7/layout/BasicLinearProcessNumbered"/>
    <dgm:cxn modelId="{9AA59FEE-7411-46BC-A715-BDCE599330F4}" type="presParOf" srcId="{146A5F1F-FEF1-4E2E-8BF5-36EC72453BC7}" destId="{538E21A6-0E71-4414-AFAD-4BCC593A92B4}" srcOrd="0" destOrd="0" presId="urn:microsoft.com/office/officeart/2016/7/layout/BasicLinearProcessNumbered"/>
    <dgm:cxn modelId="{F11848BB-4BEA-4B20-95EC-6B9A368B1FB1}" type="presParOf" srcId="{146A5F1F-FEF1-4E2E-8BF5-36EC72453BC7}" destId="{AC523410-EDC2-445D-82AA-CE40103A5480}" srcOrd="1" destOrd="0" presId="urn:microsoft.com/office/officeart/2016/7/layout/BasicLinearProcessNumbered"/>
    <dgm:cxn modelId="{F4A81DF4-D2AC-44EE-8CAC-3B2846A3F273}" type="presParOf" srcId="{146A5F1F-FEF1-4E2E-8BF5-36EC72453BC7}" destId="{EF358BDF-DDDA-4B49-8F6C-9E3F8A036BC6}" srcOrd="2" destOrd="0" presId="urn:microsoft.com/office/officeart/2016/7/layout/BasicLinearProcessNumbered"/>
    <dgm:cxn modelId="{B63F89CE-0B9C-4492-8B20-8593596511EC}" type="presParOf" srcId="{146A5F1F-FEF1-4E2E-8BF5-36EC72453BC7}" destId="{7E35F90B-E6EB-44D7-8802-5103C9BFBEB0}" srcOrd="3" destOrd="0" presId="urn:microsoft.com/office/officeart/2016/7/layout/BasicLinearProcessNumbered"/>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796FD-060C-40AF-B3A8-817BB7B6BC94}" type="doc">
      <dgm:prSet loTypeId="urn:microsoft.com/office/officeart/2008/layout/LinedList" loCatId="list" qsTypeId="urn:microsoft.com/office/officeart/2005/8/quickstyle/simple5" qsCatId="simple" csTypeId="urn:microsoft.com/office/officeart/2005/8/colors/accent6_2" csCatId="accent6"/>
      <dgm:spPr/>
      <dgm:t>
        <a:bodyPr/>
        <a:lstStyle/>
        <a:p>
          <a:endParaRPr lang="en-US"/>
        </a:p>
      </dgm:t>
    </dgm:pt>
    <dgm:pt modelId="{D9F2951F-C47E-4095-98B6-17E94B1555EF}">
      <dgm:prSet custT="1"/>
      <dgm:spPr/>
      <dgm:t>
        <a:bodyPr/>
        <a:lstStyle/>
        <a:p>
          <a:r>
            <a:rPr lang="en-US" sz="3200" dirty="0">
              <a:latin typeface="Roboto" panose="02000000000000000000" pitchFamily="2" charset="0"/>
              <a:ea typeface="Roboto" panose="02000000000000000000" pitchFamily="2" charset="0"/>
              <a:cs typeface="Roboto" panose="02000000000000000000" pitchFamily="2" charset="0"/>
            </a:rPr>
            <a:t>Instant account access</a:t>
          </a:r>
        </a:p>
      </dgm:t>
    </dgm:pt>
    <dgm:pt modelId="{E5FBAFFB-C590-46AF-9028-7BF00FD8AC03}" type="parTrans" cxnId="{9D22B383-FE7E-44E0-96AD-9D1C3F63E874}">
      <dgm:prSet/>
      <dgm:spPr/>
      <dgm:t>
        <a:bodyPr/>
        <a:lstStyle/>
        <a:p>
          <a:endParaRPr lang="en-US"/>
        </a:p>
      </dgm:t>
    </dgm:pt>
    <dgm:pt modelId="{3AF4DAF7-697B-4B71-9C51-BA69AF8B199F}" type="sibTrans" cxnId="{9D22B383-FE7E-44E0-96AD-9D1C3F63E874}">
      <dgm:prSet/>
      <dgm:spPr/>
      <dgm:t>
        <a:bodyPr/>
        <a:lstStyle/>
        <a:p>
          <a:endParaRPr lang="en-US"/>
        </a:p>
      </dgm:t>
    </dgm:pt>
    <dgm:pt modelId="{847C2D7D-C807-48BB-BD24-DE4C8E8382FF}">
      <dgm:prSet custT="1"/>
      <dgm:spPr/>
      <dgm:t>
        <a:bodyPr/>
        <a:lstStyle/>
        <a:p>
          <a:pPr marL="0" lvl="0" indent="0" algn="l" defTabSz="16002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Online bill-pay</a:t>
          </a:r>
        </a:p>
      </dgm:t>
    </dgm:pt>
    <dgm:pt modelId="{1020F705-9923-457C-8C1F-846B3F57B472}" type="parTrans" cxnId="{4596A556-EED0-4D76-AEAA-EC2343C4C1DD}">
      <dgm:prSet/>
      <dgm:spPr/>
      <dgm:t>
        <a:bodyPr/>
        <a:lstStyle/>
        <a:p>
          <a:endParaRPr lang="en-US"/>
        </a:p>
      </dgm:t>
    </dgm:pt>
    <dgm:pt modelId="{492CE37D-3302-4FDC-817A-35E38ABEE284}" type="sibTrans" cxnId="{4596A556-EED0-4D76-AEAA-EC2343C4C1DD}">
      <dgm:prSet/>
      <dgm:spPr/>
      <dgm:t>
        <a:bodyPr/>
        <a:lstStyle/>
        <a:p>
          <a:endParaRPr lang="en-US"/>
        </a:p>
      </dgm:t>
    </dgm:pt>
    <dgm:pt modelId="{FC00F07F-4777-4C9B-8236-90D8448CDC8C}">
      <dgm:prSet custT="1"/>
      <dgm:spPr/>
      <dgm:t>
        <a:bodyPr/>
        <a:lstStyle/>
        <a:p>
          <a:pPr marL="0" lvl="0" indent="0" algn="l" defTabSz="16002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Money transfers</a:t>
          </a:r>
        </a:p>
      </dgm:t>
    </dgm:pt>
    <dgm:pt modelId="{BF4078C9-6E31-42FA-AAFB-F47A8CB64D63}" type="parTrans" cxnId="{AF9A7D48-E957-4C74-AA90-F6B5B634C1A2}">
      <dgm:prSet/>
      <dgm:spPr/>
      <dgm:t>
        <a:bodyPr/>
        <a:lstStyle/>
        <a:p>
          <a:endParaRPr lang="en-US"/>
        </a:p>
      </dgm:t>
    </dgm:pt>
    <dgm:pt modelId="{ABDE5F7B-EB4C-4BD6-9C43-5A6776DF44CF}" type="sibTrans" cxnId="{AF9A7D48-E957-4C74-AA90-F6B5B634C1A2}">
      <dgm:prSet/>
      <dgm:spPr/>
      <dgm:t>
        <a:bodyPr/>
        <a:lstStyle/>
        <a:p>
          <a:endParaRPr lang="en-US"/>
        </a:p>
      </dgm:t>
    </dgm:pt>
    <dgm:pt modelId="{2BB98907-5757-44BA-B727-EA55A7EBB5F0}">
      <dgm:prSet custT="1"/>
      <dgm:spPr/>
      <dgm:t>
        <a:bodyPr/>
        <a:lstStyle/>
        <a:p>
          <a:pPr marL="0" lvl="0" indent="0" algn="l" defTabSz="16002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Mobile deposit of checks</a:t>
          </a:r>
        </a:p>
      </dgm:t>
    </dgm:pt>
    <dgm:pt modelId="{8EA2983C-0BC9-4C20-9485-0208F2D63735}" type="parTrans" cxnId="{511ED5DD-DD86-4EF9-9FB9-FEE8C0A75B3C}">
      <dgm:prSet/>
      <dgm:spPr/>
      <dgm:t>
        <a:bodyPr/>
        <a:lstStyle/>
        <a:p>
          <a:endParaRPr lang="en-US"/>
        </a:p>
      </dgm:t>
    </dgm:pt>
    <dgm:pt modelId="{9AAA83C3-64DC-4BF3-9EC8-A1E73D44FAD2}" type="sibTrans" cxnId="{511ED5DD-DD86-4EF9-9FB9-FEE8C0A75B3C}">
      <dgm:prSet/>
      <dgm:spPr/>
      <dgm:t>
        <a:bodyPr/>
        <a:lstStyle/>
        <a:p>
          <a:endParaRPr lang="en-US"/>
        </a:p>
      </dgm:t>
    </dgm:pt>
    <dgm:pt modelId="{AEEBE65B-9748-4AC1-B180-84A9FE3AEF72}">
      <dgm:prSet custT="1"/>
      <dgm:spPr/>
      <dgm:t>
        <a:bodyPr/>
        <a:lstStyle/>
        <a:p>
          <a:pPr marL="0" lvl="0" indent="0" algn="l" defTabSz="16002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Automatic bill pay</a:t>
          </a:r>
        </a:p>
      </dgm:t>
    </dgm:pt>
    <dgm:pt modelId="{6638BBF8-5910-43E8-A5FC-85ACFE83B8BC}" type="parTrans" cxnId="{E2B76517-AB22-4089-89A8-F5C6BB5594BE}">
      <dgm:prSet/>
      <dgm:spPr/>
      <dgm:t>
        <a:bodyPr/>
        <a:lstStyle/>
        <a:p>
          <a:endParaRPr lang="en-US"/>
        </a:p>
      </dgm:t>
    </dgm:pt>
    <dgm:pt modelId="{55B1339A-853A-4B89-BEE9-C79C7AB1FFB5}" type="sibTrans" cxnId="{E2B76517-AB22-4089-89A8-F5C6BB5594BE}">
      <dgm:prSet/>
      <dgm:spPr/>
      <dgm:t>
        <a:bodyPr/>
        <a:lstStyle/>
        <a:p>
          <a:endParaRPr lang="en-US"/>
        </a:p>
      </dgm:t>
    </dgm:pt>
    <dgm:pt modelId="{946BCB25-4A43-4F6F-AFCD-B7A4E228863A}">
      <dgm:prSet custT="1"/>
      <dgm:spPr/>
      <dgm:t>
        <a:bodyPr/>
        <a:lstStyle/>
        <a:p>
          <a:pPr marL="0" lvl="0" indent="0" algn="l" defTabSz="16002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Paperless statements</a:t>
          </a:r>
        </a:p>
      </dgm:t>
    </dgm:pt>
    <dgm:pt modelId="{ADD79424-8474-48AD-982D-E7F1FA5DE81D}" type="parTrans" cxnId="{DEA5D881-4BDA-4D76-9071-F13150012F61}">
      <dgm:prSet/>
      <dgm:spPr/>
      <dgm:t>
        <a:bodyPr/>
        <a:lstStyle/>
        <a:p>
          <a:endParaRPr lang="en-US"/>
        </a:p>
      </dgm:t>
    </dgm:pt>
    <dgm:pt modelId="{C1F8F105-60BF-495B-AF40-5FA7B4A76DD3}" type="sibTrans" cxnId="{DEA5D881-4BDA-4D76-9071-F13150012F61}">
      <dgm:prSet/>
      <dgm:spPr/>
      <dgm:t>
        <a:bodyPr/>
        <a:lstStyle/>
        <a:p>
          <a:endParaRPr lang="en-US"/>
        </a:p>
      </dgm:t>
    </dgm:pt>
    <dgm:pt modelId="{A10C1C92-C01F-47CC-A8B1-98FDA042AF37}" type="pres">
      <dgm:prSet presAssocID="{620796FD-060C-40AF-B3A8-817BB7B6BC94}" presName="vert0" presStyleCnt="0">
        <dgm:presLayoutVars>
          <dgm:dir/>
          <dgm:animOne val="branch"/>
          <dgm:animLvl val="lvl"/>
        </dgm:presLayoutVars>
      </dgm:prSet>
      <dgm:spPr/>
    </dgm:pt>
    <dgm:pt modelId="{74DB29D1-14EE-44D2-9DB0-695498C00484}" type="pres">
      <dgm:prSet presAssocID="{D9F2951F-C47E-4095-98B6-17E94B1555EF}" presName="thickLine" presStyleLbl="alignNode1" presStyleIdx="0" presStyleCnt="6"/>
      <dgm:spPr/>
    </dgm:pt>
    <dgm:pt modelId="{43008F92-736B-43C9-B4D4-17D0485A3995}" type="pres">
      <dgm:prSet presAssocID="{D9F2951F-C47E-4095-98B6-17E94B1555EF}" presName="horz1" presStyleCnt="0"/>
      <dgm:spPr/>
    </dgm:pt>
    <dgm:pt modelId="{2234E94C-603F-4422-A637-F320DF97F2FB}" type="pres">
      <dgm:prSet presAssocID="{D9F2951F-C47E-4095-98B6-17E94B1555EF}" presName="tx1" presStyleLbl="revTx" presStyleIdx="0" presStyleCnt="6"/>
      <dgm:spPr/>
    </dgm:pt>
    <dgm:pt modelId="{7C86EFBA-DFCD-4ED8-AA5F-98731F0A01E1}" type="pres">
      <dgm:prSet presAssocID="{D9F2951F-C47E-4095-98B6-17E94B1555EF}" presName="vert1" presStyleCnt="0"/>
      <dgm:spPr/>
    </dgm:pt>
    <dgm:pt modelId="{DCC86676-8700-47E3-B7F0-AD82D4731EEB}" type="pres">
      <dgm:prSet presAssocID="{847C2D7D-C807-48BB-BD24-DE4C8E8382FF}" presName="thickLine" presStyleLbl="alignNode1" presStyleIdx="1" presStyleCnt="6"/>
      <dgm:spPr/>
    </dgm:pt>
    <dgm:pt modelId="{4553BAB8-F94B-42DF-8BB1-AEFEAF8F2D1D}" type="pres">
      <dgm:prSet presAssocID="{847C2D7D-C807-48BB-BD24-DE4C8E8382FF}" presName="horz1" presStyleCnt="0"/>
      <dgm:spPr/>
    </dgm:pt>
    <dgm:pt modelId="{B65BD697-D16C-4224-ACF0-98151372584C}" type="pres">
      <dgm:prSet presAssocID="{847C2D7D-C807-48BB-BD24-DE4C8E8382FF}" presName="tx1" presStyleLbl="revTx" presStyleIdx="1" presStyleCnt="6"/>
      <dgm:spPr/>
    </dgm:pt>
    <dgm:pt modelId="{14CCD448-8BC2-49AA-931C-70C095A570A9}" type="pres">
      <dgm:prSet presAssocID="{847C2D7D-C807-48BB-BD24-DE4C8E8382FF}" presName="vert1" presStyleCnt="0"/>
      <dgm:spPr/>
    </dgm:pt>
    <dgm:pt modelId="{C58BEF42-14B4-482C-9C92-29D64F2E3C6A}" type="pres">
      <dgm:prSet presAssocID="{FC00F07F-4777-4C9B-8236-90D8448CDC8C}" presName="thickLine" presStyleLbl="alignNode1" presStyleIdx="2" presStyleCnt="6"/>
      <dgm:spPr/>
    </dgm:pt>
    <dgm:pt modelId="{96DFDF62-3D51-4378-904D-0E69AA3D525E}" type="pres">
      <dgm:prSet presAssocID="{FC00F07F-4777-4C9B-8236-90D8448CDC8C}" presName="horz1" presStyleCnt="0"/>
      <dgm:spPr/>
    </dgm:pt>
    <dgm:pt modelId="{888B3E6C-DC04-49D6-A8AF-58A4990113E2}" type="pres">
      <dgm:prSet presAssocID="{FC00F07F-4777-4C9B-8236-90D8448CDC8C}" presName="tx1" presStyleLbl="revTx" presStyleIdx="2" presStyleCnt="6"/>
      <dgm:spPr/>
    </dgm:pt>
    <dgm:pt modelId="{06539105-EE90-4E7B-A3FE-1F9DBC1CCED3}" type="pres">
      <dgm:prSet presAssocID="{FC00F07F-4777-4C9B-8236-90D8448CDC8C}" presName="vert1" presStyleCnt="0"/>
      <dgm:spPr/>
    </dgm:pt>
    <dgm:pt modelId="{19E16234-0B99-4257-AD2E-3E2259341ADF}" type="pres">
      <dgm:prSet presAssocID="{2BB98907-5757-44BA-B727-EA55A7EBB5F0}" presName="thickLine" presStyleLbl="alignNode1" presStyleIdx="3" presStyleCnt="6"/>
      <dgm:spPr/>
    </dgm:pt>
    <dgm:pt modelId="{F1B411A4-7DC7-42B1-B270-4B48A9D70CFE}" type="pres">
      <dgm:prSet presAssocID="{2BB98907-5757-44BA-B727-EA55A7EBB5F0}" presName="horz1" presStyleCnt="0"/>
      <dgm:spPr/>
    </dgm:pt>
    <dgm:pt modelId="{B9E60618-C418-4F30-AE6C-F2C58052CD66}" type="pres">
      <dgm:prSet presAssocID="{2BB98907-5757-44BA-B727-EA55A7EBB5F0}" presName="tx1" presStyleLbl="revTx" presStyleIdx="3" presStyleCnt="6"/>
      <dgm:spPr/>
    </dgm:pt>
    <dgm:pt modelId="{2C31CE95-78EE-4506-A84D-ED05D058ED69}" type="pres">
      <dgm:prSet presAssocID="{2BB98907-5757-44BA-B727-EA55A7EBB5F0}" presName="vert1" presStyleCnt="0"/>
      <dgm:spPr/>
    </dgm:pt>
    <dgm:pt modelId="{31C15AA9-4961-498C-A108-0EBFAF691341}" type="pres">
      <dgm:prSet presAssocID="{AEEBE65B-9748-4AC1-B180-84A9FE3AEF72}" presName="thickLine" presStyleLbl="alignNode1" presStyleIdx="4" presStyleCnt="6"/>
      <dgm:spPr/>
    </dgm:pt>
    <dgm:pt modelId="{F7E79982-65B8-45FF-B9DE-129F1970BF19}" type="pres">
      <dgm:prSet presAssocID="{AEEBE65B-9748-4AC1-B180-84A9FE3AEF72}" presName="horz1" presStyleCnt="0"/>
      <dgm:spPr/>
    </dgm:pt>
    <dgm:pt modelId="{480FE5D6-2A73-46CA-86C3-04E7D85ACBF8}" type="pres">
      <dgm:prSet presAssocID="{AEEBE65B-9748-4AC1-B180-84A9FE3AEF72}" presName="tx1" presStyleLbl="revTx" presStyleIdx="4" presStyleCnt="6"/>
      <dgm:spPr/>
    </dgm:pt>
    <dgm:pt modelId="{3E677A22-FA93-425D-9292-D2200EC99FED}" type="pres">
      <dgm:prSet presAssocID="{AEEBE65B-9748-4AC1-B180-84A9FE3AEF72}" presName="vert1" presStyleCnt="0"/>
      <dgm:spPr/>
    </dgm:pt>
    <dgm:pt modelId="{DABB1B7E-4561-4BA1-8F8A-22E7024450CA}" type="pres">
      <dgm:prSet presAssocID="{946BCB25-4A43-4F6F-AFCD-B7A4E228863A}" presName="thickLine" presStyleLbl="alignNode1" presStyleIdx="5" presStyleCnt="6"/>
      <dgm:spPr/>
    </dgm:pt>
    <dgm:pt modelId="{2F61928D-94A0-421D-A2D6-76FAAC4649D6}" type="pres">
      <dgm:prSet presAssocID="{946BCB25-4A43-4F6F-AFCD-B7A4E228863A}" presName="horz1" presStyleCnt="0"/>
      <dgm:spPr/>
    </dgm:pt>
    <dgm:pt modelId="{2F72E9AB-0AA6-491F-A716-DCAEF1A5979F}" type="pres">
      <dgm:prSet presAssocID="{946BCB25-4A43-4F6F-AFCD-B7A4E228863A}" presName="tx1" presStyleLbl="revTx" presStyleIdx="5" presStyleCnt="6"/>
      <dgm:spPr/>
    </dgm:pt>
    <dgm:pt modelId="{A915932A-C279-4DFB-B714-1536E2913302}" type="pres">
      <dgm:prSet presAssocID="{946BCB25-4A43-4F6F-AFCD-B7A4E228863A}" presName="vert1" presStyleCnt="0"/>
      <dgm:spPr/>
    </dgm:pt>
  </dgm:ptLst>
  <dgm:cxnLst>
    <dgm:cxn modelId="{A7F38F04-FA09-4E18-8FA9-69AFD94BB4FB}" type="presOf" srcId="{620796FD-060C-40AF-B3A8-817BB7B6BC94}" destId="{A10C1C92-C01F-47CC-A8B1-98FDA042AF37}" srcOrd="0" destOrd="0" presId="urn:microsoft.com/office/officeart/2008/layout/LinedList"/>
    <dgm:cxn modelId="{E2B76517-AB22-4089-89A8-F5C6BB5594BE}" srcId="{620796FD-060C-40AF-B3A8-817BB7B6BC94}" destId="{AEEBE65B-9748-4AC1-B180-84A9FE3AEF72}" srcOrd="4" destOrd="0" parTransId="{6638BBF8-5910-43E8-A5FC-85ACFE83B8BC}" sibTransId="{55B1339A-853A-4B89-BEE9-C79C7AB1FFB5}"/>
    <dgm:cxn modelId="{F079FD2A-79EB-40DF-B4DD-55FBE431039C}" type="presOf" srcId="{847C2D7D-C807-48BB-BD24-DE4C8E8382FF}" destId="{B65BD697-D16C-4224-ACF0-98151372584C}" srcOrd="0" destOrd="0" presId="urn:microsoft.com/office/officeart/2008/layout/LinedList"/>
    <dgm:cxn modelId="{D2E3FE5E-39FA-4342-9C5D-8698F295D912}" type="presOf" srcId="{AEEBE65B-9748-4AC1-B180-84A9FE3AEF72}" destId="{480FE5D6-2A73-46CA-86C3-04E7D85ACBF8}" srcOrd="0" destOrd="0" presId="urn:microsoft.com/office/officeart/2008/layout/LinedList"/>
    <dgm:cxn modelId="{AF9A7D48-E957-4C74-AA90-F6B5B634C1A2}" srcId="{620796FD-060C-40AF-B3A8-817BB7B6BC94}" destId="{FC00F07F-4777-4C9B-8236-90D8448CDC8C}" srcOrd="2" destOrd="0" parTransId="{BF4078C9-6E31-42FA-AAFB-F47A8CB64D63}" sibTransId="{ABDE5F7B-EB4C-4BD6-9C43-5A6776DF44CF}"/>
    <dgm:cxn modelId="{2579D96B-5E3A-4540-B064-9A82D282BA8F}" type="presOf" srcId="{946BCB25-4A43-4F6F-AFCD-B7A4E228863A}" destId="{2F72E9AB-0AA6-491F-A716-DCAEF1A5979F}" srcOrd="0" destOrd="0" presId="urn:microsoft.com/office/officeart/2008/layout/LinedList"/>
    <dgm:cxn modelId="{4596A556-EED0-4D76-AEAA-EC2343C4C1DD}" srcId="{620796FD-060C-40AF-B3A8-817BB7B6BC94}" destId="{847C2D7D-C807-48BB-BD24-DE4C8E8382FF}" srcOrd="1" destOrd="0" parTransId="{1020F705-9923-457C-8C1F-846B3F57B472}" sibTransId="{492CE37D-3302-4FDC-817A-35E38ABEE284}"/>
    <dgm:cxn modelId="{DEA5D881-4BDA-4D76-9071-F13150012F61}" srcId="{620796FD-060C-40AF-B3A8-817BB7B6BC94}" destId="{946BCB25-4A43-4F6F-AFCD-B7A4E228863A}" srcOrd="5" destOrd="0" parTransId="{ADD79424-8474-48AD-982D-E7F1FA5DE81D}" sibTransId="{C1F8F105-60BF-495B-AF40-5FA7B4A76DD3}"/>
    <dgm:cxn modelId="{9D22B383-FE7E-44E0-96AD-9D1C3F63E874}" srcId="{620796FD-060C-40AF-B3A8-817BB7B6BC94}" destId="{D9F2951F-C47E-4095-98B6-17E94B1555EF}" srcOrd="0" destOrd="0" parTransId="{E5FBAFFB-C590-46AF-9028-7BF00FD8AC03}" sibTransId="{3AF4DAF7-697B-4B71-9C51-BA69AF8B199F}"/>
    <dgm:cxn modelId="{25B02C8E-BC6D-4279-9991-A8C64CC73950}" type="presOf" srcId="{2BB98907-5757-44BA-B727-EA55A7EBB5F0}" destId="{B9E60618-C418-4F30-AE6C-F2C58052CD66}" srcOrd="0" destOrd="0" presId="urn:microsoft.com/office/officeart/2008/layout/LinedList"/>
    <dgm:cxn modelId="{DB604DC6-C49D-4404-993C-48FABE979E12}" type="presOf" srcId="{D9F2951F-C47E-4095-98B6-17E94B1555EF}" destId="{2234E94C-603F-4422-A637-F320DF97F2FB}" srcOrd="0" destOrd="0" presId="urn:microsoft.com/office/officeart/2008/layout/LinedList"/>
    <dgm:cxn modelId="{E70987D1-C082-4CC2-8701-AC181C864372}" type="presOf" srcId="{FC00F07F-4777-4C9B-8236-90D8448CDC8C}" destId="{888B3E6C-DC04-49D6-A8AF-58A4990113E2}" srcOrd="0" destOrd="0" presId="urn:microsoft.com/office/officeart/2008/layout/LinedList"/>
    <dgm:cxn modelId="{511ED5DD-DD86-4EF9-9FB9-FEE8C0A75B3C}" srcId="{620796FD-060C-40AF-B3A8-817BB7B6BC94}" destId="{2BB98907-5757-44BA-B727-EA55A7EBB5F0}" srcOrd="3" destOrd="0" parTransId="{8EA2983C-0BC9-4C20-9485-0208F2D63735}" sibTransId="{9AAA83C3-64DC-4BF3-9EC8-A1E73D44FAD2}"/>
    <dgm:cxn modelId="{03DDC683-5053-4EDD-AEBD-B828B7F86DCF}" type="presParOf" srcId="{A10C1C92-C01F-47CC-A8B1-98FDA042AF37}" destId="{74DB29D1-14EE-44D2-9DB0-695498C00484}" srcOrd="0" destOrd="0" presId="urn:microsoft.com/office/officeart/2008/layout/LinedList"/>
    <dgm:cxn modelId="{9FF4A6F6-071A-4C7F-A5F8-181C29195F8A}" type="presParOf" srcId="{A10C1C92-C01F-47CC-A8B1-98FDA042AF37}" destId="{43008F92-736B-43C9-B4D4-17D0485A3995}" srcOrd="1" destOrd="0" presId="urn:microsoft.com/office/officeart/2008/layout/LinedList"/>
    <dgm:cxn modelId="{FE12C100-C537-4658-82D4-283CA5F87785}" type="presParOf" srcId="{43008F92-736B-43C9-B4D4-17D0485A3995}" destId="{2234E94C-603F-4422-A637-F320DF97F2FB}" srcOrd="0" destOrd="0" presId="urn:microsoft.com/office/officeart/2008/layout/LinedList"/>
    <dgm:cxn modelId="{57BA0F88-E95D-41E6-B1D6-CF935E0DF2E7}" type="presParOf" srcId="{43008F92-736B-43C9-B4D4-17D0485A3995}" destId="{7C86EFBA-DFCD-4ED8-AA5F-98731F0A01E1}" srcOrd="1" destOrd="0" presId="urn:microsoft.com/office/officeart/2008/layout/LinedList"/>
    <dgm:cxn modelId="{80FFF2D3-1EA3-4EC5-8950-885B8E2D66FD}" type="presParOf" srcId="{A10C1C92-C01F-47CC-A8B1-98FDA042AF37}" destId="{DCC86676-8700-47E3-B7F0-AD82D4731EEB}" srcOrd="2" destOrd="0" presId="urn:microsoft.com/office/officeart/2008/layout/LinedList"/>
    <dgm:cxn modelId="{737C424E-5B02-4567-8A11-EDC93FA59503}" type="presParOf" srcId="{A10C1C92-C01F-47CC-A8B1-98FDA042AF37}" destId="{4553BAB8-F94B-42DF-8BB1-AEFEAF8F2D1D}" srcOrd="3" destOrd="0" presId="urn:microsoft.com/office/officeart/2008/layout/LinedList"/>
    <dgm:cxn modelId="{EC595481-0462-42D3-B793-E4322AF79CE5}" type="presParOf" srcId="{4553BAB8-F94B-42DF-8BB1-AEFEAF8F2D1D}" destId="{B65BD697-D16C-4224-ACF0-98151372584C}" srcOrd="0" destOrd="0" presId="urn:microsoft.com/office/officeart/2008/layout/LinedList"/>
    <dgm:cxn modelId="{95E37C1A-D6A8-4736-83B9-A1F0E6E1ABE6}" type="presParOf" srcId="{4553BAB8-F94B-42DF-8BB1-AEFEAF8F2D1D}" destId="{14CCD448-8BC2-49AA-931C-70C095A570A9}" srcOrd="1" destOrd="0" presId="urn:microsoft.com/office/officeart/2008/layout/LinedList"/>
    <dgm:cxn modelId="{FB356FB6-375C-4FC9-B495-1E1214FF7D63}" type="presParOf" srcId="{A10C1C92-C01F-47CC-A8B1-98FDA042AF37}" destId="{C58BEF42-14B4-482C-9C92-29D64F2E3C6A}" srcOrd="4" destOrd="0" presId="urn:microsoft.com/office/officeart/2008/layout/LinedList"/>
    <dgm:cxn modelId="{A2D6D79B-68BA-42A2-8821-E71F24326583}" type="presParOf" srcId="{A10C1C92-C01F-47CC-A8B1-98FDA042AF37}" destId="{96DFDF62-3D51-4378-904D-0E69AA3D525E}" srcOrd="5" destOrd="0" presId="urn:microsoft.com/office/officeart/2008/layout/LinedList"/>
    <dgm:cxn modelId="{7D2AB550-7119-497E-B0E2-F3E65D8C8D6D}" type="presParOf" srcId="{96DFDF62-3D51-4378-904D-0E69AA3D525E}" destId="{888B3E6C-DC04-49D6-A8AF-58A4990113E2}" srcOrd="0" destOrd="0" presId="urn:microsoft.com/office/officeart/2008/layout/LinedList"/>
    <dgm:cxn modelId="{060FA8B3-44DD-4BC1-A3C4-4DCFDDFF120A}" type="presParOf" srcId="{96DFDF62-3D51-4378-904D-0E69AA3D525E}" destId="{06539105-EE90-4E7B-A3FE-1F9DBC1CCED3}" srcOrd="1" destOrd="0" presId="urn:microsoft.com/office/officeart/2008/layout/LinedList"/>
    <dgm:cxn modelId="{1397D928-1C23-4FD4-A614-B4A785EC1C4C}" type="presParOf" srcId="{A10C1C92-C01F-47CC-A8B1-98FDA042AF37}" destId="{19E16234-0B99-4257-AD2E-3E2259341ADF}" srcOrd="6" destOrd="0" presId="urn:microsoft.com/office/officeart/2008/layout/LinedList"/>
    <dgm:cxn modelId="{5BCF1D1D-49AA-4D14-B674-7CBAA171E093}" type="presParOf" srcId="{A10C1C92-C01F-47CC-A8B1-98FDA042AF37}" destId="{F1B411A4-7DC7-42B1-B270-4B48A9D70CFE}" srcOrd="7" destOrd="0" presId="urn:microsoft.com/office/officeart/2008/layout/LinedList"/>
    <dgm:cxn modelId="{558BA3DD-2083-4B73-B1D1-BCD6CED174B1}" type="presParOf" srcId="{F1B411A4-7DC7-42B1-B270-4B48A9D70CFE}" destId="{B9E60618-C418-4F30-AE6C-F2C58052CD66}" srcOrd="0" destOrd="0" presId="urn:microsoft.com/office/officeart/2008/layout/LinedList"/>
    <dgm:cxn modelId="{8C22E72C-A942-4FC3-B08A-470F58348791}" type="presParOf" srcId="{F1B411A4-7DC7-42B1-B270-4B48A9D70CFE}" destId="{2C31CE95-78EE-4506-A84D-ED05D058ED69}" srcOrd="1" destOrd="0" presId="urn:microsoft.com/office/officeart/2008/layout/LinedList"/>
    <dgm:cxn modelId="{2D37463F-5254-497B-B887-8E2F10BFBFF6}" type="presParOf" srcId="{A10C1C92-C01F-47CC-A8B1-98FDA042AF37}" destId="{31C15AA9-4961-498C-A108-0EBFAF691341}" srcOrd="8" destOrd="0" presId="urn:microsoft.com/office/officeart/2008/layout/LinedList"/>
    <dgm:cxn modelId="{22022F95-B649-4FC8-8F14-2AA1C4F091FA}" type="presParOf" srcId="{A10C1C92-C01F-47CC-A8B1-98FDA042AF37}" destId="{F7E79982-65B8-45FF-B9DE-129F1970BF19}" srcOrd="9" destOrd="0" presId="urn:microsoft.com/office/officeart/2008/layout/LinedList"/>
    <dgm:cxn modelId="{127E14D9-C38C-4117-A771-E44D16C6DDAA}" type="presParOf" srcId="{F7E79982-65B8-45FF-B9DE-129F1970BF19}" destId="{480FE5D6-2A73-46CA-86C3-04E7D85ACBF8}" srcOrd="0" destOrd="0" presId="urn:microsoft.com/office/officeart/2008/layout/LinedList"/>
    <dgm:cxn modelId="{A01BC02E-9785-445E-AD89-018FCA9D4EB2}" type="presParOf" srcId="{F7E79982-65B8-45FF-B9DE-129F1970BF19}" destId="{3E677A22-FA93-425D-9292-D2200EC99FED}" srcOrd="1" destOrd="0" presId="urn:microsoft.com/office/officeart/2008/layout/LinedList"/>
    <dgm:cxn modelId="{2BA6A542-40EB-46A8-908C-E2506DD7F663}" type="presParOf" srcId="{A10C1C92-C01F-47CC-A8B1-98FDA042AF37}" destId="{DABB1B7E-4561-4BA1-8F8A-22E7024450CA}" srcOrd="10" destOrd="0" presId="urn:microsoft.com/office/officeart/2008/layout/LinedList"/>
    <dgm:cxn modelId="{12065E91-F321-47C1-90EC-94A278E385DC}" type="presParOf" srcId="{A10C1C92-C01F-47CC-A8B1-98FDA042AF37}" destId="{2F61928D-94A0-421D-A2D6-76FAAC4649D6}" srcOrd="11" destOrd="0" presId="urn:microsoft.com/office/officeart/2008/layout/LinedList"/>
    <dgm:cxn modelId="{287EE8AA-DCAF-472B-AB00-8C2011B48F6E}" type="presParOf" srcId="{2F61928D-94A0-421D-A2D6-76FAAC4649D6}" destId="{2F72E9AB-0AA6-491F-A716-DCAEF1A5979F}" srcOrd="0" destOrd="0" presId="urn:microsoft.com/office/officeart/2008/layout/LinedList"/>
    <dgm:cxn modelId="{C35528D1-38FB-464C-8152-2EB6E88DDCF0}" type="presParOf" srcId="{2F61928D-94A0-421D-A2D6-76FAAC4649D6}" destId="{A915932A-C279-4DFB-B714-1536E29133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5E9B68-E116-4527-98DB-35865CF4465F}" type="doc">
      <dgm:prSet loTypeId="urn:microsoft.com/office/officeart/2008/layout/LinedList" loCatId="list" qsTypeId="urn:microsoft.com/office/officeart/2005/8/quickstyle/simple1" qsCatId="simple" csTypeId="urn:microsoft.com/office/officeart/2005/8/colors/accent6_4" csCatId="accent6"/>
      <dgm:spPr/>
      <dgm:t>
        <a:bodyPr/>
        <a:lstStyle/>
        <a:p>
          <a:endParaRPr lang="en-US"/>
        </a:p>
      </dgm:t>
    </dgm:pt>
    <dgm:pt modelId="{F00AC2A6-714E-4055-B514-63F9CD9D4D72}">
      <dgm:prSet custT="1"/>
      <dgm:spPr/>
      <dgm:t>
        <a:bodyPr/>
        <a:lstStyle/>
        <a:p>
          <a:r>
            <a:rPr lang="en-US" sz="1800" dirty="0">
              <a:latin typeface="Roboto" panose="02000000000000000000" pitchFamily="2" charset="0"/>
              <a:ea typeface="Roboto" panose="02000000000000000000" pitchFamily="2" charset="0"/>
              <a:cs typeface="Roboto" panose="02000000000000000000" pitchFamily="2" charset="0"/>
            </a:rPr>
            <a:t>Chain of Command</a:t>
          </a:r>
        </a:p>
      </dgm:t>
    </dgm:pt>
    <dgm:pt modelId="{293E0763-4B54-4AAC-9E58-D26331045C32}" type="parTrans" cxnId="{A04DBCAD-0FB2-42C3-B67A-CD51B4DA3049}">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AF484E4F-2F52-4FAC-A3C5-2CD665A4AD28}" type="sibTrans" cxnId="{A04DBCAD-0FB2-42C3-B67A-CD51B4DA3049}">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366B9BA3-628C-47C3-8001-F9B6802A308E}">
      <dgm:prSet custT="1"/>
      <dgm:spPr/>
      <dgm:t>
        <a:bodyPr/>
        <a:lstStyle/>
        <a:p>
          <a:r>
            <a:rPr lang="en-US" sz="1800" dirty="0">
              <a:latin typeface="Roboto" panose="02000000000000000000" pitchFamily="2" charset="0"/>
              <a:ea typeface="Roboto" panose="02000000000000000000" pitchFamily="2" charset="0"/>
              <a:cs typeface="Roboto" panose="02000000000000000000" pitchFamily="2" charset="0"/>
            </a:rPr>
            <a:t>Army Community Service (ACS)</a:t>
          </a:r>
        </a:p>
      </dgm:t>
    </dgm:pt>
    <dgm:pt modelId="{C737FB87-8064-471A-9CA9-75C354B8EF14}" type="parTrans" cxnId="{D03B02AC-7AA2-4A8B-B15B-5A989580572C}">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D820195D-9592-4AA6-A6C5-3F7DFC1A5CB1}" type="sibTrans" cxnId="{D03B02AC-7AA2-4A8B-B15B-5A989580572C}">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95F2E4F6-A538-48F3-8BA5-D68134F41B1D}">
      <dgm:prSet custT="1"/>
      <dgm:spPr/>
      <dgm:t>
        <a:bodyPr/>
        <a:lstStyle/>
        <a:p>
          <a:r>
            <a:rPr lang="en-US" sz="1800" dirty="0">
              <a:latin typeface="Roboto" panose="02000000000000000000" pitchFamily="2" charset="0"/>
              <a:ea typeface="Roboto" panose="02000000000000000000" pitchFamily="2" charset="0"/>
              <a:cs typeface="Roboto" panose="02000000000000000000" pitchFamily="2" charset="0"/>
            </a:rPr>
            <a:t>Army Emergency Relief (AER)</a:t>
          </a:r>
        </a:p>
      </dgm:t>
    </dgm:pt>
    <dgm:pt modelId="{0F26116B-7153-4BC2-A676-AEC0DE5EF04B}" type="parTrans" cxnId="{6F7378F0-6CAF-4F87-AD8E-D9ABBB8807EA}">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1A28067E-9122-41C4-AA64-E3B48D583D74}" type="sibTrans" cxnId="{6F7378F0-6CAF-4F87-AD8E-D9ABBB8807EA}">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03120C0C-CBC2-4B00-9266-B3BEC28D707A}">
      <dgm:prSet custT="1"/>
      <dgm:spPr/>
      <dgm:t>
        <a:bodyPr/>
        <a:lstStyle/>
        <a:p>
          <a:r>
            <a:rPr lang="en-US" sz="1800" dirty="0">
              <a:latin typeface="Roboto" panose="02000000000000000000" pitchFamily="2" charset="0"/>
              <a:ea typeface="Roboto" panose="02000000000000000000" pitchFamily="2" charset="0"/>
              <a:cs typeface="Roboto" panose="02000000000000000000" pitchFamily="2" charset="0"/>
            </a:rPr>
            <a:t>Armed Forces Disciplinary Control Board</a:t>
          </a:r>
        </a:p>
      </dgm:t>
    </dgm:pt>
    <dgm:pt modelId="{70D35002-D68A-44D5-801E-10FED06C7526}" type="parTrans" cxnId="{3463DAD3-D2BF-4F98-99ED-94F0F53ED4EB}">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F0A206F2-17F7-44C3-A128-90471BFBCD68}" type="sibTrans" cxnId="{3463DAD3-D2BF-4F98-99ED-94F0F53ED4EB}">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6B352D9F-36B7-4B7C-9D90-5114E13B0688}">
      <dgm:prSet custT="1"/>
      <dgm:spPr/>
      <dgm:t>
        <a:bodyPr/>
        <a:lstStyle/>
        <a:p>
          <a:r>
            <a:rPr lang="en-US" sz="1800" dirty="0">
              <a:latin typeface="Roboto" panose="02000000000000000000" pitchFamily="2" charset="0"/>
              <a:ea typeface="Roboto" panose="02000000000000000000" pitchFamily="2" charset="0"/>
              <a:cs typeface="Roboto" panose="02000000000000000000" pitchFamily="2" charset="0"/>
            </a:rPr>
            <a:t>Legal Services</a:t>
          </a:r>
        </a:p>
      </dgm:t>
    </dgm:pt>
    <dgm:pt modelId="{D6CB9C0A-5AD2-4AE7-9DA8-62DD0847C948}" type="parTrans" cxnId="{9656D7DD-F943-40F9-B8F2-058431B9B82B}">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F1DD559E-0883-4A4D-A61F-425E63686EEA}" type="sibTrans" cxnId="{9656D7DD-F943-40F9-B8F2-058431B9B82B}">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6B7A4B8D-7B1C-45B8-928C-D52A21ABD469}">
      <dgm:prSet custT="1"/>
      <dgm:spPr/>
      <dgm:t>
        <a:bodyPr/>
        <a:lstStyle/>
        <a:p>
          <a:r>
            <a:rPr lang="en-US" sz="1800" dirty="0">
              <a:latin typeface="Roboto" panose="02000000000000000000" pitchFamily="2" charset="0"/>
              <a:ea typeface="Roboto" panose="02000000000000000000" pitchFamily="2" charset="0"/>
              <a:cs typeface="Roboto" panose="02000000000000000000" pitchFamily="2" charset="0"/>
            </a:rPr>
            <a:t>Better Business Bureau (BBB)</a:t>
          </a:r>
        </a:p>
      </dgm:t>
    </dgm:pt>
    <dgm:pt modelId="{0130D7EA-7D8D-463B-8CF7-3A97D7639560}" type="parTrans" cxnId="{DAC2BA10-9A25-4E4D-9C38-ED14EDCE0E66}">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8B746430-B55E-4892-992E-DEFEF7D77A9C}" type="sibTrans" cxnId="{DAC2BA10-9A25-4E4D-9C38-ED14EDCE0E66}">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F66D7F47-C158-41BB-A385-6CA26327EC8E}">
      <dgm:prSet custT="1"/>
      <dgm:spPr/>
      <dgm:t>
        <a:bodyPr/>
        <a:lstStyle/>
        <a:p>
          <a:r>
            <a:rPr lang="en-US" sz="1800" dirty="0">
              <a:latin typeface="Roboto" panose="02000000000000000000" pitchFamily="2" charset="0"/>
              <a:ea typeface="Roboto" panose="02000000000000000000" pitchFamily="2" charset="0"/>
              <a:cs typeface="Roboto" panose="02000000000000000000" pitchFamily="2" charset="0"/>
            </a:rPr>
            <a:t>Consumer Financial Protection Bureau (CFPB)</a:t>
          </a:r>
        </a:p>
      </dgm:t>
    </dgm:pt>
    <dgm:pt modelId="{9433C85C-3AB8-410E-9BCD-26C03D98D179}" type="parTrans" cxnId="{2CC4B98E-9FBF-43D5-A69C-DC9490A927C9}">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4C37D963-E5B0-4E31-AC80-C22CDB1941B6}" type="sibTrans" cxnId="{2CC4B98E-9FBF-43D5-A69C-DC9490A927C9}">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FFDC1900-94E1-4A63-873D-6EF64BFADD24}">
      <dgm:prSet custT="1"/>
      <dgm:spPr/>
      <dgm:t>
        <a:bodyPr/>
        <a:lstStyle/>
        <a:p>
          <a:r>
            <a:rPr lang="en-US" sz="1800" dirty="0">
              <a:latin typeface="Roboto" panose="02000000000000000000" pitchFamily="2" charset="0"/>
              <a:ea typeface="Roboto" panose="02000000000000000000" pitchFamily="2" charset="0"/>
              <a:cs typeface="Roboto" panose="02000000000000000000" pitchFamily="2" charset="0"/>
            </a:rPr>
            <a:t>Federal Trade Commission (FTC)</a:t>
          </a:r>
        </a:p>
      </dgm:t>
    </dgm:pt>
    <dgm:pt modelId="{CFBBF9AA-5677-4730-A417-C5D606A9FFA4}" type="parTrans" cxnId="{ABE0B9AB-E9C3-407C-9E61-915708517546}">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08C0A2D5-94ED-41E8-A12F-3E0D249A4ADD}" type="sibTrans" cxnId="{ABE0B9AB-E9C3-407C-9E61-915708517546}">
      <dgm:prSet/>
      <dgm:spPr/>
      <dgm:t>
        <a:bodyPr/>
        <a:lstStyle/>
        <a:p>
          <a:endParaRPr lang="en-US" sz="1800">
            <a:latin typeface="Roboto" panose="02000000000000000000" pitchFamily="2" charset="0"/>
            <a:ea typeface="Roboto" panose="02000000000000000000" pitchFamily="2" charset="0"/>
            <a:cs typeface="Roboto" panose="02000000000000000000" pitchFamily="2" charset="0"/>
          </a:endParaRPr>
        </a:p>
      </dgm:t>
    </dgm:pt>
    <dgm:pt modelId="{EBF96B3C-E61B-4683-B3B3-FD222C042B8C}" type="pres">
      <dgm:prSet presAssocID="{955E9B68-E116-4527-98DB-35865CF4465F}" presName="vert0" presStyleCnt="0">
        <dgm:presLayoutVars>
          <dgm:dir/>
          <dgm:animOne val="branch"/>
          <dgm:animLvl val="lvl"/>
        </dgm:presLayoutVars>
      </dgm:prSet>
      <dgm:spPr/>
    </dgm:pt>
    <dgm:pt modelId="{6A765211-0D8A-4A1D-B780-1A36613C47FC}" type="pres">
      <dgm:prSet presAssocID="{F00AC2A6-714E-4055-B514-63F9CD9D4D72}" presName="thickLine" presStyleLbl="alignNode1" presStyleIdx="0" presStyleCnt="8"/>
      <dgm:spPr/>
    </dgm:pt>
    <dgm:pt modelId="{A1496679-520A-4A1B-BEE1-6F3C47216278}" type="pres">
      <dgm:prSet presAssocID="{F00AC2A6-714E-4055-B514-63F9CD9D4D72}" presName="horz1" presStyleCnt="0"/>
      <dgm:spPr/>
    </dgm:pt>
    <dgm:pt modelId="{2BC95E5F-165B-4473-83C7-B69DC7222629}" type="pres">
      <dgm:prSet presAssocID="{F00AC2A6-714E-4055-B514-63F9CD9D4D72}" presName="tx1" presStyleLbl="revTx" presStyleIdx="0" presStyleCnt="8"/>
      <dgm:spPr/>
    </dgm:pt>
    <dgm:pt modelId="{D451F8D4-B807-49D1-A3CF-C95A3C6DF61E}" type="pres">
      <dgm:prSet presAssocID="{F00AC2A6-714E-4055-B514-63F9CD9D4D72}" presName="vert1" presStyleCnt="0"/>
      <dgm:spPr/>
    </dgm:pt>
    <dgm:pt modelId="{BE2E650F-055B-4855-974B-6E21CE489465}" type="pres">
      <dgm:prSet presAssocID="{366B9BA3-628C-47C3-8001-F9B6802A308E}" presName="thickLine" presStyleLbl="alignNode1" presStyleIdx="1" presStyleCnt="8"/>
      <dgm:spPr/>
    </dgm:pt>
    <dgm:pt modelId="{A8ABCA75-20ED-4E46-BA37-43465F148667}" type="pres">
      <dgm:prSet presAssocID="{366B9BA3-628C-47C3-8001-F9B6802A308E}" presName="horz1" presStyleCnt="0"/>
      <dgm:spPr/>
    </dgm:pt>
    <dgm:pt modelId="{615E5562-5BE3-44E3-8BC7-AE2D54315B81}" type="pres">
      <dgm:prSet presAssocID="{366B9BA3-628C-47C3-8001-F9B6802A308E}" presName="tx1" presStyleLbl="revTx" presStyleIdx="1" presStyleCnt="8"/>
      <dgm:spPr/>
    </dgm:pt>
    <dgm:pt modelId="{741DB64E-1DDD-47FD-BEFA-905552FEC5E7}" type="pres">
      <dgm:prSet presAssocID="{366B9BA3-628C-47C3-8001-F9B6802A308E}" presName="vert1" presStyleCnt="0"/>
      <dgm:spPr/>
    </dgm:pt>
    <dgm:pt modelId="{752DB6BF-CE79-434A-9DCE-6CD56FB7D4DC}" type="pres">
      <dgm:prSet presAssocID="{95F2E4F6-A538-48F3-8BA5-D68134F41B1D}" presName="thickLine" presStyleLbl="alignNode1" presStyleIdx="2" presStyleCnt="8"/>
      <dgm:spPr/>
    </dgm:pt>
    <dgm:pt modelId="{7757AFBB-22BC-41CA-A5EF-2D64ED26E826}" type="pres">
      <dgm:prSet presAssocID="{95F2E4F6-A538-48F3-8BA5-D68134F41B1D}" presName="horz1" presStyleCnt="0"/>
      <dgm:spPr/>
    </dgm:pt>
    <dgm:pt modelId="{9FE2377B-1561-4B9E-B338-AD594F12727C}" type="pres">
      <dgm:prSet presAssocID="{95F2E4F6-A538-48F3-8BA5-D68134F41B1D}" presName="tx1" presStyleLbl="revTx" presStyleIdx="2" presStyleCnt="8"/>
      <dgm:spPr/>
    </dgm:pt>
    <dgm:pt modelId="{2EDA164F-3B20-4918-81D9-00A2658AD756}" type="pres">
      <dgm:prSet presAssocID="{95F2E4F6-A538-48F3-8BA5-D68134F41B1D}" presName="vert1" presStyleCnt="0"/>
      <dgm:spPr/>
    </dgm:pt>
    <dgm:pt modelId="{4BEC64F8-4394-4055-A9FF-FCA9393474CB}" type="pres">
      <dgm:prSet presAssocID="{03120C0C-CBC2-4B00-9266-B3BEC28D707A}" presName="thickLine" presStyleLbl="alignNode1" presStyleIdx="3" presStyleCnt="8"/>
      <dgm:spPr/>
    </dgm:pt>
    <dgm:pt modelId="{E9ED34C2-7A45-4B1F-8FE1-4BCA1A03D6AD}" type="pres">
      <dgm:prSet presAssocID="{03120C0C-CBC2-4B00-9266-B3BEC28D707A}" presName="horz1" presStyleCnt="0"/>
      <dgm:spPr/>
    </dgm:pt>
    <dgm:pt modelId="{40DE0CB4-D8A0-4227-856D-802CA3EE4620}" type="pres">
      <dgm:prSet presAssocID="{03120C0C-CBC2-4B00-9266-B3BEC28D707A}" presName="tx1" presStyleLbl="revTx" presStyleIdx="3" presStyleCnt="8"/>
      <dgm:spPr/>
    </dgm:pt>
    <dgm:pt modelId="{08C97261-58AA-450A-B9FF-11EFD32924F7}" type="pres">
      <dgm:prSet presAssocID="{03120C0C-CBC2-4B00-9266-B3BEC28D707A}" presName="vert1" presStyleCnt="0"/>
      <dgm:spPr/>
    </dgm:pt>
    <dgm:pt modelId="{F03E5D45-3AC1-4314-8721-6BAE170DC713}" type="pres">
      <dgm:prSet presAssocID="{6B352D9F-36B7-4B7C-9D90-5114E13B0688}" presName="thickLine" presStyleLbl="alignNode1" presStyleIdx="4" presStyleCnt="8"/>
      <dgm:spPr/>
    </dgm:pt>
    <dgm:pt modelId="{61DE7BE3-657F-4094-81D8-07852105073C}" type="pres">
      <dgm:prSet presAssocID="{6B352D9F-36B7-4B7C-9D90-5114E13B0688}" presName="horz1" presStyleCnt="0"/>
      <dgm:spPr/>
    </dgm:pt>
    <dgm:pt modelId="{32016013-9FAC-4DAB-A41E-211C484E9B9B}" type="pres">
      <dgm:prSet presAssocID="{6B352D9F-36B7-4B7C-9D90-5114E13B0688}" presName="tx1" presStyleLbl="revTx" presStyleIdx="4" presStyleCnt="8"/>
      <dgm:spPr/>
    </dgm:pt>
    <dgm:pt modelId="{AB3E510D-E2B5-4FC2-8BBC-72825A2EF96B}" type="pres">
      <dgm:prSet presAssocID="{6B352D9F-36B7-4B7C-9D90-5114E13B0688}" presName="vert1" presStyleCnt="0"/>
      <dgm:spPr/>
    </dgm:pt>
    <dgm:pt modelId="{CD2240AD-AC76-4A63-BDA8-9374B1A3BB15}" type="pres">
      <dgm:prSet presAssocID="{6B7A4B8D-7B1C-45B8-928C-D52A21ABD469}" presName="thickLine" presStyleLbl="alignNode1" presStyleIdx="5" presStyleCnt="8"/>
      <dgm:spPr/>
    </dgm:pt>
    <dgm:pt modelId="{08DC110D-CD12-4053-9C06-F4032A3618A5}" type="pres">
      <dgm:prSet presAssocID="{6B7A4B8D-7B1C-45B8-928C-D52A21ABD469}" presName="horz1" presStyleCnt="0"/>
      <dgm:spPr/>
    </dgm:pt>
    <dgm:pt modelId="{261D4A13-A327-42C9-AC87-9CE00EC31CE5}" type="pres">
      <dgm:prSet presAssocID="{6B7A4B8D-7B1C-45B8-928C-D52A21ABD469}" presName="tx1" presStyleLbl="revTx" presStyleIdx="5" presStyleCnt="8"/>
      <dgm:spPr/>
    </dgm:pt>
    <dgm:pt modelId="{15CD85E8-BD78-41F5-BED1-B6E1EFA00C7B}" type="pres">
      <dgm:prSet presAssocID="{6B7A4B8D-7B1C-45B8-928C-D52A21ABD469}" presName="vert1" presStyleCnt="0"/>
      <dgm:spPr/>
    </dgm:pt>
    <dgm:pt modelId="{14775125-925D-41E7-8C59-423561FA87A2}" type="pres">
      <dgm:prSet presAssocID="{F66D7F47-C158-41BB-A385-6CA26327EC8E}" presName="thickLine" presStyleLbl="alignNode1" presStyleIdx="6" presStyleCnt="8"/>
      <dgm:spPr/>
    </dgm:pt>
    <dgm:pt modelId="{54D788B7-FDF8-42EC-8C0D-4026669770E4}" type="pres">
      <dgm:prSet presAssocID="{F66D7F47-C158-41BB-A385-6CA26327EC8E}" presName="horz1" presStyleCnt="0"/>
      <dgm:spPr/>
    </dgm:pt>
    <dgm:pt modelId="{29A392B7-27E3-4433-9FEB-C9BB7AEADED5}" type="pres">
      <dgm:prSet presAssocID="{F66D7F47-C158-41BB-A385-6CA26327EC8E}" presName="tx1" presStyleLbl="revTx" presStyleIdx="6" presStyleCnt="8"/>
      <dgm:spPr/>
    </dgm:pt>
    <dgm:pt modelId="{B8CA059F-D96C-48EF-B361-8E8967F3EC61}" type="pres">
      <dgm:prSet presAssocID="{F66D7F47-C158-41BB-A385-6CA26327EC8E}" presName="vert1" presStyleCnt="0"/>
      <dgm:spPr/>
    </dgm:pt>
    <dgm:pt modelId="{FFB18350-DC2A-464F-8E8F-CC9421DD32E6}" type="pres">
      <dgm:prSet presAssocID="{FFDC1900-94E1-4A63-873D-6EF64BFADD24}" presName="thickLine" presStyleLbl="alignNode1" presStyleIdx="7" presStyleCnt="8"/>
      <dgm:spPr/>
    </dgm:pt>
    <dgm:pt modelId="{72D655BF-054E-4CA5-BAFC-E541F400A5C2}" type="pres">
      <dgm:prSet presAssocID="{FFDC1900-94E1-4A63-873D-6EF64BFADD24}" presName="horz1" presStyleCnt="0"/>
      <dgm:spPr/>
    </dgm:pt>
    <dgm:pt modelId="{361272A3-944D-43D7-ADCE-C5145865CEF3}" type="pres">
      <dgm:prSet presAssocID="{FFDC1900-94E1-4A63-873D-6EF64BFADD24}" presName="tx1" presStyleLbl="revTx" presStyleIdx="7" presStyleCnt="8"/>
      <dgm:spPr/>
    </dgm:pt>
    <dgm:pt modelId="{81BAC083-15A8-4458-A6CD-35142F94ADEB}" type="pres">
      <dgm:prSet presAssocID="{FFDC1900-94E1-4A63-873D-6EF64BFADD24}" presName="vert1" presStyleCnt="0"/>
      <dgm:spPr/>
    </dgm:pt>
  </dgm:ptLst>
  <dgm:cxnLst>
    <dgm:cxn modelId="{03E9260F-05A1-4C8F-9BB5-CEA40789C409}" type="presOf" srcId="{366B9BA3-628C-47C3-8001-F9B6802A308E}" destId="{615E5562-5BE3-44E3-8BC7-AE2D54315B81}" srcOrd="0" destOrd="0" presId="urn:microsoft.com/office/officeart/2008/layout/LinedList"/>
    <dgm:cxn modelId="{DAC2BA10-9A25-4E4D-9C38-ED14EDCE0E66}" srcId="{955E9B68-E116-4527-98DB-35865CF4465F}" destId="{6B7A4B8D-7B1C-45B8-928C-D52A21ABD469}" srcOrd="5" destOrd="0" parTransId="{0130D7EA-7D8D-463B-8CF7-3A97D7639560}" sibTransId="{8B746430-B55E-4892-992E-DEFEF7D77A9C}"/>
    <dgm:cxn modelId="{933BCF3D-119E-49C6-9494-96B064470C71}" type="presOf" srcId="{95F2E4F6-A538-48F3-8BA5-D68134F41B1D}" destId="{9FE2377B-1561-4B9E-B338-AD594F12727C}" srcOrd="0" destOrd="0" presId="urn:microsoft.com/office/officeart/2008/layout/LinedList"/>
    <dgm:cxn modelId="{882BD541-3157-4AD8-9C81-5B367A07A4FF}" type="presOf" srcId="{6B352D9F-36B7-4B7C-9D90-5114E13B0688}" destId="{32016013-9FAC-4DAB-A41E-211C484E9B9B}" srcOrd="0" destOrd="0" presId="urn:microsoft.com/office/officeart/2008/layout/LinedList"/>
    <dgm:cxn modelId="{63FEB443-01F5-4D22-B669-4B67590B7CB4}" type="presOf" srcId="{955E9B68-E116-4527-98DB-35865CF4465F}" destId="{EBF96B3C-E61B-4683-B3B3-FD222C042B8C}" srcOrd="0" destOrd="0" presId="urn:microsoft.com/office/officeart/2008/layout/LinedList"/>
    <dgm:cxn modelId="{DDC45A44-5568-45A2-A62F-1CCFDAA626A8}" type="presOf" srcId="{F00AC2A6-714E-4055-B514-63F9CD9D4D72}" destId="{2BC95E5F-165B-4473-83C7-B69DC7222629}" srcOrd="0" destOrd="0" presId="urn:microsoft.com/office/officeart/2008/layout/LinedList"/>
    <dgm:cxn modelId="{3A852989-4307-473E-8A4A-BA8A90A4EC3E}" type="presOf" srcId="{03120C0C-CBC2-4B00-9266-B3BEC28D707A}" destId="{40DE0CB4-D8A0-4227-856D-802CA3EE4620}" srcOrd="0" destOrd="0" presId="urn:microsoft.com/office/officeart/2008/layout/LinedList"/>
    <dgm:cxn modelId="{2CC4B98E-9FBF-43D5-A69C-DC9490A927C9}" srcId="{955E9B68-E116-4527-98DB-35865CF4465F}" destId="{F66D7F47-C158-41BB-A385-6CA26327EC8E}" srcOrd="6" destOrd="0" parTransId="{9433C85C-3AB8-410E-9BCD-26C03D98D179}" sibTransId="{4C37D963-E5B0-4E31-AC80-C22CDB1941B6}"/>
    <dgm:cxn modelId="{010CF6A2-012F-42AE-B5FD-0DD0FECB0C8A}" type="presOf" srcId="{FFDC1900-94E1-4A63-873D-6EF64BFADD24}" destId="{361272A3-944D-43D7-ADCE-C5145865CEF3}" srcOrd="0" destOrd="0" presId="urn:microsoft.com/office/officeart/2008/layout/LinedList"/>
    <dgm:cxn modelId="{ABE0B9AB-E9C3-407C-9E61-915708517546}" srcId="{955E9B68-E116-4527-98DB-35865CF4465F}" destId="{FFDC1900-94E1-4A63-873D-6EF64BFADD24}" srcOrd="7" destOrd="0" parTransId="{CFBBF9AA-5677-4730-A417-C5D606A9FFA4}" sibTransId="{08C0A2D5-94ED-41E8-A12F-3E0D249A4ADD}"/>
    <dgm:cxn modelId="{D03B02AC-7AA2-4A8B-B15B-5A989580572C}" srcId="{955E9B68-E116-4527-98DB-35865CF4465F}" destId="{366B9BA3-628C-47C3-8001-F9B6802A308E}" srcOrd="1" destOrd="0" parTransId="{C737FB87-8064-471A-9CA9-75C354B8EF14}" sibTransId="{D820195D-9592-4AA6-A6C5-3F7DFC1A5CB1}"/>
    <dgm:cxn modelId="{A04DBCAD-0FB2-42C3-B67A-CD51B4DA3049}" srcId="{955E9B68-E116-4527-98DB-35865CF4465F}" destId="{F00AC2A6-714E-4055-B514-63F9CD9D4D72}" srcOrd="0" destOrd="0" parTransId="{293E0763-4B54-4AAC-9E58-D26331045C32}" sibTransId="{AF484E4F-2F52-4FAC-A3C5-2CD665A4AD28}"/>
    <dgm:cxn modelId="{3463DAD3-D2BF-4F98-99ED-94F0F53ED4EB}" srcId="{955E9B68-E116-4527-98DB-35865CF4465F}" destId="{03120C0C-CBC2-4B00-9266-B3BEC28D707A}" srcOrd="3" destOrd="0" parTransId="{70D35002-D68A-44D5-801E-10FED06C7526}" sibTransId="{F0A206F2-17F7-44C3-A128-90471BFBCD68}"/>
    <dgm:cxn modelId="{09B6FCD6-2F22-45D0-AA7B-9AA56AB2C86B}" type="presOf" srcId="{6B7A4B8D-7B1C-45B8-928C-D52A21ABD469}" destId="{261D4A13-A327-42C9-AC87-9CE00EC31CE5}" srcOrd="0" destOrd="0" presId="urn:microsoft.com/office/officeart/2008/layout/LinedList"/>
    <dgm:cxn modelId="{9656D7DD-F943-40F9-B8F2-058431B9B82B}" srcId="{955E9B68-E116-4527-98DB-35865CF4465F}" destId="{6B352D9F-36B7-4B7C-9D90-5114E13B0688}" srcOrd="4" destOrd="0" parTransId="{D6CB9C0A-5AD2-4AE7-9DA8-62DD0847C948}" sibTransId="{F1DD559E-0883-4A4D-A61F-425E63686EEA}"/>
    <dgm:cxn modelId="{37FA1DE5-8E6F-40FE-ACAE-BB0FC9F2F87D}" type="presOf" srcId="{F66D7F47-C158-41BB-A385-6CA26327EC8E}" destId="{29A392B7-27E3-4433-9FEB-C9BB7AEADED5}" srcOrd="0" destOrd="0" presId="urn:microsoft.com/office/officeart/2008/layout/LinedList"/>
    <dgm:cxn modelId="{6F7378F0-6CAF-4F87-AD8E-D9ABBB8807EA}" srcId="{955E9B68-E116-4527-98DB-35865CF4465F}" destId="{95F2E4F6-A538-48F3-8BA5-D68134F41B1D}" srcOrd="2" destOrd="0" parTransId="{0F26116B-7153-4BC2-A676-AEC0DE5EF04B}" sibTransId="{1A28067E-9122-41C4-AA64-E3B48D583D74}"/>
    <dgm:cxn modelId="{E3514ECB-3B3A-4530-AD70-926FF7B11F6A}" type="presParOf" srcId="{EBF96B3C-E61B-4683-B3B3-FD222C042B8C}" destId="{6A765211-0D8A-4A1D-B780-1A36613C47FC}" srcOrd="0" destOrd="0" presId="urn:microsoft.com/office/officeart/2008/layout/LinedList"/>
    <dgm:cxn modelId="{250EDFB5-42DB-46BD-921D-992AA0DD9C79}" type="presParOf" srcId="{EBF96B3C-E61B-4683-B3B3-FD222C042B8C}" destId="{A1496679-520A-4A1B-BEE1-6F3C47216278}" srcOrd="1" destOrd="0" presId="urn:microsoft.com/office/officeart/2008/layout/LinedList"/>
    <dgm:cxn modelId="{52B47BBC-7216-4FCE-B467-724541D0C1CD}" type="presParOf" srcId="{A1496679-520A-4A1B-BEE1-6F3C47216278}" destId="{2BC95E5F-165B-4473-83C7-B69DC7222629}" srcOrd="0" destOrd="0" presId="urn:microsoft.com/office/officeart/2008/layout/LinedList"/>
    <dgm:cxn modelId="{381DF07B-38B2-48D0-8B07-7171425508B6}" type="presParOf" srcId="{A1496679-520A-4A1B-BEE1-6F3C47216278}" destId="{D451F8D4-B807-49D1-A3CF-C95A3C6DF61E}" srcOrd="1" destOrd="0" presId="urn:microsoft.com/office/officeart/2008/layout/LinedList"/>
    <dgm:cxn modelId="{E99EB75B-B829-4573-8F15-CD4F5004B8DA}" type="presParOf" srcId="{EBF96B3C-E61B-4683-B3B3-FD222C042B8C}" destId="{BE2E650F-055B-4855-974B-6E21CE489465}" srcOrd="2" destOrd="0" presId="urn:microsoft.com/office/officeart/2008/layout/LinedList"/>
    <dgm:cxn modelId="{0E69F70D-1625-41B4-BE06-D16284F96AF2}" type="presParOf" srcId="{EBF96B3C-E61B-4683-B3B3-FD222C042B8C}" destId="{A8ABCA75-20ED-4E46-BA37-43465F148667}" srcOrd="3" destOrd="0" presId="urn:microsoft.com/office/officeart/2008/layout/LinedList"/>
    <dgm:cxn modelId="{EEF50B56-11AD-456C-9280-DC12F1BBE46D}" type="presParOf" srcId="{A8ABCA75-20ED-4E46-BA37-43465F148667}" destId="{615E5562-5BE3-44E3-8BC7-AE2D54315B81}" srcOrd="0" destOrd="0" presId="urn:microsoft.com/office/officeart/2008/layout/LinedList"/>
    <dgm:cxn modelId="{61507B17-63EF-4409-93A5-47AA7D971D3B}" type="presParOf" srcId="{A8ABCA75-20ED-4E46-BA37-43465F148667}" destId="{741DB64E-1DDD-47FD-BEFA-905552FEC5E7}" srcOrd="1" destOrd="0" presId="urn:microsoft.com/office/officeart/2008/layout/LinedList"/>
    <dgm:cxn modelId="{714748C1-D3A8-414B-B769-9EF85EF568FC}" type="presParOf" srcId="{EBF96B3C-E61B-4683-B3B3-FD222C042B8C}" destId="{752DB6BF-CE79-434A-9DCE-6CD56FB7D4DC}" srcOrd="4" destOrd="0" presId="urn:microsoft.com/office/officeart/2008/layout/LinedList"/>
    <dgm:cxn modelId="{84D58F15-9CDC-4A65-86B0-34239CBF767B}" type="presParOf" srcId="{EBF96B3C-E61B-4683-B3B3-FD222C042B8C}" destId="{7757AFBB-22BC-41CA-A5EF-2D64ED26E826}" srcOrd="5" destOrd="0" presId="urn:microsoft.com/office/officeart/2008/layout/LinedList"/>
    <dgm:cxn modelId="{F07708C0-AFF3-4016-AC04-7A86F1CFB00E}" type="presParOf" srcId="{7757AFBB-22BC-41CA-A5EF-2D64ED26E826}" destId="{9FE2377B-1561-4B9E-B338-AD594F12727C}" srcOrd="0" destOrd="0" presId="urn:microsoft.com/office/officeart/2008/layout/LinedList"/>
    <dgm:cxn modelId="{5A5EC0A4-302E-4BC0-82CD-DE266B754259}" type="presParOf" srcId="{7757AFBB-22BC-41CA-A5EF-2D64ED26E826}" destId="{2EDA164F-3B20-4918-81D9-00A2658AD756}" srcOrd="1" destOrd="0" presId="urn:microsoft.com/office/officeart/2008/layout/LinedList"/>
    <dgm:cxn modelId="{EEE9B98D-C640-4DCD-902A-623033820C01}" type="presParOf" srcId="{EBF96B3C-E61B-4683-B3B3-FD222C042B8C}" destId="{4BEC64F8-4394-4055-A9FF-FCA9393474CB}" srcOrd="6" destOrd="0" presId="urn:microsoft.com/office/officeart/2008/layout/LinedList"/>
    <dgm:cxn modelId="{D9489C52-2435-44BE-99E2-EF04DD9CD4B8}" type="presParOf" srcId="{EBF96B3C-E61B-4683-B3B3-FD222C042B8C}" destId="{E9ED34C2-7A45-4B1F-8FE1-4BCA1A03D6AD}" srcOrd="7" destOrd="0" presId="urn:microsoft.com/office/officeart/2008/layout/LinedList"/>
    <dgm:cxn modelId="{386A5D3A-D63C-4237-8BF7-A1ADC3B5C71D}" type="presParOf" srcId="{E9ED34C2-7A45-4B1F-8FE1-4BCA1A03D6AD}" destId="{40DE0CB4-D8A0-4227-856D-802CA3EE4620}" srcOrd="0" destOrd="0" presId="urn:microsoft.com/office/officeart/2008/layout/LinedList"/>
    <dgm:cxn modelId="{9AE79F39-6C71-46B7-90C9-C34A4D7E5A00}" type="presParOf" srcId="{E9ED34C2-7A45-4B1F-8FE1-4BCA1A03D6AD}" destId="{08C97261-58AA-450A-B9FF-11EFD32924F7}" srcOrd="1" destOrd="0" presId="urn:microsoft.com/office/officeart/2008/layout/LinedList"/>
    <dgm:cxn modelId="{96F01898-18EE-4774-B2D0-E73A1F68AFF9}" type="presParOf" srcId="{EBF96B3C-E61B-4683-B3B3-FD222C042B8C}" destId="{F03E5D45-3AC1-4314-8721-6BAE170DC713}" srcOrd="8" destOrd="0" presId="urn:microsoft.com/office/officeart/2008/layout/LinedList"/>
    <dgm:cxn modelId="{18F594D1-3940-4F13-9704-CA5683B9B0C3}" type="presParOf" srcId="{EBF96B3C-E61B-4683-B3B3-FD222C042B8C}" destId="{61DE7BE3-657F-4094-81D8-07852105073C}" srcOrd="9" destOrd="0" presId="urn:microsoft.com/office/officeart/2008/layout/LinedList"/>
    <dgm:cxn modelId="{91190B7C-E86C-448D-8D7B-DFF1C8642DA4}" type="presParOf" srcId="{61DE7BE3-657F-4094-81D8-07852105073C}" destId="{32016013-9FAC-4DAB-A41E-211C484E9B9B}" srcOrd="0" destOrd="0" presId="urn:microsoft.com/office/officeart/2008/layout/LinedList"/>
    <dgm:cxn modelId="{EB3A4172-4D9F-4F80-B3C9-B1F59E2310AD}" type="presParOf" srcId="{61DE7BE3-657F-4094-81D8-07852105073C}" destId="{AB3E510D-E2B5-4FC2-8BBC-72825A2EF96B}" srcOrd="1" destOrd="0" presId="urn:microsoft.com/office/officeart/2008/layout/LinedList"/>
    <dgm:cxn modelId="{254B248F-A0E5-4B62-8630-907FF563B989}" type="presParOf" srcId="{EBF96B3C-E61B-4683-B3B3-FD222C042B8C}" destId="{CD2240AD-AC76-4A63-BDA8-9374B1A3BB15}" srcOrd="10" destOrd="0" presId="urn:microsoft.com/office/officeart/2008/layout/LinedList"/>
    <dgm:cxn modelId="{8561160C-2FA8-4292-85EA-C4E072E1A33B}" type="presParOf" srcId="{EBF96B3C-E61B-4683-B3B3-FD222C042B8C}" destId="{08DC110D-CD12-4053-9C06-F4032A3618A5}" srcOrd="11" destOrd="0" presId="urn:microsoft.com/office/officeart/2008/layout/LinedList"/>
    <dgm:cxn modelId="{44A5CC59-DECA-4389-A717-442DCBF9897D}" type="presParOf" srcId="{08DC110D-CD12-4053-9C06-F4032A3618A5}" destId="{261D4A13-A327-42C9-AC87-9CE00EC31CE5}" srcOrd="0" destOrd="0" presId="urn:microsoft.com/office/officeart/2008/layout/LinedList"/>
    <dgm:cxn modelId="{3BF26616-6152-4DCE-A157-394AD99D0845}" type="presParOf" srcId="{08DC110D-CD12-4053-9C06-F4032A3618A5}" destId="{15CD85E8-BD78-41F5-BED1-B6E1EFA00C7B}" srcOrd="1" destOrd="0" presId="urn:microsoft.com/office/officeart/2008/layout/LinedList"/>
    <dgm:cxn modelId="{3C47F43B-1D89-4B2E-B7BF-EC8022EF5055}" type="presParOf" srcId="{EBF96B3C-E61B-4683-B3B3-FD222C042B8C}" destId="{14775125-925D-41E7-8C59-423561FA87A2}" srcOrd="12" destOrd="0" presId="urn:microsoft.com/office/officeart/2008/layout/LinedList"/>
    <dgm:cxn modelId="{B4137794-58F7-4BB8-A344-866CED84C683}" type="presParOf" srcId="{EBF96B3C-E61B-4683-B3B3-FD222C042B8C}" destId="{54D788B7-FDF8-42EC-8C0D-4026669770E4}" srcOrd="13" destOrd="0" presId="urn:microsoft.com/office/officeart/2008/layout/LinedList"/>
    <dgm:cxn modelId="{8B99D1FF-49E0-4873-AB8D-1642D9026F8D}" type="presParOf" srcId="{54D788B7-FDF8-42EC-8C0D-4026669770E4}" destId="{29A392B7-27E3-4433-9FEB-C9BB7AEADED5}" srcOrd="0" destOrd="0" presId="urn:microsoft.com/office/officeart/2008/layout/LinedList"/>
    <dgm:cxn modelId="{9BB188B9-AE8D-41D5-AF38-B9D9CEF7A0FF}" type="presParOf" srcId="{54D788B7-FDF8-42EC-8C0D-4026669770E4}" destId="{B8CA059F-D96C-48EF-B361-8E8967F3EC61}" srcOrd="1" destOrd="0" presId="urn:microsoft.com/office/officeart/2008/layout/LinedList"/>
    <dgm:cxn modelId="{5C971F1F-2430-41DA-9DEF-0AC5C3B04CFB}" type="presParOf" srcId="{EBF96B3C-E61B-4683-B3B3-FD222C042B8C}" destId="{FFB18350-DC2A-464F-8E8F-CC9421DD32E6}" srcOrd="14" destOrd="0" presId="urn:microsoft.com/office/officeart/2008/layout/LinedList"/>
    <dgm:cxn modelId="{2CBD69AF-4A5B-429D-96A5-B86BCC9D5967}" type="presParOf" srcId="{EBF96B3C-E61B-4683-B3B3-FD222C042B8C}" destId="{72D655BF-054E-4CA5-BAFC-E541F400A5C2}" srcOrd="15" destOrd="0" presId="urn:microsoft.com/office/officeart/2008/layout/LinedList"/>
    <dgm:cxn modelId="{5CCA2E10-E318-4C9E-B99E-9877EF9BEF87}" type="presParOf" srcId="{72D655BF-054E-4CA5-BAFC-E541F400A5C2}" destId="{361272A3-944D-43D7-ADCE-C5145865CEF3}" srcOrd="0" destOrd="0" presId="urn:microsoft.com/office/officeart/2008/layout/LinedList"/>
    <dgm:cxn modelId="{8B95FC98-C252-4BAC-BBF0-54C58F62606B}" type="presParOf" srcId="{72D655BF-054E-4CA5-BAFC-E541F400A5C2}" destId="{81BAC083-15A8-4458-A6CD-35142F94AD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EAB39-7FC2-4954-BBE7-DCF2A64F8F1B}">
      <dsp:nvSpPr>
        <dsp:cNvPr id="0" name=""/>
        <dsp:cNvSpPr/>
      </dsp:nvSpPr>
      <dsp:spPr>
        <a:xfrm>
          <a:off x="3871" y="500634"/>
          <a:ext cx="2095871" cy="2934219"/>
        </a:xfrm>
        <a:prstGeom prst="rect">
          <a:avLst/>
        </a:prstGeom>
        <a:solidFill>
          <a:schemeClr val="accent6">
            <a:alpha val="90000"/>
            <a:tint val="40000"/>
            <a:hueOff val="0"/>
            <a:satOff val="0"/>
            <a:lumOff val="0"/>
            <a:alphaOff val="0"/>
          </a:schemeClr>
        </a:solidFill>
        <a:ln>
          <a:noFill/>
        </a:ln>
        <a:effectLst>
          <a:outerShdw blurRad="228600" dist="38100" dir="3900000" sx="102000" sy="102000" algn="ctr"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402" tIns="330200" rIns="163402" bIns="330200" numCol="1" spcCol="1270" anchor="t" anchorCtr="0">
          <a:noAutofit/>
        </a:bodyPr>
        <a:lstStyle/>
        <a:p>
          <a:pPr marL="0" lvl="0" indent="0" algn="ctr" defTabSz="755650">
            <a:lnSpc>
              <a:spcPct val="90000"/>
            </a:lnSpc>
            <a:spcBef>
              <a:spcPct val="0"/>
            </a:spcBef>
            <a:spcAft>
              <a:spcPct val="35000"/>
            </a:spcAft>
            <a:buNone/>
          </a:pPr>
          <a:r>
            <a:rPr lang="en-US" sz="1700" kern="1200" dirty="0">
              <a:latin typeface="Roboto" panose="02000000000000000000" pitchFamily="2" charset="0"/>
              <a:ea typeface="Roboto" panose="02000000000000000000" pitchFamily="2" charset="0"/>
              <a:cs typeface="Roboto" panose="02000000000000000000" pitchFamily="2" charset="0"/>
            </a:rPr>
            <a:t>Sign the back of your card</a:t>
          </a:r>
        </a:p>
      </dsp:txBody>
      <dsp:txXfrm>
        <a:off x="3871" y="1615637"/>
        <a:ext cx="2095871" cy="1760531"/>
      </dsp:txXfrm>
    </dsp:sp>
    <dsp:sp modelId="{03EE3EA6-E6CD-413F-814C-5852CC18935B}">
      <dsp:nvSpPr>
        <dsp:cNvPr id="0" name=""/>
        <dsp:cNvSpPr/>
      </dsp:nvSpPr>
      <dsp:spPr>
        <a:xfrm>
          <a:off x="611673" y="794056"/>
          <a:ext cx="880265" cy="880265"/>
        </a:xfrm>
        <a:prstGeom prst="ellipse">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629" tIns="12700" rIns="68629" bIns="12700" numCol="1" spcCol="1270" anchor="ctr" anchorCtr="0">
          <a:noAutofit/>
        </a:bodyPr>
        <a:lstStyle/>
        <a:p>
          <a:pPr marL="0" lvl="0" indent="0" algn="ctr" defTabSz="1866900">
            <a:lnSpc>
              <a:spcPct val="90000"/>
            </a:lnSpc>
            <a:spcBef>
              <a:spcPct val="0"/>
            </a:spcBef>
            <a:spcAft>
              <a:spcPct val="35000"/>
            </a:spcAft>
            <a:buNone/>
          </a:pPr>
          <a:r>
            <a:rPr lang="en-US" sz="4200" kern="1200" dirty="0"/>
            <a:t>1</a:t>
          </a:r>
        </a:p>
      </dsp:txBody>
      <dsp:txXfrm>
        <a:off x="740585" y="922968"/>
        <a:ext cx="622441" cy="622441"/>
      </dsp:txXfrm>
    </dsp:sp>
    <dsp:sp modelId="{1B1C9BAB-65D3-4F52-97D7-CD81E4A02C1C}">
      <dsp:nvSpPr>
        <dsp:cNvPr id="0" name=""/>
        <dsp:cNvSpPr/>
      </dsp:nvSpPr>
      <dsp:spPr>
        <a:xfrm>
          <a:off x="3871" y="3434781"/>
          <a:ext cx="2095871" cy="72"/>
        </a:xfrm>
        <a:prstGeom prst="rect">
          <a:avLst/>
        </a:prstGeom>
        <a:solidFill>
          <a:schemeClr val="accent6">
            <a:shade val="80000"/>
            <a:hueOff val="35698"/>
            <a:satOff val="-1434"/>
            <a:lumOff val="307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C66896-3DCE-4213-B872-6926C068CC19}">
      <dsp:nvSpPr>
        <dsp:cNvPr id="0" name=""/>
        <dsp:cNvSpPr/>
      </dsp:nvSpPr>
      <dsp:spPr>
        <a:xfrm>
          <a:off x="2309329" y="500634"/>
          <a:ext cx="2095871" cy="2934219"/>
        </a:xfrm>
        <a:prstGeom prst="rect">
          <a:avLst/>
        </a:prstGeom>
        <a:solidFill>
          <a:schemeClr val="accent6">
            <a:alpha val="90000"/>
            <a:tint val="40000"/>
            <a:hueOff val="0"/>
            <a:satOff val="0"/>
            <a:lumOff val="0"/>
            <a:alphaOff val="0"/>
          </a:schemeClr>
        </a:solidFill>
        <a:ln>
          <a:noFill/>
        </a:ln>
        <a:effectLst>
          <a:outerShdw blurRad="228600" dist="38100" dir="3900000" sx="102000" sy="102000" algn="ctr"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402" tIns="330200" rIns="163402" bIns="330200" numCol="1" spcCol="1270" anchor="t" anchorCtr="0">
          <a:noAutofit/>
        </a:bodyPr>
        <a:lstStyle/>
        <a:p>
          <a:pPr marL="0" lvl="0" indent="0" algn="ctr" defTabSz="755650">
            <a:lnSpc>
              <a:spcPct val="90000"/>
            </a:lnSpc>
            <a:spcBef>
              <a:spcPct val="0"/>
            </a:spcBef>
            <a:spcAft>
              <a:spcPct val="35000"/>
            </a:spcAft>
            <a:buNone/>
          </a:pPr>
          <a:r>
            <a:rPr lang="en-US" sz="1700" kern="1200" dirty="0">
              <a:latin typeface="Roboto" panose="02000000000000000000" pitchFamily="2" charset="0"/>
              <a:ea typeface="Roboto" panose="02000000000000000000" pitchFamily="2" charset="0"/>
              <a:cs typeface="Roboto" panose="02000000000000000000" pitchFamily="2" charset="0"/>
            </a:rPr>
            <a:t>Memorize PIN and don’t share it</a:t>
          </a:r>
        </a:p>
      </dsp:txBody>
      <dsp:txXfrm>
        <a:off x="2309329" y="1615637"/>
        <a:ext cx="2095871" cy="1760531"/>
      </dsp:txXfrm>
    </dsp:sp>
    <dsp:sp modelId="{2CCE8968-8917-4ECC-9C24-F8D4ADAD66B6}">
      <dsp:nvSpPr>
        <dsp:cNvPr id="0" name=""/>
        <dsp:cNvSpPr/>
      </dsp:nvSpPr>
      <dsp:spPr>
        <a:xfrm>
          <a:off x="2917132" y="794056"/>
          <a:ext cx="880265" cy="880265"/>
        </a:xfrm>
        <a:prstGeom prst="ellipse">
          <a:avLst/>
        </a:prstGeom>
        <a:solidFill>
          <a:schemeClr val="accent6">
            <a:shade val="80000"/>
            <a:hueOff val="71396"/>
            <a:satOff val="-2869"/>
            <a:lumOff val="614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629" tIns="12700" rIns="68629" bIns="12700" numCol="1" spcCol="1270" anchor="ctr" anchorCtr="0">
          <a:noAutofit/>
        </a:bodyPr>
        <a:lstStyle/>
        <a:p>
          <a:pPr marL="0" lvl="0" indent="0" algn="ctr" defTabSz="1866900">
            <a:lnSpc>
              <a:spcPct val="90000"/>
            </a:lnSpc>
            <a:spcBef>
              <a:spcPct val="0"/>
            </a:spcBef>
            <a:spcAft>
              <a:spcPct val="35000"/>
            </a:spcAft>
            <a:buNone/>
          </a:pPr>
          <a:r>
            <a:rPr lang="en-US" sz="4200" kern="1200" dirty="0"/>
            <a:t>2</a:t>
          </a:r>
        </a:p>
      </dsp:txBody>
      <dsp:txXfrm>
        <a:off x="3046044" y="922968"/>
        <a:ext cx="622441" cy="622441"/>
      </dsp:txXfrm>
    </dsp:sp>
    <dsp:sp modelId="{9D26296E-39C0-4853-9D8F-D3793D24F0DD}">
      <dsp:nvSpPr>
        <dsp:cNvPr id="0" name=""/>
        <dsp:cNvSpPr/>
      </dsp:nvSpPr>
      <dsp:spPr>
        <a:xfrm>
          <a:off x="2309329" y="3434781"/>
          <a:ext cx="2095871" cy="72"/>
        </a:xfrm>
        <a:prstGeom prst="rect">
          <a:avLst/>
        </a:prstGeom>
        <a:solidFill>
          <a:schemeClr val="accent6">
            <a:shade val="80000"/>
            <a:hueOff val="107093"/>
            <a:satOff val="-4303"/>
            <a:lumOff val="920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DC24C5-7ED1-40E4-8C41-0193CFC9CA9C}">
      <dsp:nvSpPr>
        <dsp:cNvPr id="0" name=""/>
        <dsp:cNvSpPr/>
      </dsp:nvSpPr>
      <dsp:spPr>
        <a:xfrm>
          <a:off x="4614787" y="500634"/>
          <a:ext cx="2095871" cy="2934219"/>
        </a:xfrm>
        <a:prstGeom prst="rect">
          <a:avLst/>
        </a:prstGeom>
        <a:solidFill>
          <a:schemeClr val="accent6">
            <a:alpha val="90000"/>
            <a:tint val="40000"/>
            <a:hueOff val="0"/>
            <a:satOff val="0"/>
            <a:lumOff val="0"/>
            <a:alphaOff val="0"/>
          </a:schemeClr>
        </a:solidFill>
        <a:ln>
          <a:noFill/>
        </a:ln>
        <a:effectLst>
          <a:outerShdw blurRad="228600" dist="38100" dir="3900000" sx="102000" sy="102000" algn="ctr"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402" tIns="330200" rIns="163402" bIns="330200" numCol="1" spcCol="1270" anchor="t" anchorCtr="0">
          <a:noAutofit/>
        </a:bodyPr>
        <a:lstStyle/>
        <a:p>
          <a:pPr marL="0" lvl="0" indent="0" algn="ctr" defTabSz="755650">
            <a:lnSpc>
              <a:spcPct val="90000"/>
            </a:lnSpc>
            <a:spcBef>
              <a:spcPct val="0"/>
            </a:spcBef>
            <a:spcAft>
              <a:spcPct val="35000"/>
            </a:spcAft>
            <a:buNone/>
          </a:pPr>
          <a:r>
            <a:rPr lang="en-US" sz="1700" kern="1200" dirty="0">
              <a:latin typeface="Roboto" panose="02000000000000000000" pitchFamily="2" charset="0"/>
              <a:ea typeface="Roboto" panose="02000000000000000000" pitchFamily="2" charset="0"/>
              <a:cs typeface="Roboto" panose="02000000000000000000" pitchFamily="2" charset="0"/>
            </a:rPr>
            <a:t>Be wary when using ATM’s</a:t>
          </a:r>
        </a:p>
      </dsp:txBody>
      <dsp:txXfrm>
        <a:off x="4614787" y="1615637"/>
        <a:ext cx="2095871" cy="1760531"/>
      </dsp:txXfrm>
    </dsp:sp>
    <dsp:sp modelId="{874F3E6F-0B35-45DD-811E-0DA96A1C15EF}">
      <dsp:nvSpPr>
        <dsp:cNvPr id="0" name=""/>
        <dsp:cNvSpPr/>
      </dsp:nvSpPr>
      <dsp:spPr>
        <a:xfrm>
          <a:off x="5222590" y="794056"/>
          <a:ext cx="880265" cy="880265"/>
        </a:xfrm>
        <a:prstGeom prst="ellipse">
          <a:avLst/>
        </a:prstGeom>
        <a:solidFill>
          <a:schemeClr val="accent6">
            <a:shade val="80000"/>
            <a:hueOff val="142791"/>
            <a:satOff val="-5737"/>
            <a:lumOff val="1227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629" tIns="12700" rIns="68629" bIns="12700" numCol="1" spcCol="1270" anchor="ctr" anchorCtr="0">
          <a:noAutofit/>
        </a:bodyPr>
        <a:lstStyle/>
        <a:p>
          <a:pPr marL="0" lvl="0" indent="0" algn="ctr" defTabSz="1866900">
            <a:lnSpc>
              <a:spcPct val="90000"/>
            </a:lnSpc>
            <a:spcBef>
              <a:spcPct val="0"/>
            </a:spcBef>
            <a:spcAft>
              <a:spcPct val="35000"/>
            </a:spcAft>
            <a:buNone/>
          </a:pPr>
          <a:r>
            <a:rPr lang="en-US" sz="4200" kern="1200" dirty="0"/>
            <a:t>3</a:t>
          </a:r>
        </a:p>
      </dsp:txBody>
      <dsp:txXfrm>
        <a:off x="5351502" y="922968"/>
        <a:ext cx="622441" cy="622441"/>
      </dsp:txXfrm>
    </dsp:sp>
    <dsp:sp modelId="{756556FC-80CA-4CB1-9B97-3EB0A327AC2C}">
      <dsp:nvSpPr>
        <dsp:cNvPr id="0" name=""/>
        <dsp:cNvSpPr/>
      </dsp:nvSpPr>
      <dsp:spPr>
        <a:xfrm>
          <a:off x="4614787" y="3434781"/>
          <a:ext cx="2095871" cy="72"/>
        </a:xfrm>
        <a:prstGeom prst="rect">
          <a:avLst/>
        </a:prstGeom>
        <a:solidFill>
          <a:schemeClr val="accent6">
            <a:shade val="80000"/>
            <a:hueOff val="178489"/>
            <a:satOff val="-7172"/>
            <a:lumOff val="153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8DD97A7-F115-49A8-903F-33DBF6425896}">
      <dsp:nvSpPr>
        <dsp:cNvPr id="0" name=""/>
        <dsp:cNvSpPr/>
      </dsp:nvSpPr>
      <dsp:spPr>
        <a:xfrm>
          <a:off x="6920246" y="500634"/>
          <a:ext cx="2095871" cy="2934219"/>
        </a:xfrm>
        <a:prstGeom prst="rect">
          <a:avLst/>
        </a:prstGeom>
        <a:solidFill>
          <a:schemeClr val="accent6">
            <a:alpha val="90000"/>
            <a:tint val="40000"/>
            <a:hueOff val="0"/>
            <a:satOff val="0"/>
            <a:lumOff val="0"/>
            <a:alphaOff val="0"/>
          </a:schemeClr>
        </a:solidFill>
        <a:ln>
          <a:noFill/>
        </a:ln>
        <a:effectLst>
          <a:outerShdw blurRad="228600" dist="38100" dir="3900000" sx="102000" sy="102000" algn="ctr"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402" tIns="330200" rIns="163402" bIns="330200" numCol="1" spcCol="1270" anchor="t" anchorCtr="0">
          <a:noAutofit/>
        </a:bodyPr>
        <a:lstStyle/>
        <a:p>
          <a:pPr marL="0" lvl="0" indent="0" algn="ctr" defTabSz="755650">
            <a:lnSpc>
              <a:spcPct val="90000"/>
            </a:lnSpc>
            <a:spcBef>
              <a:spcPct val="0"/>
            </a:spcBef>
            <a:spcAft>
              <a:spcPct val="35000"/>
            </a:spcAft>
            <a:buNone/>
          </a:pPr>
          <a:r>
            <a:rPr lang="en-US" sz="1700" kern="1200" dirty="0">
              <a:latin typeface="Roboto" panose="02000000000000000000" pitchFamily="2" charset="0"/>
              <a:ea typeface="Roboto" panose="02000000000000000000" pitchFamily="2" charset="0"/>
              <a:cs typeface="Roboto" panose="02000000000000000000" pitchFamily="2" charset="0"/>
            </a:rPr>
            <a:t>Watch out for “shoulder surfers”</a:t>
          </a:r>
        </a:p>
      </dsp:txBody>
      <dsp:txXfrm>
        <a:off x="6920246" y="1615637"/>
        <a:ext cx="2095871" cy="1760531"/>
      </dsp:txXfrm>
    </dsp:sp>
    <dsp:sp modelId="{EAF6826D-9C9A-4226-B95D-669756208CA7}">
      <dsp:nvSpPr>
        <dsp:cNvPr id="0" name=""/>
        <dsp:cNvSpPr/>
      </dsp:nvSpPr>
      <dsp:spPr>
        <a:xfrm>
          <a:off x="7528048" y="794056"/>
          <a:ext cx="880265" cy="880265"/>
        </a:xfrm>
        <a:prstGeom prst="ellipse">
          <a:avLst/>
        </a:prstGeom>
        <a:solidFill>
          <a:schemeClr val="accent6">
            <a:shade val="80000"/>
            <a:hueOff val="214187"/>
            <a:satOff val="-8606"/>
            <a:lumOff val="18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629" tIns="12700" rIns="68629" bIns="12700" numCol="1" spcCol="1270" anchor="ctr" anchorCtr="0">
          <a:noAutofit/>
        </a:bodyPr>
        <a:lstStyle/>
        <a:p>
          <a:pPr marL="0" lvl="0" indent="0" algn="ctr" defTabSz="1866900">
            <a:lnSpc>
              <a:spcPct val="90000"/>
            </a:lnSpc>
            <a:spcBef>
              <a:spcPct val="0"/>
            </a:spcBef>
            <a:spcAft>
              <a:spcPct val="35000"/>
            </a:spcAft>
            <a:buNone/>
          </a:pPr>
          <a:r>
            <a:rPr lang="en-US" sz="4200" kern="1200" dirty="0"/>
            <a:t>4</a:t>
          </a:r>
        </a:p>
      </dsp:txBody>
      <dsp:txXfrm>
        <a:off x="7656960" y="922968"/>
        <a:ext cx="622441" cy="622441"/>
      </dsp:txXfrm>
    </dsp:sp>
    <dsp:sp modelId="{3D13D078-ABB6-429B-9610-6E53A22C2B8E}">
      <dsp:nvSpPr>
        <dsp:cNvPr id="0" name=""/>
        <dsp:cNvSpPr/>
      </dsp:nvSpPr>
      <dsp:spPr>
        <a:xfrm>
          <a:off x="6920246" y="3434781"/>
          <a:ext cx="2095871" cy="72"/>
        </a:xfrm>
        <a:prstGeom prst="rect">
          <a:avLst/>
        </a:prstGeom>
        <a:solidFill>
          <a:schemeClr val="accent6">
            <a:shade val="80000"/>
            <a:hueOff val="249884"/>
            <a:satOff val="-10040"/>
            <a:lumOff val="214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8E21A6-0E71-4414-AFAD-4BCC593A92B4}">
      <dsp:nvSpPr>
        <dsp:cNvPr id="0" name=""/>
        <dsp:cNvSpPr/>
      </dsp:nvSpPr>
      <dsp:spPr>
        <a:xfrm>
          <a:off x="9225704" y="500634"/>
          <a:ext cx="2095871" cy="2934219"/>
        </a:xfrm>
        <a:prstGeom prst="rect">
          <a:avLst/>
        </a:prstGeom>
        <a:solidFill>
          <a:schemeClr val="accent6">
            <a:alpha val="90000"/>
            <a:tint val="40000"/>
            <a:hueOff val="0"/>
            <a:satOff val="0"/>
            <a:lumOff val="0"/>
            <a:alphaOff val="0"/>
          </a:schemeClr>
        </a:solidFill>
        <a:ln>
          <a:noFill/>
        </a:ln>
        <a:effectLst>
          <a:outerShdw blurRad="228600" dist="38100" dir="3900000" sx="102000" sy="102000" algn="ctr"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3402" tIns="330200" rIns="163402" bIns="330200" numCol="1" spcCol="1270" anchor="t" anchorCtr="0">
          <a:noAutofit/>
        </a:bodyPr>
        <a:lstStyle/>
        <a:p>
          <a:pPr marL="0" lvl="0" indent="0" algn="ctr" defTabSz="755650">
            <a:lnSpc>
              <a:spcPct val="90000"/>
            </a:lnSpc>
            <a:spcBef>
              <a:spcPct val="0"/>
            </a:spcBef>
            <a:spcAft>
              <a:spcPct val="35000"/>
            </a:spcAft>
            <a:buNone/>
          </a:pPr>
          <a:r>
            <a:rPr lang="en-US" sz="1700" kern="1200" dirty="0">
              <a:latin typeface="Roboto" panose="02000000000000000000" pitchFamily="2" charset="0"/>
              <a:ea typeface="Roboto" panose="02000000000000000000" pitchFamily="2" charset="0"/>
              <a:cs typeface="Roboto" panose="02000000000000000000" pitchFamily="2" charset="0"/>
            </a:rPr>
            <a:t>Be aware of any phony card readers and video surveillance </a:t>
          </a:r>
        </a:p>
      </dsp:txBody>
      <dsp:txXfrm>
        <a:off x="9225704" y="1615637"/>
        <a:ext cx="2095871" cy="1760531"/>
      </dsp:txXfrm>
    </dsp:sp>
    <dsp:sp modelId="{AC523410-EDC2-445D-82AA-CE40103A5480}">
      <dsp:nvSpPr>
        <dsp:cNvPr id="0" name=""/>
        <dsp:cNvSpPr/>
      </dsp:nvSpPr>
      <dsp:spPr>
        <a:xfrm>
          <a:off x="9833507" y="794056"/>
          <a:ext cx="880265" cy="880265"/>
        </a:xfrm>
        <a:prstGeom prst="ellipse">
          <a:avLst/>
        </a:prstGeom>
        <a:solidFill>
          <a:schemeClr val="accent6">
            <a:shade val="80000"/>
            <a:hueOff val="285582"/>
            <a:satOff val="-11475"/>
            <a:lumOff val="2455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629" tIns="12700" rIns="68629" bIns="12700" numCol="1" spcCol="1270" anchor="ctr" anchorCtr="0">
          <a:noAutofit/>
        </a:bodyPr>
        <a:lstStyle/>
        <a:p>
          <a:pPr marL="0" lvl="0" indent="0" algn="ctr" defTabSz="1866900">
            <a:lnSpc>
              <a:spcPct val="90000"/>
            </a:lnSpc>
            <a:spcBef>
              <a:spcPct val="0"/>
            </a:spcBef>
            <a:spcAft>
              <a:spcPct val="35000"/>
            </a:spcAft>
            <a:buNone/>
          </a:pPr>
          <a:r>
            <a:rPr lang="en-US" sz="4200" kern="1200" dirty="0"/>
            <a:t>5</a:t>
          </a:r>
        </a:p>
      </dsp:txBody>
      <dsp:txXfrm>
        <a:off x="9962419" y="922968"/>
        <a:ext cx="622441" cy="622441"/>
      </dsp:txXfrm>
    </dsp:sp>
    <dsp:sp modelId="{EF358BDF-DDDA-4B49-8F6C-9E3F8A036BC6}">
      <dsp:nvSpPr>
        <dsp:cNvPr id="0" name=""/>
        <dsp:cNvSpPr/>
      </dsp:nvSpPr>
      <dsp:spPr>
        <a:xfrm>
          <a:off x="9225704" y="3434781"/>
          <a:ext cx="2095871" cy="72"/>
        </a:xfrm>
        <a:prstGeom prst="rect">
          <a:avLst/>
        </a:prstGeom>
        <a:solidFill>
          <a:schemeClr val="accent6">
            <a:shade val="80000"/>
            <a:hueOff val="321280"/>
            <a:satOff val="-12909"/>
            <a:lumOff val="27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B29D1-14EE-44D2-9DB0-695498C00484}">
      <dsp:nvSpPr>
        <dsp:cNvPr id="0" name=""/>
        <dsp:cNvSpPr/>
      </dsp:nvSpPr>
      <dsp:spPr>
        <a:xfrm>
          <a:off x="0" y="2700"/>
          <a:ext cx="629171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234E94C-603F-4422-A637-F320DF97F2FB}">
      <dsp:nvSpPr>
        <dsp:cNvPr id="0" name=""/>
        <dsp:cNvSpPr/>
      </dsp:nvSpPr>
      <dsp:spPr>
        <a:xfrm>
          <a:off x="0" y="2700"/>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Instant account access</a:t>
          </a:r>
        </a:p>
      </dsp:txBody>
      <dsp:txXfrm>
        <a:off x="0" y="2700"/>
        <a:ext cx="6291714" cy="920888"/>
      </dsp:txXfrm>
    </dsp:sp>
    <dsp:sp modelId="{DCC86676-8700-47E3-B7F0-AD82D4731EEB}">
      <dsp:nvSpPr>
        <dsp:cNvPr id="0" name=""/>
        <dsp:cNvSpPr/>
      </dsp:nvSpPr>
      <dsp:spPr>
        <a:xfrm>
          <a:off x="0" y="923589"/>
          <a:ext cx="629171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5BD697-D16C-4224-ACF0-98151372584C}">
      <dsp:nvSpPr>
        <dsp:cNvPr id="0" name=""/>
        <dsp:cNvSpPr/>
      </dsp:nvSpPr>
      <dsp:spPr>
        <a:xfrm>
          <a:off x="0" y="923589"/>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6002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Online bill-pay</a:t>
          </a:r>
        </a:p>
      </dsp:txBody>
      <dsp:txXfrm>
        <a:off x="0" y="923589"/>
        <a:ext cx="6291714" cy="920888"/>
      </dsp:txXfrm>
    </dsp:sp>
    <dsp:sp modelId="{C58BEF42-14B4-482C-9C92-29D64F2E3C6A}">
      <dsp:nvSpPr>
        <dsp:cNvPr id="0" name=""/>
        <dsp:cNvSpPr/>
      </dsp:nvSpPr>
      <dsp:spPr>
        <a:xfrm>
          <a:off x="0" y="1844478"/>
          <a:ext cx="629171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88B3E6C-DC04-49D6-A8AF-58A4990113E2}">
      <dsp:nvSpPr>
        <dsp:cNvPr id="0" name=""/>
        <dsp:cNvSpPr/>
      </dsp:nvSpPr>
      <dsp:spPr>
        <a:xfrm>
          <a:off x="0" y="1844478"/>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6002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Money transfers</a:t>
          </a:r>
        </a:p>
      </dsp:txBody>
      <dsp:txXfrm>
        <a:off x="0" y="1844478"/>
        <a:ext cx="6291714" cy="920888"/>
      </dsp:txXfrm>
    </dsp:sp>
    <dsp:sp modelId="{19E16234-0B99-4257-AD2E-3E2259341ADF}">
      <dsp:nvSpPr>
        <dsp:cNvPr id="0" name=""/>
        <dsp:cNvSpPr/>
      </dsp:nvSpPr>
      <dsp:spPr>
        <a:xfrm>
          <a:off x="0" y="2765367"/>
          <a:ext cx="629171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9E60618-C418-4F30-AE6C-F2C58052CD66}">
      <dsp:nvSpPr>
        <dsp:cNvPr id="0" name=""/>
        <dsp:cNvSpPr/>
      </dsp:nvSpPr>
      <dsp:spPr>
        <a:xfrm>
          <a:off x="0" y="2765367"/>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6002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Mobile deposit of checks</a:t>
          </a:r>
        </a:p>
      </dsp:txBody>
      <dsp:txXfrm>
        <a:off x="0" y="2765367"/>
        <a:ext cx="6291714" cy="920888"/>
      </dsp:txXfrm>
    </dsp:sp>
    <dsp:sp modelId="{31C15AA9-4961-498C-A108-0EBFAF691341}">
      <dsp:nvSpPr>
        <dsp:cNvPr id="0" name=""/>
        <dsp:cNvSpPr/>
      </dsp:nvSpPr>
      <dsp:spPr>
        <a:xfrm>
          <a:off x="0" y="3686256"/>
          <a:ext cx="629171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80FE5D6-2A73-46CA-86C3-04E7D85ACBF8}">
      <dsp:nvSpPr>
        <dsp:cNvPr id="0" name=""/>
        <dsp:cNvSpPr/>
      </dsp:nvSpPr>
      <dsp:spPr>
        <a:xfrm>
          <a:off x="0" y="3686256"/>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6002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Automatic bill pay</a:t>
          </a:r>
        </a:p>
      </dsp:txBody>
      <dsp:txXfrm>
        <a:off x="0" y="3686256"/>
        <a:ext cx="6291714" cy="920888"/>
      </dsp:txXfrm>
    </dsp:sp>
    <dsp:sp modelId="{DABB1B7E-4561-4BA1-8F8A-22E7024450CA}">
      <dsp:nvSpPr>
        <dsp:cNvPr id="0" name=""/>
        <dsp:cNvSpPr/>
      </dsp:nvSpPr>
      <dsp:spPr>
        <a:xfrm>
          <a:off x="0" y="4607145"/>
          <a:ext cx="6291714"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F72E9AB-0AA6-491F-A716-DCAEF1A5979F}">
      <dsp:nvSpPr>
        <dsp:cNvPr id="0" name=""/>
        <dsp:cNvSpPr/>
      </dsp:nvSpPr>
      <dsp:spPr>
        <a:xfrm>
          <a:off x="0" y="4607145"/>
          <a:ext cx="6291714" cy="92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6002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Paperless statements</a:t>
          </a:r>
        </a:p>
      </dsp:txBody>
      <dsp:txXfrm>
        <a:off x="0" y="4607145"/>
        <a:ext cx="6291714" cy="920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65211-0D8A-4A1D-B780-1A36613C47FC}">
      <dsp:nvSpPr>
        <dsp:cNvPr id="0" name=""/>
        <dsp:cNvSpPr/>
      </dsp:nvSpPr>
      <dsp:spPr>
        <a:xfrm>
          <a:off x="0" y="0"/>
          <a:ext cx="5342266" cy="0"/>
        </a:xfrm>
        <a:prstGeom prst="line">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95E5F-165B-4473-83C7-B69DC7222629}">
      <dsp:nvSpPr>
        <dsp:cNvPr id="0" name=""/>
        <dsp:cNvSpPr/>
      </dsp:nvSpPr>
      <dsp:spPr>
        <a:xfrm>
          <a:off x="0" y="0"/>
          <a:ext cx="5342266" cy="48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cs typeface="Roboto" panose="02000000000000000000" pitchFamily="2" charset="0"/>
            </a:rPr>
            <a:t>Chain of Command</a:t>
          </a:r>
        </a:p>
      </dsp:txBody>
      <dsp:txXfrm>
        <a:off x="0" y="0"/>
        <a:ext cx="5342266" cy="480302"/>
      </dsp:txXfrm>
    </dsp:sp>
    <dsp:sp modelId="{BE2E650F-055B-4855-974B-6E21CE489465}">
      <dsp:nvSpPr>
        <dsp:cNvPr id="0" name=""/>
        <dsp:cNvSpPr/>
      </dsp:nvSpPr>
      <dsp:spPr>
        <a:xfrm>
          <a:off x="0" y="480302"/>
          <a:ext cx="5342266" cy="0"/>
        </a:xfrm>
        <a:prstGeom prst="line">
          <a:avLst/>
        </a:prstGeom>
        <a:solidFill>
          <a:schemeClr val="accent6">
            <a:shade val="50000"/>
            <a:hueOff val="92106"/>
            <a:satOff val="-4026"/>
            <a:lumOff val="10990"/>
            <a:alphaOff val="0"/>
          </a:schemeClr>
        </a:solidFill>
        <a:ln w="12700" cap="flat" cmpd="sng" algn="ctr">
          <a:solidFill>
            <a:schemeClr val="accent6">
              <a:shade val="50000"/>
              <a:hueOff val="92106"/>
              <a:satOff val="-4026"/>
              <a:lumOff val="109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E5562-5BE3-44E3-8BC7-AE2D54315B81}">
      <dsp:nvSpPr>
        <dsp:cNvPr id="0" name=""/>
        <dsp:cNvSpPr/>
      </dsp:nvSpPr>
      <dsp:spPr>
        <a:xfrm>
          <a:off x="0" y="480302"/>
          <a:ext cx="5342266" cy="48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cs typeface="Roboto" panose="02000000000000000000" pitchFamily="2" charset="0"/>
            </a:rPr>
            <a:t>Army Community Service (ACS)</a:t>
          </a:r>
        </a:p>
      </dsp:txBody>
      <dsp:txXfrm>
        <a:off x="0" y="480302"/>
        <a:ext cx="5342266" cy="480302"/>
      </dsp:txXfrm>
    </dsp:sp>
    <dsp:sp modelId="{752DB6BF-CE79-434A-9DCE-6CD56FB7D4DC}">
      <dsp:nvSpPr>
        <dsp:cNvPr id="0" name=""/>
        <dsp:cNvSpPr/>
      </dsp:nvSpPr>
      <dsp:spPr>
        <a:xfrm>
          <a:off x="0" y="960605"/>
          <a:ext cx="5342266" cy="0"/>
        </a:xfrm>
        <a:prstGeom prst="line">
          <a:avLst/>
        </a:prstGeom>
        <a:solidFill>
          <a:schemeClr val="accent6">
            <a:shade val="50000"/>
            <a:hueOff val="184212"/>
            <a:satOff val="-8053"/>
            <a:lumOff val="21981"/>
            <a:alphaOff val="0"/>
          </a:schemeClr>
        </a:solidFill>
        <a:ln w="12700" cap="flat" cmpd="sng" algn="ctr">
          <a:solidFill>
            <a:schemeClr val="accent6">
              <a:shade val="50000"/>
              <a:hueOff val="184212"/>
              <a:satOff val="-8053"/>
              <a:lumOff val="21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2377B-1561-4B9E-B338-AD594F12727C}">
      <dsp:nvSpPr>
        <dsp:cNvPr id="0" name=""/>
        <dsp:cNvSpPr/>
      </dsp:nvSpPr>
      <dsp:spPr>
        <a:xfrm>
          <a:off x="0" y="960605"/>
          <a:ext cx="5342266" cy="48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cs typeface="Roboto" panose="02000000000000000000" pitchFamily="2" charset="0"/>
            </a:rPr>
            <a:t>Army Emergency Relief (AER)</a:t>
          </a:r>
        </a:p>
      </dsp:txBody>
      <dsp:txXfrm>
        <a:off x="0" y="960605"/>
        <a:ext cx="5342266" cy="480302"/>
      </dsp:txXfrm>
    </dsp:sp>
    <dsp:sp modelId="{4BEC64F8-4394-4055-A9FF-FCA9393474CB}">
      <dsp:nvSpPr>
        <dsp:cNvPr id="0" name=""/>
        <dsp:cNvSpPr/>
      </dsp:nvSpPr>
      <dsp:spPr>
        <a:xfrm>
          <a:off x="0" y="1440907"/>
          <a:ext cx="5342266" cy="0"/>
        </a:xfrm>
        <a:prstGeom prst="line">
          <a:avLst/>
        </a:prstGeom>
        <a:solidFill>
          <a:schemeClr val="accent6">
            <a:shade val="50000"/>
            <a:hueOff val="276318"/>
            <a:satOff val="-12079"/>
            <a:lumOff val="32971"/>
            <a:alphaOff val="0"/>
          </a:schemeClr>
        </a:solidFill>
        <a:ln w="12700" cap="flat" cmpd="sng" algn="ctr">
          <a:solidFill>
            <a:schemeClr val="accent6">
              <a:shade val="50000"/>
              <a:hueOff val="276318"/>
              <a:satOff val="-12079"/>
              <a:lumOff val="329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DE0CB4-D8A0-4227-856D-802CA3EE4620}">
      <dsp:nvSpPr>
        <dsp:cNvPr id="0" name=""/>
        <dsp:cNvSpPr/>
      </dsp:nvSpPr>
      <dsp:spPr>
        <a:xfrm>
          <a:off x="0" y="1440907"/>
          <a:ext cx="5342266" cy="48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cs typeface="Roboto" panose="02000000000000000000" pitchFamily="2" charset="0"/>
            </a:rPr>
            <a:t>Armed Forces Disciplinary Control Board</a:t>
          </a:r>
        </a:p>
      </dsp:txBody>
      <dsp:txXfrm>
        <a:off x="0" y="1440907"/>
        <a:ext cx="5342266" cy="480302"/>
      </dsp:txXfrm>
    </dsp:sp>
    <dsp:sp modelId="{F03E5D45-3AC1-4314-8721-6BAE170DC713}">
      <dsp:nvSpPr>
        <dsp:cNvPr id="0" name=""/>
        <dsp:cNvSpPr/>
      </dsp:nvSpPr>
      <dsp:spPr>
        <a:xfrm>
          <a:off x="0" y="1921210"/>
          <a:ext cx="5342266" cy="0"/>
        </a:xfrm>
        <a:prstGeom prst="line">
          <a:avLst/>
        </a:prstGeom>
        <a:solidFill>
          <a:schemeClr val="accent6">
            <a:shade val="50000"/>
            <a:hueOff val="368424"/>
            <a:satOff val="-16105"/>
            <a:lumOff val="43961"/>
            <a:alphaOff val="0"/>
          </a:schemeClr>
        </a:solidFill>
        <a:ln w="12700" cap="flat" cmpd="sng" algn="ctr">
          <a:solidFill>
            <a:schemeClr val="accent6">
              <a:shade val="50000"/>
              <a:hueOff val="368424"/>
              <a:satOff val="-16105"/>
              <a:lumOff val="43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16013-9FAC-4DAB-A41E-211C484E9B9B}">
      <dsp:nvSpPr>
        <dsp:cNvPr id="0" name=""/>
        <dsp:cNvSpPr/>
      </dsp:nvSpPr>
      <dsp:spPr>
        <a:xfrm>
          <a:off x="0" y="1921210"/>
          <a:ext cx="5342266" cy="48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cs typeface="Roboto" panose="02000000000000000000" pitchFamily="2" charset="0"/>
            </a:rPr>
            <a:t>Legal Services</a:t>
          </a:r>
        </a:p>
      </dsp:txBody>
      <dsp:txXfrm>
        <a:off x="0" y="1921210"/>
        <a:ext cx="5342266" cy="480302"/>
      </dsp:txXfrm>
    </dsp:sp>
    <dsp:sp modelId="{CD2240AD-AC76-4A63-BDA8-9374B1A3BB15}">
      <dsp:nvSpPr>
        <dsp:cNvPr id="0" name=""/>
        <dsp:cNvSpPr/>
      </dsp:nvSpPr>
      <dsp:spPr>
        <a:xfrm>
          <a:off x="0" y="2401512"/>
          <a:ext cx="5342266" cy="0"/>
        </a:xfrm>
        <a:prstGeom prst="line">
          <a:avLst/>
        </a:prstGeom>
        <a:solidFill>
          <a:schemeClr val="accent6">
            <a:shade val="50000"/>
            <a:hueOff val="276318"/>
            <a:satOff val="-12079"/>
            <a:lumOff val="32971"/>
            <a:alphaOff val="0"/>
          </a:schemeClr>
        </a:solidFill>
        <a:ln w="12700" cap="flat" cmpd="sng" algn="ctr">
          <a:solidFill>
            <a:schemeClr val="accent6">
              <a:shade val="50000"/>
              <a:hueOff val="276318"/>
              <a:satOff val="-12079"/>
              <a:lumOff val="329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D4A13-A327-42C9-AC87-9CE00EC31CE5}">
      <dsp:nvSpPr>
        <dsp:cNvPr id="0" name=""/>
        <dsp:cNvSpPr/>
      </dsp:nvSpPr>
      <dsp:spPr>
        <a:xfrm>
          <a:off x="0" y="2401512"/>
          <a:ext cx="5342266" cy="48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cs typeface="Roboto" panose="02000000000000000000" pitchFamily="2" charset="0"/>
            </a:rPr>
            <a:t>Better Business Bureau (BBB)</a:t>
          </a:r>
        </a:p>
      </dsp:txBody>
      <dsp:txXfrm>
        <a:off x="0" y="2401512"/>
        <a:ext cx="5342266" cy="480302"/>
      </dsp:txXfrm>
    </dsp:sp>
    <dsp:sp modelId="{14775125-925D-41E7-8C59-423561FA87A2}">
      <dsp:nvSpPr>
        <dsp:cNvPr id="0" name=""/>
        <dsp:cNvSpPr/>
      </dsp:nvSpPr>
      <dsp:spPr>
        <a:xfrm>
          <a:off x="0" y="2881815"/>
          <a:ext cx="5342266" cy="0"/>
        </a:xfrm>
        <a:prstGeom prst="line">
          <a:avLst/>
        </a:prstGeom>
        <a:solidFill>
          <a:schemeClr val="accent6">
            <a:shade val="50000"/>
            <a:hueOff val="184212"/>
            <a:satOff val="-8053"/>
            <a:lumOff val="21981"/>
            <a:alphaOff val="0"/>
          </a:schemeClr>
        </a:solidFill>
        <a:ln w="12700" cap="flat" cmpd="sng" algn="ctr">
          <a:solidFill>
            <a:schemeClr val="accent6">
              <a:shade val="50000"/>
              <a:hueOff val="184212"/>
              <a:satOff val="-8053"/>
              <a:lumOff val="21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392B7-27E3-4433-9FEB-C9BB7AEADED5}">
      <dsp:nvSpPr>
        <dsp:cNvPr id="0" name=""/>
        <dsp:cNvSpPr/>
      </dsp:nvSpPr>
      <dsp:spPr>
        <a:xfrm>
          <a:off x="0" y="2881815"/>
          <a:ext cx="5342266" cy="48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cs typeface="Roboto" panose="02000000000000000000" pitchFamily="2" charset="0"/>
            </a:rPr>
            <a:t>Consumer Financial Protection Bureau (CFPB)</a:t>
          </a:r>
        </a:p>
      </dsp:txBody>
      <dsp:txXfrm>
        <a:off x="0" y="2881815"/>
        <a:ext cx="5342266" cy="480302"/>
      </dsp:txXfrm>
    </dsp:sp>
    <dsp:sp modelId="{FFB18350-DC2A-464F-8E8F-CC9421DD32E6}">
      <dsp:nvSpPr>
        <dsp:cNvPr id="0" name=""/>
        <dsp:cNvSpPr/>
      </dsp:nvSpPr>
      <dsp:spPr>
        <a:xfrm>
          <a:off x="0" y="3362117"/>
          <a:ext cx="5342266" cy="0"/>
        </a:xfrm>
        <a:prstGeom prst="line">
          <a:avLst/>
        </a:prstGeom>
        <a:solidFill>
          <a:schemeClr val="accent6">
            <a:shade val="50000"/>
            <a:hueOff val="92106"/>
            <a:satOff val="-4026"/>
            <a:lumOff val="10990"/>
            <a:alphaOff val="0"/>
          </a:schemeClr>
        </a:solidFill>
        <a:ln w="12700" cap="flat" cmpd="sng" algn="ctr">
          <a:solidFill>
            <a:schemeClr val="accent6">
              <a:shade val="50000"/>
              <a:hueOff val="92106"/>
              <a:satOff val="-4026"/>
              <a:lumOff val="109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272A3-944D-43D7-ADCE-C5145865CEF3}">
      <dsp:nvSpPr>
        <dsp:cNvPr id="0" name=""/>
        <dsp:cNvSpPr/>
      </dsp:nvSpPr>
      <dsp:spPr>
        <a:xfrm>
          <a:off x="0" y="3362117"/>
          <a:ext cx="5342266" cy="48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Roboto" panose="02000000000000000000" pitchFamily="2" charset="0"/>
              <a:ea typeface="Roboto" panose="02000000000000000000" pitchFamily="2" charset="0"/>
              <a:cs typeface="Roboto" panose="02000000000000000000" pitchFamily="2" charset="0"/>
            </a:rPr>
            <a:t>Federal Trade Commission (FTC)</a:t>
          </a:r>
        </a:p>
      </dsp:txBody>
      <dsp:txXfrm>
        <a:off x="0" y="3362117"/>
        <a:ext cx="5342266" cy="480302"/>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6E172-3D7F-46A3-AFF4-54CD4C9F99F3}" type="datetimeFigureOut">
              <a:rPr lang="en-US" smtClean="0"/>
              <a:t>8/12/2024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BA566-94E9-4148-A5C3-BD86D31F0349}" type="slidenum">
              <a:rPr lang="en-US" smtClean="0"/>
              <a:t>‹#›</a:t>
            </a:fld>
            <a:endParaRPr lang="en-US" dirty="0"/>
          </a:p>
        </p:txBody>
      </p:sp>
    </p:spTree>
    <p:extLst>
      <p:ext uri="{BB962C8B-B14F-4D97-AF65-F5344CB8AC3E}">
        <p14:creationId xmlns:p14="http://schemas.microsoft.com/office/powerpoint/2010/main" val="155404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1.7.2013</a:t>
            </a:r>
            <a:endParaRPr dirty="0"/>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algn="just">
              <a:defRPr/>
            </a:pPr>
            <a:r>
              <a:rPr lang="en-US" sz="1200" b="1" dirty="0">
                <a:latin typeface="Arial  "/>
                <a:cs typeface="Times New Roman" pitchFamily="18" charset="0"/>
              </a:rPr>
              <a:t>Learning Activity 5: Financial Services</a:t>
            </a:r>
          </a:p>
          <a:p>
            <a:pPr algn="just">
              <a:defRPr/>
            </a:pPr>
            <a:endParaRPr lang="en-US" sz="1200" b="1" dirty="0">
              <a:latin typeface="Arial  "/>
              <a:cs typeface="Times New Roman" pitchFamily="18" charset="0"/>
            </a:endParaRPr>
          </a:p>
          <a:p>
            <a:pPr algn="just">
              <a:defRPr/>
            </a:pPr>
            <a:r>
              <a:rPr lang="en-US" sz="1200" b="1" dirty="0">
                <a:latin typeface="Arial  "/>
                <a:cs typeface="Times New Roman" pitchFamily="18" charset="0"/>
              </a:rPr>
              <a:t>Length</a:t>
            </a:r>
            <a:r>
              <a:rPr lang="en-US" sz="1200" b="1" baseline="0" dirty="0">
                <a:latin typeface="Arial  "/>
                <a:cs typeface="Times New Roman" pitchFamily="18" charset="0"/>
              </a:rPr>
              <a:t> of Instruction: (30 MINUTES)</a:t>
            </a:r>
          </a:p>
          <a:p>
            <a:pPr algn="just">
              <a:defRPr/>
            </a:pPr>
            <a:endParaRPr lang="en-US" sz="1200" b="1" dirty="0">
              <a:latin typeface="Arial  "/>
              <a:cs typeface="Times New Roman" pitchFamily="18" charset="0"/>
            </a:endParaRPr>
          </a:p>
          <a:p>
            <a:pPr algn="just">
              <a:defRPr/>
            </a:pPr>
            <a:r>
              <a:rPr lang="en-US" sz="1200" b="1" dirty="0">
                <a:latin typeface="Arial  "/>
                <a:cs typeface="Times New Roman" pitchFamily="18" charset="0"/>
              </a:rPr>
              <a:t>Method of Instruction:  Classroom/Discussion</a:t>
            </a:r>
          </a:p>
          <a:p>
            <a:pPr algn="just">
              <a:defRPr/>
            </a:pPr>
            <a:endParaRPr lang="en-US" sz="1200" b="1" dirty="0">
              <a:latin typeface="Arial  "/>
              <a:cs typeface="Times New Roman" pitchFamily="18" charset="0"/>
            </a:endParaRPr>
          </a:p>
          <a:p>
            <a:pPr algn="just">
              <a:defRPr/>
            </a:pPr>
            <a:r>
              <a:rPr lang="en-US" sz="1200" b="1" dirty="0">
                <a:latin typeface="Arial  "/>
                <a:cs typeface="Times New Roman" pitchFamily="18" charset="0"/>
              </a:rPr>
              <a:t>Instructor to Student Ratio:  1:25</a:t>
            </a:r>
          </a:p>
          <a:p>
            <a:pPr algn="just">
              <a:defRPr/>
            </a:pPr>
            <a:endParaRPr lang="en-US" sz="1200" b="1" dirty="0">
              <a:latin typeface="Arial  "/>
              <a:cs typeface="Times New Roman" pitchFamily="18" charset="0"/>
            </a:endParaRPr>
          </a:p>
          <a:p>
            <a:pPr algn="just">
              <a:defRPr/>
            </a:pPr>
            <a:r>
              <a:rPr lang="en-US" sz="1200" b="1" dirty="0">
                <a:latin typeface="Arial  "/>
                <a:cs typeface="Times New Roman" pitchFamily="18" charset="0"/>
              </a:rPr>
              <a:t>Time of Instruction:  30 Min</a:t>
            </a:r>
          </a:p>
          <a:p>
            <a:pPr algn="just">
              <a:defRPr/>
            </a:pPr>
            <a:endParaRPr lang="en-US" sz="1200" b="1" dirty="0">
              <a:latin typeface="Arial  "/>
              <a:cs typeface="Times New Roman" pitchFamily="18" charset="0"/>
            </a:endParaRPr>
          </a:p>
          <a:p>
            <a:pPr algn="just">
              <a:defRPr/>
            </a:pPr>
            <a:r>
              <a:rPr lang="en-US" sz="1200" b="1" dirty="0">
                <a:latin typeface="Arial  "/>
                <a:cs typeface="Times New Roman" pitchFamily="18" charset="0"/>
              </a:rPr>
              <a:t>Media:  Large Group Instruction</a:t>
            </a:r>
          </a:p>
          <a:p>
            <a:pPr algn="just">
              <a:defRPr/>
            </a:pPr>
            <a:endParaRPr lang="en-US" sz="1200" b="1" dirty="0">
              <a:latin typeface="Arial  "/>
              <a:cs typeface="Times New Roman" pitchFamily="18" charset="0"/>
            </a:endParaRPr>
          </a:p>
          <a:p>
            <a:pPr algn="just">
              <a:defRPr/>
            </a:pPr>
            <a:r>
              <a:rPr lang="en-US" sz="1200" b="1" dirty="0">
                <a:latin typeface="Arial  "/>
                <a:cs typeface="Times New Roman" pitchFamily="18" charset="0"/>
              </a:rPr>
              <a:t>Required Student Materials: </a:t>
            </a:r>
            <a:endParaRPr lang="en-US" sz="1200" dirty="0">
              <a:latin typeface="Arial  "/>
              <a:cs typeface="Times New Roman" pitchFamily="18" charset="0"/>
            </a:endParaRPr>
          </a:p>
          <a:p>
            <a:pPr algn="just">
              <a:defRPr/>
            </a:pPr>
            <a:r>
              <a:rPr lang="en-US" sz="1200" dirty="0">
                <a:latin typeface="Arial  "/>
                <a:cs typeface="Times New Roman" pitchFamily="18" charset="0"/>
              </a:rPr>
              <a:t>Student Booklet</a:t>
            </a:r>
          </a:p>
          <a:p>
            <a:pPr algn="just">
              <a:defRPr/>
            </a:pPr>
            <a:r>
              <a:rPr lang="en-US" sz="1200" dirty="0">
                <a:latin typeface="Arial  "/>
                <a:cs typeface="Times New Roman" pitchFamily="18" charset="0"/>
              </a:rPr>
              <a:t>Writing Utensil</a:t>
            </a:r>
          </a:p>
          <a:p>
            <a:pPr algn="just">
              <a:defRPr/>
            </a:pPr>
            <a:endParaRPr lang="en-US" sz="1200" b="1" dirty="0">
              <a:latin typeface="Times New Roman" pitchFamily="18" charset="0"/>
              <a:cs typeface="Times New Roman" pitchFamily="18" charset="0"/>
            </a:endParaRPr>
          </a:p>
          <a:p>
            <a:pPr algn="just">
              <a:defRPr/>
            </a:pPr>
            <a:r>
              <a:rPr lang="en-US" sz="1200" b="1" dirty="0">
                <a:latin typeface="Times New Roman" pitchFamily="18" charset="0"/>
                <a:cs typeface="Times New Roman" pitchFamily="18" charset="0"/>
              </a:rPr>
              <a:t>INTRODUCTION:  </a:t>
            </a:r>
            <a:r>
              <a:rPr lang="en-US" sz="1200" dirty="0">
                <a:latin typeface="Times New Roman" pitchFamily="18" charset="0"/>
                <a:cs typeface="Times New Roman" pitchFamily="18" charset="0"/>
              </a:rPr>
              <a:t>During this learning activity, we will discuss the importance of managing</a:t>
            </a:r>
            <a:r>
              <a:rPr lang="en-US" sz="1200" baseline="0" dirty="0">
                <a:latin typeface="Times New Roman" pitchFamily="18" charset="0"/>
                <a:cs typeface="Times New Roman" pitchFamily="18" charset="0"/>
              </a:rPr>
              <a:t> a checking account and how to navigate the online services available to streamline the management of one’s finances. </a:t>
            </a:r>
          </a:p>
          <a:p>
            <a:pPr algn="just">
              <a:defRPr/>
            </a:pPr>
            <a:endParaRPr lang="en-US" sz="1200" baseline="0" dirty="0">
              <a:latin typeface="Times New Roman" pitchFamily="18" charset="0"/>
              <a:cs typeface="Times New Roman" pitchFamily="18" charset="0"/>
            </a:endParaRPr>
          </a:p>
          <a:p>
            <a:pPr algn="just">
              <a:defRPr/>
            </a:pPr>
            <a:r>
              <a:rPr lang="en-US" sz="1200" baseline="0" dirty="0">
                <a:latin typeface="Times New Roman" pitchFamily="18" charset="0"/>
                <a:cs typeface="Times New Roman" pitchFamily="18" charset="0"/>
              </a:rPr>
              <a:t>We will explore the difference between the financial institutions, look at online banking, understand the difference between debit and credit cards, look at the costs of financial services, and provide a brief overview of how to write a check.</a:t>
            </a:r>
            <a:endParaRPr lang="en-US" sz="1200" dirty="0">
              <a:latin typeface="Times New Roman" pitchFamily="18" charset="0"/>
              <a:cs typeface="Times New Roman" pitchFamily="18" charset="0"/>
            </a:endParaRPr>
          </a:p>
          <a:p>
            <a:endParaRPr lang="en-US" dirty="0"/>
          </a:p>
          <a:p>
            <a:pPr algn="just">
              <a:defRPr/>
            </a:pPr>
            <a:endParaRPr lang="en-US" sz="1200" b="1" dirty="0">
              <a:latin typeface="Arial  "/>
              <a:cs typeface="Times New Roman" pitchFamily="18" charset="0"/>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5-10: Cost of Financial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Learners may wish to consider if they need to change their bank or credit union. The extent of the institution's ATM network and fees associated with using it outside the U.S. are especially pertinent to the military lifestyle.</a:t>
            </a:r>
          </a:p>
          <a:p>
            <a:endParaRPr lang="en-US" dirty="0"/>
          </a:p>
          <a:p>
            <a:r>
              <a:rPr lang="en-US" dirty="0"/>
              <a:t>Ways to avoid banking fees:</a:t>
            </a:r>
            <a:r>
              <a:rPr lang="en-US" baseline="0" dirty="0"/>
              <a:t> </a:t>
            </a:r>
          </a:p>
          <a:p>
            <a:pPr marL="228600" indent="-228600">
              <a:buAutoNum type="arabicPeriod"/>
            </a:pPr>
            <a:r>
              <a:rPr lang="en-US" baseline="0" dirty="0"/>
              <a:t>Use ATMs that are associated with your bank to avoid fees.</a:t>
            </a:r>
          </a:p>
          <a:p>
            <a:pPr marL="228600" indent="-228600">
              <a:buAutoNum type="arabicPeriod"/>
            </a:pPr>
            <a:r>
              <a:rPr lang="en-US" baseline="0" dirty="0"/>
              <a:t>Monitor your online banking to check for errors that might cause unnecessary fees.</a:t>
            </a:r>
          </a:p>
          <a:p>
            <a:pPr marL="228600" indent="-228600">
              <a:buAutoNum type="arabicPeriod"/>
            </a:pPr>
            <a:r>
              <a:rPr lang="en-US" baseline="0" dirty="0"/>
              <a:t>Make sure that you have enough money in your account to avoid expensive overdraft and non-sufficient fund fees. These can add up!</a:t>
            </a:r>
            <a:endParaRPr lang="en-US" dirty="0"/>
          </a:p>
          <a:p>
            <a:endParaRPr lang="en-US" dirty="0"/>
          </a:p>
        </p:txBody>
      </p:sp>
      <p:sp>
        <p:nvSpPr>
          <p:cNvPr id="4" name="Slide Number Placeholder 3"/>
          <p:cNvSpPr>
            <a:spLocks noGrp="1"/>
          </p:cNvSpPr>
          <p:nvPr>
            <p:ph type="sldNum" sz="quarter" idx="5"/>
          </p:nvPr>
        </p:nvSpPr>
        <p:spPr/>
        <p:txBody>
          <a:bodyPr/>
          <a:lstStyle/>
          <a:p>
            <a:fld id="{646BA566-94E9-4148-A5C3-BD86D31F0349}" type="slidenum">
              <a:rPr lang="en-US" smtClean="0"/>
              <a:t>10</a:t>
            </a:fld>
            <a:endParaRPr lang="en-US" dirty="0"/>
          </a:p>
        </p:txBody>
      </p:sp>
    </p:spTree>
    <p:extLst>
      <p:ext uri="{BB962C8B-B14F-4D97-AF65-F5344CB8AC3E}">
        <p14:creationId xmlns:p14="http://schemas.microsoft.com/office/powerpoint/2010/main" val="128543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5-11: Writing a Personal Check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eaLnBrk="1" hangingPunct="1">
              <a:defRPr/>
            </a:pPr>
            <a:r>
              <a:rPr lang="en-US" sz="1200" dirty="0">
                <a:latin typeface="Arial  "/>
              </a:rPr>
              <a:t>Most transactions you perform with your checking account can be accomplished with a debit or ATM card.  However, some transactions, such as paying rent or utility bills may require you to write a check. </a:t>
            </a:r>
          </a:p>
          <a:p>
            <a:pPr eaLnBrk="1" hangingPunct="1">
              <a:defRPr/>
            </a:pPr>
            <a:endParaRPr lang="en-US" sz="1200" dirty="0">
              <a:latin typeface="Arial  "/>
            </a:endParaRPr>
          </a:p>
          <a:p>
            <a:pPr eaLnBrk="1" hangingPunct="1">
              <a:defRPr/>
            </a:pPr>
            <a:r>
              <a:rPr lang="en-US" sz="1200" dirty="0">
                <a:latin typeface="Arial  "/>
              </a:rPr>
              <a:t>First, determine the amount for the check, verify that your current account balance is enough to cover the amount of the check and any check fees, and obtain the next available blank check.</a:t>
            </a:r>
          </a:p>
          <a:p>
            <a:pPr eaLnBrk="1" hangingPunct="1">
              <a:defRPr/>
            </a:pPr>
            <a:endParaRPr lang="en-US" sz="1200" dirty="0">
              <a:latin typeface="Arial  "/>
            </a:endParaRPr>
          </a:p>
          <a:p>
            <a:pPr eaLnBrk="1" hangingPunct="1"/>
            <a:r>
              <a:rPr lang="en-US" sz="1200" dirty="0">
                <a:latin typeface="Arial  "/>
              </a:rPr>
              <a:t>#1: Write the current date on the check </a:t>
            </a:r>
          </a:p>
          <a:p>
            <a:pPr eaLnBrk="1" hangingPunct="1"/>
            <a:endParaRPr lang="en-US" sz="1200" dirty="0">
              <a:latin typeface="Arial  "/>
            </a:endParaRPr>
          </a:p>
          <a:p>
            <a:pPr eaLnBrk="1" hangingPunct="1"/>
            <a:r>
              <a:rPr lang="en-US" sz="1200" dirty="0">
                <a:latin typeface="Arial  "/>
              </a:rPr>
              <a:t>#2: Write the full name of the payee (the person or company to whom you are writing the check)</a:t>
            </a:r>
          </a:p>
          <a:p>
            <a:pPr eaLnBrk="1" hangingPunct="1"/>
            <a:r>
              <a:rPr lang="en-US" sz="1200" dirty="0">
                <a:latin typeface="Arial  "/>
              </a:rPr>
              <a:t> </a:t>
            </a:r>
          </a:p>
          <a:p>
            <a:pPr eaLnBrk="1" hangingPunct="1"/>
            <a:r>
              <a:rPr lang="en-US" sz="1200" dirty="0">
                <a:latin typeface="Arial  "/>
              </a:rPr>
              <a:t>#3: Write the money amount on the check, using figures </a:t>
            </a:r>
          </a:p>
          <a:p>
            <a:pPr eaLnBrk="1" hangingPunct="1"/>
            <a:endParaRPr lang="en-US" sz="1200" dirty="0">
              <a:latin typeface="Arial  "/>
            </a:endParaRPr>
          </a:p>
          <a:p>
            <a:pPr eaLnBrk="1" hangingPunct="1"/>
            <a:r>
              <a:rPr lang="en-US" sz="1200" dirty="0">
                <a:latin typeface="Arial  "/>
              </a:rPr>
              <a:t>#4: Write the same money amount in longhand, this time using words; include both dollars and cents.  Cents are written as “XX/100” </a:t>
            </a:r>
            <a:r>
              <a:rPr lang="en-US" sz="1200" i="1" dirty="0">
                <a:latin typeface="Arial  "/>
              </a:rPr>
              <a:t>Make sure to begin writing as far to the left as possible on this line and then draw a line after the written money amount extending to the preprinted word “Dollars.”  </a:t>
            </a:r>
          </a:p>
          <a:p>
            <a:pPr eaLnBrk="1" hangingPunct="1"/>
            <a:endParaRPr lang="en-US" sz="1200" i="1" dirty="0">
              <a:latin typeface="Arial  "/>
            </a:endParaRPr>
          </a:p>
          <a:p>
            <a:pPr eaLnBrk="1" hangingPunct="1"/>
            <a:r>
              <a:rPr lang="en-US" sz="1200" b="1" dirty="0">
                <a:latin typeface="Arial  "/>
              </a:rPr>
              <a:t>NOTE:</a:t>
            </a:r>
            <a:r>
              <a:rPr lang="en-US" sz="1200" dirty="0">
                <a:latin typeface="Arial  "/>
              </a:rPr>
              <a:t>   </a:t>
            </a:r>
            <a:r>
              <a:rPr lang="en-US" sz="1200" b="1" dirty="0">
                <a:latin typeface="Arial  "/>
              </a:rPr>
              <a:t>Explain that this action is necessary for security to prevent someone else from altering the amount.</a:t>
            </a:r>
          </a:p>
          <a:p>
            <a:pPr eaLnBrk="1" hangingPunct="1"/>
            <a:endParaRPr lang="en-US" sz="1200" dirty="0">
              <a:latin typeface="Arial  "/>
            </a:endParaRPr>
          </a:p>
          <a:p>
            <a:pPr eaLnBrk="1" hangingPunct="1"/>
            <a:r>
              <a:rPr lang="en-US" sz="1200" dirty="0">
                <a:latin typeface="Arial  "/>
              </a:rPr>
              <a:t>#5:</a:t>
            </a:r>
            <a:r>
              <a:rPr lang="en-US" sz="1200" baseline="0" dirty="0">
                <a:latin typeface="Arial  "/>
              </a:rPr>
              <a:t> </a:t>
            </a:r>
            <a:r>
              <a:rPr lang="en-US" sz="1200" dirty="0">
                <a:latin typeface="Arial  "/>
              </a:rPr>
              <a:t>Although not required, it is good practice to write a short description or key word representing the transaction in the MEMO space</a:t>
            </a:r>
          </a:p>
          <a:p>
            <a:pPr eaLnBrk="1" hangingPunct="1"/>
            <a:endParaRPr lang="en-US" sz="1200" dirty="0">
              <a:latin typeface="Arial  "/>
            </a:endParaRPr>
          </a:p>
          <a:p>
            <a:pPr eaLnBrk="1" hangingPunct="1"/>
            <a:r>
              <a:rPr lang="en-US" sz="1200" dirty="0">
                <a:latin typeface="Arial  "/>
              </a:rPr>
              <a:t>#6: Sign the check. This signature should match the one you used when you opened the account </a:t>
            </a:r>
          </a:p>
          <a:p>
            <a:endParaRPr lang="en-US" dirty="0"/>
          </a:p>
        </p:txBody>
      </p:sp>
      <p:sp>
        <p:nvSpPr>
          <p:cNvPr id="4" name="Slide Number Placeholder 3"/>
          <p:cNvSpPr>
            <a:spLocks noGrp="1"/>
          </p:cNvSpPr>
          <p:nvPr>
            <p:ph type="sldNum" sz="quarter" idx="5"/>
          </p:nvPr>
        </p:nvSpPr>
        <p:spPr/>
        <p:txBody>
          <a:bodyPr/>
          <a:lstStyle/>
          <a:p>
            <a:fld id="{646BA566-94E9-4148-A5C3-BD86D31F0349}" type="slidenum">
              <a:rPr lang="en-US" smtClean="0"/>
              <a:t>11</a:t>
            </a:fld>
            <a:endParaRPr lang="en-US" dirty="0"/>
          </a:p>
        </p:txBody>
      </p:sp>
    </p:spTree>
    <p:extLst>
      <p:ext uri="{BB962C8B-B14F-4D97-AF65-F5344CB8AC3E}">
        <p14:creationId xmlns:p14="http://schemas.microsoft.com/office/powerpoint/2010/main" val="96309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5-12: Web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Inform the students that all of these links will also be available on the PFMC website. The link for this site is www.pfmcstudentportal.com. It is also listed in their Student Booklet they received at the beginning of class. </a:t>
            </a:r>
          </a:p>
        </p:txBody>
      </p:sp>
      <p:sp>
        <p:nvSpPr>
          <p:cNvPr id="4" name="Slide Number Placeholder 3"/>
          <p:cNvSpPr>
            <a:spLocks noGrp="1"/>
          </p:cNvSpPr>
          <p:nvPr>
            <p:ph type="sldNum" sz="quarter" idx="5"/>
          </p:nvPr>
        </p:nvSpPr>
        <p:spPr/>
        <p:txBody>
          <a:bodyPr/>
          <a:lstStyle/>
          <a:p>
            <a:fld id="{646BA566-94E9-4148-A5C3-BD86D31F0349}" type="slidenum">
              <a:rPr lang="en-US" smtClean="0"/>
              <a:t>12</a:t>
            </a:fld>
            <a:endParaRPr lang="en-US" dirty="0"/>
          </a:p>
        </p:txBody>
      </p:sp>
    </p:spTree>
    <p:extLst>
      <p:ext uri="{BB962C8B-B14F-4D97-AF65-F5344CB8AC3E}">
        <p14:creationId xmlns:p14="http://schemas.microsoft.com/office/powerpoint/2010/main" val="387617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5-13: Sources of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Additional Sources of Assistance available to Servicemembers. </a:t>
            </a:r>
          </a:p>
        </p:txBody>
      </p:sp>
      <p:sp>
        <p:nvSpPr>
          <p:cNvPr id="4" name="Slide Number Placeholder 3"/>
          <p:cNvSpPr>
            <a:spLocks noGrp="1"/>
          </p:cNvSpPr>
          <p:nvPr>
            <p:ph type="sldNum" sz="quarter" idx="5"/>
          </p:nvPr>
        </p:nvSpPr>
        <p:spPr/>
        <p:txBody>
          <a:bodyPr/>
          <a:lstStyle/>
          <a:p>
            <a:fld id="{646BA566-94E9-4148-A5C3-BD86D31F0349}" type="slidenum">
              <a:rPr lang="en-US" smtClean="0"/>
              <a:t>13</a:t>
            </a:fld>
            <a:endParaRPr lang="en-US" dirty="0"/>
          </a:p>
        </p:txBody>
      </p:sp>
    </p:spTree>
    <p:extLst>
      <p:ext uri="{BB962C8B-B14F-4D97-AF65-F5344CB8AC3E}">
        <p14:creationId xmlns:p14="http://schemas.microsoft.com/office/powerpoint/2010/main" val="2141132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5-14: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46BA566-94E9-4148-A5C3-BD86D31F0349}" type="slidenum">
              <a:rPr lang="en-US" smtClean="0"/>
              <a:t>14</a:t>
            </a:fld>
            <a:endParaRPr lang="en-US" dirty="0"/>
          </a:p>
        </p:txBody>
      </p:sp>
    </p:spTree>
    <p:extLst>
      <p:ext uri="{BB962C8B-B14F-4D97-AF65-F5344CB8AC3E}">
        <p14:creationId xmlns:p14="http://schemas.microsoft.com/office/powerpoint/2010/main" val="268653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5-15: Check on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Conduct a check on learning and summarize the learning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46BA566-94E9-4148-A5C3-BD86D31F0349}" type="slidenum">
              <a:rPr lang="en-US" smtClean="0"/>
              <a:t>15</a:t>
            </a:fld>
            <a:endParaRPr lang="en-US" dirty="0"/>
          </a:p>
        </p:txBody>
      </p:sp>
    </p:spTree>
    <p:extLst>
      <p:ext uri="{BB962C8B-B14F-4D97-AF65-F5344CB8AC3E}">
        <p14:creationId xmlns:p14="http://schemas.microsoft.com/office/powerpoint/2010/main" val="425810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5-16: Question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Answer: False. A BANK is a for-profit institution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46BA566-94E9-4148-A5C3-BD86D31F0349}" type="slidenum">
              <a:rPr lang="en-US" smtClean="0"/>
              <a:t>16</a:t>
            </a:fld>
            <a:endParaRPr lang="en-US" dirty="0"/>
          </a:p>
        </p:txBody>
      </p:sp>
    </p:spTree>
    <p:extLst>
      <p:ext uri="{BB962C8B-B14F-4D97-AF65-F5344CB8AC3E}">
        <p14:creationId xmlns:p14="http://schemas.microsoft.com/office/powerpoint/2010/main" val="932401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5-17: Question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Answer: False. A BANK is a for-profit institution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46BA566-94E9-4148-A5C3-BD86D31F0349}" type="slidenum">
              <a:rPr lang="en-US" smtClean="0"/>
              <a:t>17</a:t>
            </a:fld>
            <a:endParaRPr lang="en-US" dirty="0"/>
          </a:p>
        </p:txBody>
      </p:sp>
    </p:spTree>
    <p:extLst>
      <p:ext uri="{BB962C8B-B14F-4D97-AF65-F5344CB8AC3E}">
        <p14:creationId xmlns:p14="http://schemas.microsoft.com/office/powerpoint/2010/main" val="2469765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5-18: Question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lgn="l"/>
            <a:r>
              <a:rPr lang="en-US" sz="1200" dirty="0"/>
              <a:t>Answer: False. </a:t>
            </a:r>
            <a:r>
              <a:rPr lang="en-US" sz="1200" b="1" dirty="0">
                <a:latin typeface="Roboto" panose="02000000000000000000" pitchFamily="2" charset="0"/>
                <a:ea typeface="Roboto" panose="02000000000000000000" pitchFamily="2" charset="0"/>
                <a:cs typeface="Roboto" panose="02000000000000000000" pitchFamily="2" charset="0"/>
              </a:rPr>
              <a:t>C. Institution pays the merchant, then you owe the institution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46BA566-94E9-4148-A5C3-BD86D31F0349}" type="slidenum">
              <a:rPr lang="en-US" smtClean="0"/>
              <a:t>18</a:t>
            </a:fld>
            <a:endParaRPr lang="en-US" dirty="0"/>
          </a:p>
        </p:txBody>
      </p:sp>
    </p:spTree>
    <p:extLst>
      <p:ext uri="{BB962C8B-B14F-4D97-AF65-F5344CB8AC3E}">
        <p14:creationId xmlns:p14="http://schemas.microsoft.com/office/powerpoint/2010/main" val="3820981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5-19: End of Lesson 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sz="1200" b="0" dirty="0"/>
              <a:t>At this time, provide the students with a 5–10-minute break if needed. If not, continue to Lesson 6, Consumer Awareness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46BA566-94E9-4148-A5C3-BD86D31F0349}" type="slidenum">
              <a:rPr lang="en-US" smtClean="0"/>
              <a:t>19</a:t>
            </a:fld>
            <a:endParaRPr lang="en-US" dirty="0"/>
          </a:p>
        </p:txBody>
      </p:sp>
    </p:spTree>
    <p:extLst>
      <p:ext uri="{BB962C8B-B14F-4D97-AF65-F5344CB8AC3E}">
        <p14:creationId xmlns:p14="http://schemas.microsoft.com/office/powerpoint/2010/main" val="2626097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5-2:</a:t>
            </a:r>
            <a:r>
              <a:rPr lang="en-US" b="1" baseline="0" dirty="0"/>
              <a:t> Comparing Banks and Credit Unions</a:t>
            </a:r>
            <a:endParaRPr lang="en-US" dirty="0"/>
          </a:p>
          <a:p>
            <a:endParaRPr lang="en-US" dirty="0"/>
          </a:p>
          <a:p>
            <a:r>
              <a:rPr lang="en-US" dirty="0"/>
              <a:t>Referring to the slide, explain that although banks are for-profit companies and credit unions are non-profit organizations, that distinction probably does not affect customer experience.  There are also other factors, such as fees and interest rates and product offerings that should be considered when deciding whether to open an account with either a bank or a credit union.</a:t>
            </a:r>
          </a:p>
          <a:p>
            <a:endParaRPr lang="en-US" dirty="0"/>
          </a:p>
          <a:p>
            <a:r>
              <a:rPr lang="en-US" dirty="0"/>
              <a:t>The decision to open an account in a bank or a credit union is a personal and pragmatic one, and type of institution can meet the financial needs of service members. Remind the students that as Servicemembers, they do meet the requirements for memberships at credit unions. </a:t>
            </a:r>
          </a:p>
          <a:p>
            <a:r>
              <a:rPr lang="en-US" dirty="0"/>
              <a:t> </a:t>
            </a:r>
          </a:p>
          <a:p>
            <a:r>
              <a:rPr lang="en-US" dirty="0"/>
              <a:t>FDIC: https://www.fdic.gov/</a:t>
            </a:r>
          </a:p>
          <a:p>
            <a:endParaRPr lang="en-US" dirty="0"/>
          </a:p>
          <a:p>
            <a:r>
              <a:rPr lang="en-US" dirty="0"/>
              <a:t>NCUA: https://ncua.gov/</a:t>
            </a:r>
          </a:p>
        </p:txBody>
      </p:sp>
      <p:sp>
        <p:nvSpPr>
          <p:cNvPr id="4" name="Slide Number Placeholder 3"/>
          <p:cNvSpPr>
            <a:spLocks noGrp="1"/>
          </p:cNvSpPr>
          <p:nvPr>
            <p:ph type="sldNum" sz="quarter" idx="5"/>
          </p:nvPr>
        </p:nvSpPr>
        <p:spPr/>
        <p:txBody>
          <a:bodyPr/>
          <a:lstStyle/>
          <a:p>
            <a:fld id="{646BA566-94E9-4148-A5C3-BD86D31F0349}" type="slidenum">
              <a:rPr lang="en-US" smtClean="0"/>
              <a:t>2</a:t>
            </a:fld>
            <a:endParaRPr lang="en-US" dirty="0"/>
          </a:p>
        </p:txBody>
      </p:sp>
    </p:spTree>
    <p:extLst>
      <p:ext uri="{BB962C8B-B14F-4D97-AF65-F5344CB8AC3E}">
        <p14:creationId xmlns:p14="http://schemas.microsoft.com/office/powerpoint/2010/main" val="392531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5-3: Types of Accounts Offered</a:t>
            </a:r>
            <a:endParaRPr lang="en-US" dirty="0"/>
          </a:p>
          <a:p>
            <a:endParaRPr lang="en-US" dirty="0"/>
          </a:p>
          <a:p>
            <a:r>
              <a:rPr lang="en-US" dirty="0"/>
              <a:t>Explain that although banks and credit unions offer many account and service options, most people generally start by opening a savings account, a checking account, or both. </a:t>
            </a:r>
          </a:p>
          <a:p>
            <a:endParaRPr lang="en-US" b="1" dirty="0"/>
          </a:p>
          <a:p>
            <a:r>
              <a:rPr lang="en-US" b="1" dirty="0"/>
              <a:t>Savings Accounts</a:t>
            </a:r>
          </a:p>
          <a:p>
            <a:r>
              <a:rPr lang="en-US" dirty="0"/>
              <a:t>Explain that a savings account (called a “share savings” account by credit unions) provides a safe place for money that may need to be tapped from time to time to cover unusual expenses while earning interest on the account balance. </a:t>
            </a:r>
          </a:p>
          <a:p>
            <a:endParaRPr lang="en-US" dirty="0"/>
          </a:p>
          <a:p>
            <a:r>
              <a:rPr lang="en-US" b="1" dirty="0"/>
              <a:t>Checking Accounts</a:t>
            </a:r>
          </a:p>
          <a:p>
            <a:r>
              <a:rPr lang="en-US" dirty="0"/>
              <a:t>Explain that checking accounts (called a “share draft” account by credit unions) are more flexible, typically allowing unlimited deposits and numerous withdrawals. In addition to writing physical checks, checking accounts can be used to authorize electronic checks or to pay bills through online services. Note that most people withdraw money from checking accounts by using an automatic teller machine (ATM) card or debit card.</a:t>
            </a:r>
          </a:p>
          <a:p>
            <a:endParaRPr lang="en-US" dirty="0"/>
          </a:p>
        </p:txBody>
      </p:sp>
      <p:sp>
        <p:nvSpPr>
          <p:cNvPr id="4" name="Slide Number Placeholder 3"/>
          <p:cNvSpPr>
            <a:spLocks noGrp="1"/>
          </p:cNvSpPr>
          <p:nvPr>
            <p:ph type="sldNum" sz="quarter" idx="5"/>
          </p:nvPr>
        </p:nvSpPr>
        <p:spPr/>
        <p:txBody>
          <a:bodyPr/>
          <a:lstStyle/>
          <a:p>
            <a:fld id="{646BA566-94E9-4148-A5C3-BD86D31F0349}" type="slidenum">
              <a:rPr lang="en-US" smtClean="0"/>
              <a:t>3</a:t>
            </a:fld>
            <a:endParaRPr lang="en-US" dirty="0"/>
          </a:p>
        </p:txBody>
      </p:sp>
    </p:spTree>
    <p:extLst>
      <p:ext uri="{BB962C8B-B14F-4D97-AF65-F5344CB8AC3E}">
        <p14:creationId xmlns:p14="http://schemas.microsoft.com/office/powerpoint/2010/main" val="2769050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5-4: ATM and Debit Cards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ATM cards</a:t>
            </a:r>
            <a:r>
              <a:rPr lang="en-US" dirty="0"/>
              <a:t>: These are PIN based cards that allow account holders to make transactions at their financial institution’s (or partner institutions') ATMs. Customers can withdraw cash, make deposits, or transfer funds between accounts. ATM cards cannot be used to make purchases.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Debit Cards</a:t>
            </a:r>
            <a:r>
              <a:rPr lang="en-US" dirty="0"/>
              <a:t>: Most financial institutions offer debit card that does everything an ATM card can do, and more. The debit card looks like a credit card, complete with a chip and a Visa or Mastercard logo but is linked to a checking account. When the debit card is used, the user enters a PIN and funds are transferred immediately to the merchant account or issued as cash. Debit cards are much more multi-functional than an ATM card. </a:t>
            </a:r>
          </a:p>
          <a:p>
            <a:endParaRPr lang="en-US" dirty="0"/>
          </a:p>
        </p:txBody>
      </p:sp>
      <p:sp>
        <p:nvSpPr>
          <p:cNvPr id="4" name="Slide Number Placeholder 3"/>
          <p:cNvSpPr>
            <a:spLocks noGrp="1"/>
          </p:cNvSpPr>
          <p:nvPr>
            <p:ph type="sldNum" sz="quarter" idx="5"/>
          </p:nvPr>
        </p:nvSpPr>
        <p:spPr/>
        <p:txBody>
          <a:bodyPr/>
          <a:lstStyle/>
          <a:p>
            <a:fld id="{646BA566-94E9-4148-A5C3-BD86D31F0349}" type="slidenum">
              <a:rPr lang="en-US" smtClean="0"/>
              <a:t>4</a:t>
            </a:fld>
            <a:endParaRPr lang="en-US" dirty="0"/>
          </a:p>
        </p:txBody>
      </p:sp>
    </p:spTree>
    <p:extLst>
      <p:ext uri="{BB962C8B-B14F-4D97-AF65-F5344CB8AC3E}">
        <p14:creationId xmlns:p14="http://schemas.microsoft.com/office/powerpoint/2010/main" val="69648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5-5: Debit Cards</a:t>
            </a:r>
            <a:endParaRPr lang="en-US" dirty="0"/>
          </a:p>
          <a:p>
            <a:pPr marL="0" indent="0">
              <a:buFont typeface="Wingdings" panose="05000000000000000000" pitchFamily="2" charset="2"/>
              <a:buNone/>
            </a:pPr>
            <a:endParaRPr lang="en-US" sz="1200" b="0" kern="1200" dirty="0">
              <a:solidFill>
                <a:schemeClr val="tx1"/>
              </a:solidFill>
              <a:effectLst/>
              <a:latin typeface="+mn-lt"/>
            </a:endParaRPr>
          </a:p>
          <a:p>
            <a:pPr marL="0" indent="0">
              <a:buFont typeface="Wingdings" panose="05000000000000000000" pitchFamily="2" charset="2"/>
              <a:buNone/>
            </a:pPr>
            <a:r>
              <a:rPr lang="en-US" sz="1200" b="1" kern="1200" dirty="0">
                <a:solidFill>
                  <a:schemeClr val="tx1"/>
                </a:solidFill>
                <a:effectLst/>
                <a:latin typeface="Arial  "/>
              </a:rPr>
              <a:t>What is a debit card?</a:t>
            </a:r>
          </a:p>
          <a:p>
            <a:r>
              <a:rPr lang="en-US" sz="1200" dirty="0">
                <a:latin typeface="Arial  "/>
              </a:rPr>
              <a:t>A debit card is a card that is issued by a bank allowing the holder to make transactions that pull the necessary funds from the holder’s account immediately. </a:t>
            </a:r>
          </a:p>
          <a:p>
            <a:endParaRPr lang="en-US" sz="1200" dirty="0">
              <a:latin typeface="Arial  "/>
            </a:endParaRPr>
          </a:p>
          <a:p>
            <a:r>
              <a:rPr lang="en-US" sz="1200" b="1" dirty="0">
                <a:latin typeface="Arial  "/>
              </a:rPr>
              <a:t>NOTE: </a:t>
            </a:r>
            <a:r>
              <a:rPr lang="en-US" sz="1200" kern="1200" dirty="0">
                <a:solidFill>
                  <a:schemeClr val="tx1"/>
                </a:solidFill>
                <a:effectLst/>
                <a:latin typeface="Arial  "/>
              </a:rPr>
              <a:t>Sometimes a debit card is free to use. Sometimes you will pay a fee to use the card.</a:t>
            </a:r>
          </a:p>
          <a:p>
            <a:pPr marL="0" indent="0">
              <a:buFont typeface="Wingdings" panose="05000000000000000000" pitchFamily="2" charset="2"/>
              <a:buNone/>
            </a:pPr>
            <a:endParaRPr lang="en-US" sz="1200" b="0" kern="1200" dirty="0">
              <a:solidFill>
                <a:schemeClr val="tx1"/>
              </a:solidFill>
              <a:effectLst/>
              <a:latin typeface="+mn-lt"/>
            </a:endParaRPr>
          </a:p>
          <a:p>
            <a:pPr marL="0" indent="0">
              <a:buFont typeface="Wingdings" panose="05000000000000000000" pitchFamily="2" charset="2"/>
              <a:buNone/>
            </a:pPr>
            <a:r>
              <a:rPr lang="en-US" sz="1200" b="1" kern="1200" dirty="0">
                <a:solidFill>
                  <a:schemeClr val="tx1"/>
                </a:solidFill>
                <a:effectLst/>
                <a:latin typeface="Arial  "/>
              </a:rPr>
              <a:t>Why use a debit card?</a:t>
            </a:r>
          </a:p>
          <a:p>
            <a:pPr marL="171450" lvl="0" indent="-171450">
              <a:buFont typeface="Arial" panose="020B0604020202020204" pitchFamily="34" charset="0"/>
              <a:buChar char="•"/>
            </a:pPr>
            <a:r>
              <a:rPr lang="en-US" sz="1200" kern="1200" dirty="0">
                <a:solidFill>
                  <a:schemeClr val="tx1"/>
                </a:solidFill>
                <a:effectLst/>
                <a:latin typeface="Arial  "/>
              </a:rPr>
              <a:t> Debit cards let you buy things without carrying cash. You can use your debit card in most stores to pay for something. You just swipe the card and enter your PIN number on a keypad.</a:t>
            </a:r>
          </a:p>
          <a:p>
            <a:pPr marL="171450" lvl="0" indent="-171450">
              <a:buFont typeface="Arial" panose="020B0604020202020204" pitchFamily="34" charset="0"/>
              <a:buChar char="•"/>
            </a:pPr>
            <a:r>
              <a:rPr lang="en-US" sz="1200" kern="1200" dirty="0">
                <a:solidFill>
                  <a:schemeClr val="tx1"/>
                </a:solidFill>
                <a:effectLst/>
                <a:latin typeface="Arial  "/>
              </a:rPr>
              <a:t> Debit cards take money out of your checking account immediately. Therefore, you will know immediately how much money is left in your account. </a:t>
            </a:r>
          </a:p>
          <a:p>
            <a:pPr marL="171450" lvl="0" indent="-171450">
              <a:buFont typeface="Arial" panose="020B0604020202020204" pitchFamily="34" charset="0"/>
              <a:buChar char="•"/>
            </a:pPr>
            <a:r>
              <a:rPr lang="en-US" sz="1200" kern="1200" dirty="0">
                <a:solidFill>
                  <a:schemeClr val="tx1"/>
                </a:solidFill>
                <a:effectLst/>
                <a:latin typeface="Arial  "/>
              </a:rPr>
              <a:t>Debit cards let you get cash quickly. You can use your debit card at an automated teller machine, or ATM, to get money from your checking account. You also can get cash back when you use a debit card to buy something at a store.</a:t>
            </a:r>
          </a:p>
          <a:p>
            <a:pPr marL="0" indent="0">
              <a:buFont typeface="Wingdings" panose="05000000000000000000" pitchFamily="2" charset="2"/>
              <a:buNone/>
            </a:pPr>
            <a:endParaRPr lang="en-US" sz="1200" b="0" kern="1200" dirty="0">
              <a:solidFill>
                <a:schemeClr val="tx1"/>
              </a:solidFill>
              <a:effectLst/>
              <a:latin typeface="+mn-lt"/>
            </a:endParaRPr>
          </a:p>
          <a:p>
            <a:pPr marL="0" indent="0">
              <a:buFont typeface="Wingdings" panose="05000000000000000000" pitchFamily="2" charset="2"/>
              <a:buNone/>
            </a:pPr>
            <a:r>
              <a:rPr lang="en-US" sz="1200" b="1" kern="1200" dirty="0">
                <a:solidFill>
                  <a:schemeClr val="tx1"/>
                </a:solidFill>
                <a:effectLst/>
                <a:latin typeface="Arial  "/>
              </a:rPr>
              <a:t>What is a PIN?</a:t>
            </a:r>
          </a:p>
          <a:p>
            <a:r>
              <a:rPr lang="en-US" sz="1200" kern="1200" dirty="0">
                <a:solidFill>
                  <a:schemeClr val="tx1"/>
                </a:solidFill>
                <a:effectLst/>
                <a:latin typeface="Arial  "/>
              </a:rPr>
              <a:t>A “PIN” is a security code that belongs to you. PIN stands for personal identification number. A bank or credit union gives you a PIN when you get a debit card. You can change your PIN to a number you will remember. </a:t>
            </a:r>
          </a:p>
          <a:p>
            <a:r>
              <a:rPr lang="en-US" sz="1200" kern="1200" dirty="0">
                <a:solidFill>
                  <a:schemeClr val="tx1"/>
                </a:solidFill>
                <a:effectLst/>
                <a:latin typeface="Arial  "/>
              </a:rPr>
              <a:t>  When you use your debit card, you need to enter your PIN on a keypad. This is one way the bank tries to stop dishonest people from using your debit card to get your money. </a:t>
            </a:r>
            <a:r>
              <a:rPr lang="en-US" sz="1200" u="sng" kern="1200" dirty="0">
                <a:solidFill>
                  <a:schemeClr val="tx1"/>
                </a:solidFill>
                <a:effectLst/>
                <a:latin typeface="Arial  "/>
              </a:rPr>
              <a:t>NEVER</a:t>
            </a:r>
            <a:r>
              <a:rPr lang="en-US" sz="1200" kern="1200" dirty="0">
                <a:solidFill>
                  <a:schemeClr val="tx1"/>
                </a:solidFill>
                <a:effectLst/>
                <a:latin typeface="Arial  "/>
              </a:rPr>
              <a:t> share your PIN with anyone. Remember it. Do not keep it in your wallet or on your card.</a:t>
            </a:r>
          </a:p>
          <a:p>
            <a:endParaRPr lang="en-US" dirty="0"/>
          </a:p>
          <a:p>
            <a:pPr marL="0" indent="0">
              <a:buFont typeface="Wingdings" panose="05000000000000000000" pitchFamily="2" charset="2"/>
              <a:buNone/>
            </a:pPr>
            <a:r>
              <a:rPr lang="en-US" sz="1200" b="1" dirty="0">
                <a:latin typeface="Arial  "/>
              </a:rPr>
              <a:t>How do debit cards work?</a:t>
            </a:r>
          </a:p>
          <a:p>
            <a:r>
              <a:rPr lang="en-US" sz="1200" dirty="0">
                <a:latin typeface="Arial  "/>
              </a:rPr>
              <a:t>When you open a checking account at a bank or credit union, you usually get a debit card.  A debit card lets you spend money from your checking account without writing a check. </a:t>
            </a:r>
          </a:p>
          <a:p>
            <a:pPr marL="628650" lvl="1" indent="-171450">
              <a:buFont typeface="Arial" panose="020B0604020202020204" pitchFamily="34" charset="0"/>
              <a:buChar char="•"/>
            </a:pPr>
            <a:r>
              <a:rPr lang="en-US" sz="1200" dirty="0">
                <a:latin typeface="Arial  "/>
              </a:rPr>
              <a:t>You can use your debit card to buy things in a store or online</a:t>
            </a:r>
          </a:p>
          <a:p>
            <a:pPr marL="628650" lvl="1" indent="-171450">
              <a:buFont typeface="Arial" panose="020B0604020202020204" pitchFamily="34" charset="0"/>
              <a:buChar char="•"/>
            </a:pPr>
            <a:r>
              <a:rPr lang="en-US" sz="1200" dirty="0">
                <a:latin typeface="Arial  "/>
              </a:rPr>
              <a:t>You can use it at an ATM to get cash</a:t>
            </a:r>
          </a:p>
          <a:p>
            <a:pPr marL="628650" lvl="1" indent="-171450">
              <a:buFont typeface="Arial" panose="020B0604020202020204" pitchFamily="34" charset="0"/>
              <a:buChar char="•"/>
            </a:pPr>
            <a:r>
              <a:rPr lang="en-US" sz="1200" dirty="0">
                <a:latin typeface="Arial  "/>
              </a:rPr>
              <a:t>When you pay with a debit card, the money comes out of your checking account immediately. There is no bill to pay later.</a:t>
            </a:r>
          </a:p>
          <a:p>
            <a:pPr marL="0" indent="0">
              <a:buFont typeface="Wingdings" panose="05000000000000000000" pitchFamily="2" charset="2"/>
              <a:buNone/>
            </a:pPr>
            <a:endParaRPr lang="en-US" sz="1200" b="0" dirty="0">
              <a:latin typeface="Arial  "/>
            </a:endParaRPr>
          </a:p>
          <a:p>
            <a:pPr marL="0" indent="0">
              <a:buFont typeface="Wingdings" panose="05000000000000000000" pitchFamily="2" charset="2"/>
              <a:buNone/>
            </a:pPr>
            <a:r>
              <a:rPr lang="en-US" sz="1000" b="1" dirty="0">
                <a:latin typeface="Arial  "/>
              </a:rPr>
              <a:t>How do I know where I used my debit card? </a:t>
            </a:r>
            <a:r>
              <a:rPr lang="en-US" sz="1000" b="0" dirty="0">
                <a:latin typeface="Arial  "/>
              </a:rPr>
              <a:t>When you open a checking account, you also have the ability to set up online banking (which we will discuss in more detail later). A debit card takes the money from your account immediately, so the fastest way to know where your debit card was used is to login to your online account and check your statement summary. </a:t>
            </a:r>
            <a:r>
              <a:rPr lang="en-US" sz="1000" dirty="0">
                <a:latin typeface="Arial  "/>
              </a:rPr>
              <a:t>Your statement is also a great way to help you track your spending and create a budget.</a:t>
            </a:r>
          </a:p>
          <a:p>
            <a:endParaRPr lang="en-US" dirty="0"/>
          </a:p>
          <a:p>
            <a:pPr marL="0" indent="0">
              <a:buFont typeface="Wingdings" panose="05000000000000000000" pitchFamily="2" charset="2"/>
              <a:buNone/>
            </a:pPr>
            <a:r>
              <a:rPr lang="en-US" sz="1200" b="1" kern="1200" dirty="0">
                <a:solidFill>
                  <a:schemeClr val="tx1"/>
                </a:solidFill>
                <a:effectLst/>
                <a:latin typeface="Arial  "/>
              </a:rPr>
              <a:t>What if I use all the money in my checking account?</a:t>
            </a:r>
          </a:p>
          <a:p>
            <a:r>
              <a:rPr lang="en-US" sz="1200" kern="1200" dirty="0">
                <a:solidFill>
                  <a:schemeClr val="tx1"/>
                </a:solidFill>
                <a:effectLst/>
                <a:latin typeface="Arial  "/>
              </a:rPr>
              <a:t>You might not have enough money in your checking account. That means your debit card will be “declined.” Some banks and credit unions might let you sign up for “overdraft protection.” That means you can use your debit card even when you do not have enough money to pay for the things you are buying, </a:t>
            </a:r>
            <a:r>
              <a:rPr lang="en-US" sz="1200" dirty="0">
                <a:latin typeface="Arial  "/>
              </a:rPr>
              <a:t>b</a:t>
            </a:r>
            <a:r>
              <a:rPr lang="en-US" sz="1200" kern="1200" dirty="0">
                <a:solidFill>
                  <a:schemeClr val="tx1"/>
                </a:solidFill>
                <a:effectLst/>
                <a:latin typeface="Arial  "/>
              </a:rPr>
              <a:t>ut you might have to pay a fee to the bank. Some banks might charge this fee for </a:t>
            </a:r>
            <a:r>
              <a:rPr lang="en-US" sz="1200" b="1" kern="1200" dirty="0">
                <a:solidFill>
                  <a:schemeClr val="tx1"/>
                </a:solidFill>
                <a:effectLst/>
                <a:latin typeface="Arial  "/>
              </a:rPr>
              <a:t>every </a:t>
            </a:r>
            <a:r>
              <a:rPr lang="en-US" sz="1200" kern="1200" dirty="0">
                <a:solidFill>
                  <a:schemeClr val="tx1"/>
                </a:solidFill>
                <a:effectLst/>
                <a:latin typeface="Arial  "/>
              </a:rPr>
              <a:t>purchase until you put enough money in your account to pay for the things you are buying. Utilize your online banking account to keep track of your spending by checking it regularly and ensure that you do not overspend!</a:t>
            </a:r>
          </a:p>
          <a:p>
            <a:endParaRPr lang="en-US" sz="1200" dirty="0">
              <a:latin typeface="Arial  "/>
            </a:endParaRPr>
          </a:p>
          <a:p>
            <a:endParaRPr lang="en-US" dirty="0"/>
          </a:p>
        </p:txBody>
      </p:sp>
      <p:sp>
        <p:nvSpPr>
          <p:cNvPr id="4" name="Slide Number Placeholder 3"/>
          <p:cNvSpPr>
            <a:spLocks noGrp="1"/>
          </p:cNvSpPr>
          <p:nvPr>
            <p:ph type="sldNum" sz="quarter" idx="5"/>
          </p:nvPr>
        </p:nvSpPr>
        <p:spPr/>
        <p:txBody>
          <a:bodyPr/>
          <a:lstStyle/>
          <a:p>
            <a:fld id="{646BA566-94E9-4148-A5C3-BD86D31F0349}" type="slidenum">
              <a:rPr lang="en-US" smtClean="0"/>
              <a:t>5</a:t>
            </a:fld>
            <a:endParaRPr lang="en-US" dirty="0"/>
          </a:p>
        </p:txBody>
      </p:sp>
    </p:spTree>
    <p:extLst>
      <p:ext uri="{BB962C8B-B14F-4D97-AF65-F5344CB8AC3E}">
        <p14:creationId xmlns:p14="http://schemas.microsoft.com/office/powerpoint/2010/main" val="404600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5-6: Debit Cards vs. Credit Cards</a:t>
            </a:r>
            <a:endParaRPr lang="en-US" dirty="0"/>
          </a:p>
          <a:p>
            <a:pPr marL="0" indent="0">
              <a:buFont typeface="Wingdings" panose="05000000000000000000" pitchFamily="2" charset="2"/>
              <a:buNone/>
            </a:pPr>
            <a:endParaRPr lang="en-US" sz="1200" b="0" kern="1200" dirty="0">
              <a:solidFill>
                <a:schemeClr val="tx1"/>
              </a:solidFill>
              <a:effectLst/>
              <a:latin typeface="+mn-lt"/>
            </a:endParaRPr>
          </a:p>
          <a:p>
            <a:pPr marL="0" indent="0">
              <a:buFont typeface="Wingdings" panose="05000000000000000000" pitchFamily="2" charset="2"/>
              <a:buNone/>
            </a:pPr>
            <a:r>
              <a:rPr lang="en-US" sz="1000" b="1" dirty="0">
                <a:latin typeface="Arial  "/>
              </a:rPr>
              <a:t>How is a debit card different from a credit card?</a:t>
            </a:r>
          </a:p>
          <a:p>
            <a:r>
              <a:rPr lang="en-US" sz="1000" dirty="0">
                <a:latin typeface="Arial  "/>
              </a:rPr>
              <a:t>When you buy something with a credit card, you are borrowing money from the credit card company. The credit card company will send you a bill every month for the money you borrowed to buy things.</a:t>
            </a:r>
          </a:p>
          <a:p>
            <a:r>
              <a:rPr lang="en-US" sz="1000" dirty="0">
                <a:latin typeface="Arial  "/>
              </a:rPr>
              <a:t>When you use a debit card, you are using money in your checking account to buy things. </a:t>
            </a:r>
          </a:p>
          <a:p>
            <a:endParaRPr lang="en-US" sz="1000" u="sng" dirty="0">
              <a:latin typeface="Arial  "/>
            </a:endParaRPr>
          </a:p>
          <a:p>
            <a:r>
              <a:rPr lang="en-US" sz="1000" u="sng" dirty="0">
                <a:latin typeface="Arial  "/>
              </a:rPr>
              <a:t>Debit Cards:</a:t>
            </a:r>
          </a:p>
          <a:p>
            <a:pPr marL="628650" lvl="1" indent="-171450">
              <a:buFont typeface="Arial" panose="020B0604020202020204" pitchFamily="34" charset="0"/>
              <a:buChar char="•"/>
            </a:pPr>
            <a:r>
              <a:rPr lang="en-US" sz="1000" dirty="0">
                <a:latin typeface="Arial  "/>
              </a:rPr>
              <a:t>You can get a debit card from the bank when you open a checking account</a:t>
            </a:r>
          </a:p>
          <a:p>
            <a:pPr marL="628650" lvl="1" indent="-171450">
              <a:buFont typeface="Arial" panose="020B0604020202020204" pitchFamily="34" charset="0"/>
              <a:buChar char="•"/>
            </a:pPr>
            <a:r>
              <a:rPr lang="en-US" sz="1000" dirty="0">
                <a:latin typeface="Arial  "/>
              </a:rPr>
              <a:t>Money comes out of your checking account when you pay with a debit card</a:t>
            </a:r>
          </a:p>
          <a:p>
            <a:pPr marL="628650" lvl="1" indent="-171450">
              <a:buFont typeface="Arial" panose="020B0604020202020204" pitchFamily="34" charset="0"/>
              <a:buChar char="•"/>
            </a:pPr>
            <a:r>
              <a:rPr lang="en-US" sz="1000" dirty="0">
                <a:latin typeface="Arial  "/>
              </a:rPr>
              <a:t>You don’t pay extra money in interest when you pay with a debit card</a:t>
            </a:r>
          </a:p>
          <a:p>
            <a:pPr marL="628650" lvl="1" indent="-171450">
              <a:buFont typeface="Arial" panose="020B0604020202020204" pitchFamily="34" charset="0"/>
              <a:buChar char="•"/>
            </a:pPr>
            <a:r>
              <a:rPr lang="en-US" sz="1000" dirty="0">
                <a:latin typeface="Arial  "/>
              </a:rPr>
              <a:t>You can use a debit card at an ATM to get money from your checking account</a:t>
            </a:r>
          </a:p>
          <a:p>
            <a:pPr marL="628650" lvl="1" indent="-171450">
              <a:buFont typeface="Arial" panose="020B0604020202020204" pitchFamily="34" charset="0"/>
              <a:buChar char="•"/>
            </a:pPr>
            <a:r>
              <a:rPr lang="en-US" sz="1000" dirty="0">
                <a:latin typeface="Arial  "/>
              </a:rPr>
              <a:t>You do not build a credit history using a debit card</a:t>
            </a:r>
          </a:p>
          <a:p>
            <a:pPr marL="628650" lvl="1" indent="-171450">
              <a:buFont typeface="Arial" panose="020B0604020202020204" pitchFamily="34" charset="0"/>
              <a:buChar char="•"/>
            </a:pPr>
            <a:r>
              <a:rPr lang="en-US" sz="1000" kern="1200" dirty="0">
                <a:solidFill>
                  <a:schemeClr val="tx1"/>
                </a:solidFill>
                <a:effectLst/>
                <a:latin typeface="Arial  "/>
              </a:rPr>
              <a:t>You might have a problem with something you buy online. It is easier to get your money back if you use a credit card.</a:t>
            </a:r>
          </a:p>
          <a:p>
            <a:pPr marL="628650" lvl="1" indent="-171450">
              <a:buFont typeface="Arial" panose="020B0604020202020204" pitchFamily="34" charset="0"/>
              <a:buChar char="•"/>
            </a:pPr>
            <a:r>
              <a:rPr lang="en-US" sz="1000" kern="1200" dirty="0">
                <a:solidFill>
                  <a:schemeClr val="tx1"/>
                </a:solidFill>
                <a:effectLst/>
                <a:latin typeface="Arial  "/>
              </a:rPr>
              <a:t>Someone might steal your debit card number online. The thief can take all your money out of your bank account.</a:t>
            </a:r>
            <a:endParaRPr lang="en-US" sz="1000" baseline="0" dirty="0">
              <a:latin typeface="Arial  "/>
            </a:endParaRPr>
          </a:p>
          <a:p>
            <a:pPr marL="628650" lvl="1" indent="-171450">
              <a:buFont typeface="Arial" panose="020B0604020202020204" pitchFamily="34" charset="0"/>
              <a:buChar char="•"/>
            </a:pPr>
            <a:r>
              <a:rPr lang="en-US" sz="1000" baseline="0" dirty="0">
                <a:latin typeface="Arial  "/>
              </a:rPr>
              <a:t>Track transactions on register, online, or in an app.</a:t>
            </a:r>
            <a:endParaRPr lang="en-US" sz="1000" dirty="0">
              <a:latin typeface="Arial  "/>
            </a:endParaRPr>
          </a:p>
          <a:p>
            <a:endParaRPr lang="en-US" sz="1000" u="sng" dirty="0">
              <a:latin typeface="Arial  "/>
            </a:endParaRPr>
          </a:p>
          <a:p>
            <a:r>
              <a:rPr lang="en-US" sz="1000" u="sng" dirty="0">
                <a:latin typeface="Arial  "/>
              </a:rPr>
              <a:t>Credit Cards:</a:t>
            </a:r>
          </a:p>
          <a:p>
            <a:pPr marL="628650" lvl="1" indent="-171450">
              <a:buFont typeface="Arial" panose="020B0604020202020204" pitchFamily="34" charset="0"/>
              <a:buChar char="•"/>
            </a:pPr>
            <a:r>
              <a:rPr lang="en-US" sz="1000" dirty="0">
                <a:latin typeface="Arial  "/>
              </a:rPr>
              <a:t>You apply for a credit card at a bank or store</a:t>
            </a:r>
          </a:p>
          <a:p>
            <a:pPr marL="628650" lvl="1" indent="-171450">
              <a:buFont typeface="Arial" panose="020B0604020202020204" pitchFamily="34" charset="0"/>
              <a:buChar char="•"/>
            </a:pPr>
            <a:r>
              <a:rPr lang="en-US" sz="1000" dirty="0">
                <a:latin typeface="Arial  "/>
              </a:rPr>
              <a:t>You get a bill once a month for everything you buy with a credit card</a:t>
            </a:r>
          </a:p>
          <a:p>
            <a:pPr marL="628650" lvl="1" indent="-171450">
              <a:buFont typeface="Arial" panose="020B0604020202020204" pitchFamily="34" charset="0"/>
              <a:buChar char="•"/>
            </a:pPr>
            <a:r>
              <a:rPr lang="en-US" sz="1000" dirty="0">
                <a:latin typeface="Arial  "/>
              </a:rPr>
              <a:t>You might pay extra money in interest if you don’t pay all of your credit card bill every month</a:t>
            </a:r>
          </a:p>
          <a:p>
            <a:pPr marL="628650" lvl="1" indent="-171450">
              <a:buFont typeface="Arial" panose="020B0604020202020204" pitchFamily="34" charset="0"/>
              <a:buChar char="•"/>
            </a:pPr>
            <a:r>
              <a:rPr lang="en-US" sz="1000" dirty="0">
                <a:latin typeface="Arial  "/>
              </a:rPr>
              <a:t>You can use a credit card as a safer way to pay for things online</a:t>
            </a:r>
          </a:p>
          <a:p>
            <a:pPr marL="628650" lvl="1" indent="-171450">
              <a:buFont typeface="Arial" panose="020B0604020202020204" pitchFamily="34" charset="0"/>
              <a:buChar char="•"/>
            </a:pPr>
            <a:r>
              <a:rPr lang="en-US" sz="1000" dirty="0">
                <a:latin typeface="Arial  "/>
              </a:rPr>
              <a:t>You can build a credit history using a credit card if you pay the whole bill every month when it is due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Arial  "/>
              </a:rPr>
              <a:t>Someone might steal your credit card number online. The law says you can lose only $50 if you report it right away.</a:t>
            </a:r>
          </a:p>
          <a:p>
            <a:endParaRPr lang="en-US" dirty="0"/>
          </a:p>
        </p:txBody>
      </p:sp>
      <p:sp>
        <p:nvSpPr>
          <p:cNvPr id="4" name="Slide Number Placeholder 3"/>
          <p:cNvSpPr>
            <a:spLocks noGrp="1"/>
          </p:cNvSpPr>
          <p:nvPr>
            <p:ph type="sldNum" sz="quarter" idx="5"/>
          </p:nvPr>
        </p:nvSpPr>
        <p:spPr/>
        <p:txBody>
          <a:bodyPr/>
          <a:lstStyle/>
          <a:p>
            <a:fld id="{646BA566-94E9-4148-A5C3-BD86D31F0349}" type="slidenum">
              <a:rPr lang="en-US" smtClean="0"/>
              <a:t>6</a:t>
            </a:fld>
            <a:endParaRPr lang="en-US" dirty="0"/>
          </a:p>
        </p:txBody>
      </p:sp>
    </p:spTree>
    <p:extLst>
      <p:ext uri="{BB962C8B-B14F-4D97-AF65-F5344CB8AC3E}">
        <p14:creationId xmlns:p14="http://schemas.microsoft.com/office/powerpoint/2010/main" val="2250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5-7: Safety and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Remind learners that bank cards are convenient for paying for purchases but may expose users to loss or fraudulent transactions.</a:t>
            </a:r>
          </a:p>
          <a:p>
            <a:endParaRPr lang="en-US" dirty="0"/>
          </a:p>
          <a:p>
            <a:r>
              <a:rPr lang="en-US" dirty="0"/>
              <a:t>Liability (what you are responsible for paying) for a lost or stolen card is $50 as long as the cardholder notifies the bank within two days of discovering fraud, but the liability increases up to $500 if more than two days pass.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To protect themselves at an ATM, cardholders should:</a:t>
            </a:r>
          </a:p>
          <a:p>
            <a:pPr marL="171450" indent="-171450">
              <a:buFont typeface="Arial" panose="020B0604020202020204" pitchFamily="34" charset="0"/>
              <a:buChar char="•"/>
            </a:pPr>
            <a:r>
              <a:rPr lang="en-US" dirty="0"/>
              <a:t>Sign the back of their card as soon as it is received.</a:t>
            </a:r>
          </a:p>
          <a:p>
            <a:pPr marL="171450" indent="-171450">
              <a:buFont typeface="Arial" panose="020B0604020202020204" pitchFamily="34" charset="0"/>
              <a:buChar char="•"/>
            </a:pPr>
            <a:r>
              <a:rPr lang="en-US" dirty="0"/>
              <a:t>Memorize the PIN and not share it. No one should write their PIN on their card or keep the number in their wallet.</a:t>
            </a:r>
          </a:p>
          <a:p>
            <a:pPr marL="171450" indent="-171450">
              <a:buFont typeface="Arial" panose="020B0604020202020204" pitchFamily="34" charset="0"/>
              <a:buChar char="•"/>
            </a:pPr>
            <a:r>
              <a:rPr lang="en-US" dirty="0"/>
              <a:t>Limit ATM use to machines that are well-lit and locations that are clearly visible</a:t>
            </a:r>
            <a:r>
              <a:rPr lang="en-US" baseline="0" dirty="0"/>
              <a:t> from the street or from foot traffic.</a:t>
            </a:r>
          </a:p>
          <a:p>
            <a:pPr marL="171450" indent="-171450">
              <a:buFont typeface="Arial" panose="020B0604020202020204" pitchFamily="34" charset="0"/>
              <a:buChar char="•"/>
            </a:pPr>
            <a:r>
              <a:rPr lang="en-US" baseline="0" dirty="0"/>
              <a:t>Watch out for “shoulder surfers.” Cardholders should cover the keypad with their free hand as they enter their PIN.</a:t>
            </a:r>
          </a:p>
          <a:p>
            <a:pPr marL="171450" indent="-171450">
              <a:buFont typeface="Arial" panose="020B0604020202020204" pitchFamily="34" charset="0"/>
              <a:buChar char="•"/>
            </a:pPr>
            <a:r>
              <a:rPr lang="en-US" baseline="0" dirty="0"/>
              <a:t>Be aware of any loose or odd-looking card readers at the ATM, or even at gas pumps, that might indicate card skimming or unauthorized video surveillance. Identity thieves use skimming readers to capture account data stored in the magnetic strip of the card.</a:t>
            </a:r>
          </a:p>
          <a:p>
            <a:pPr algn="l"/>
            <a:endParaRPr lang="en-US" b="0" baseline="0" dirty="0"/>
          </a:p>
          <a:p>
            <a:pPr algn="l"/>
            <a:endParaRPr lang="en-US" b="0" baseline="0" dirty="0"/>
          </a:p>
          <a:p>
            <a:pPr algn="l"/>
            <a:r>
              <a:rPr lang="en-US" b="1" dirty="0"/>
              <a:t>Remind learners that Soldiers preparing for deployment should take extra precautions to ensure they protect their finances while serving overseas.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banks and credit card companies have fraud-monitoring systems that may interpret unusual activity—like someone using a card in a new location—as fraud. Setting a travel notice before departure lets the bank or credit card company know that the account-holder in control of their  cards, so they can use them worry free. Cardholders should notify their bank via phone or their online account. </a:t>
            </a:r>
          </a:p>
          <a:p>
            <a:endParaRPr lang="en-US" dirty="0"/>
          </a:p>
        </p:txBody>
      </p:sp>
      <p:sp>
        <p:nvSpPr>
          <p:cNvPr id="4" name="Slide Number Placeholder 3"/>
          <p:cNvSpPr>
            <a:spLocks noGrp="1"/>
          </p:cNvSpPr>
          <p:nvPr>
            <p:ph type="sldNum" sz="quarter" idx="5"/>
          </p:nvPr>
        </p:nvSpPr>
        <p:spPr/>
        <p:txBody>
          <a:bodyPr/>
          <a:lstStyle/>
          <a:p>
            <a:fld id="{646BA566-94E9-4148-A5C3-BD86D31F0349}" type="slidenum">
              <a:rPr lang="en-US" smtClean="0"/>
              <a:t>7</a:t>
            </a:fld>
            <a:endParaRPr lang="en-US" dirty="0"/>
          </a:p>
        </p:txBody>
      </p:sp>
    </p:spTree>
    <p:extLst>
      <p:ext uri="{BB962C8B-B14F-4D97-AF65-F5344CB8AC3E}">
        <p14:creationId xmlns:p14="http://schemas.microsoft.com/office/powerpoint/2010/main" val="146385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5-8: Online Banking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eaLnBrk="1" hangingPunct="1"/>
            <a:r>
              <a:rPr lang="en-US" sz="1200" dirty="0">
                <a:latin typeface="Arial  "/>
              </a:rPr>
              <a:t>Online banking is has become a very common way for individuals to manage their finances. </a:t>
            </a:r>
          </a:p>
          <a:p>
            <a:pPr eaLnBrk="1" hangingPunct="1"/>
            <a:endParaRPr lang="en-US" sz="1200" dirty="0">
              <a:latin typeface="Arial  "/>
            </a:endParaRPr>
          </a:p>
          <a:p>
            <a:pPr eaLnBrk="1" hangingPunct="1">
              <a:buNone/>
            </a:pPr>
            <a:r>
              <a:rPr lang="en-US" sz="1200" b="1" dirty="0">
                <a:latin typeface="Arial  "/>
              </a:rPr>
              <a:t>Some services offered through online banking: </a:t>
            </a:r>
          </a:p>
          <a:p>
            <a:pPr eaLnBrk="1" hangingPunct="1">
              <a:buNone/>
            </a:pPr>
            <a:endParaRPr lang="en-US" sz="1200" b="1" dirty="0">
              <a:latin typeface="Arial  "/>
            </a:endParaRPr>
          </a:p>
          <a:p>
            <a:pPr marL="171450" indent="-171450" eaLnBrk="1" hangingPunct="1">
              <a:buFont typeface="Arial" panose="020B0604020202020204" pitchFamily="34" charset="0"/>
              <a:buChar char="•"/>
            </a:pPr>
            <a:r>
              <a:rPr lang="en-US" sz="1200" dirty="0">
                <a:latin typeface="Arial  "/>
              </a:rPr>
              <a:t>Access to accounts and transaction history</a:t>
            </a:r>
          </a:p>
          <a:p>
            <a:pPr marL="171450" indent="-171450" eaLnBrk="1" hangingPunct="1">
              <a:buFont typeface="Arial" panose="020B0604020202020204" pitchFamily="34" charset="0"/>
              <a:buChar char="•"/>
            </a:pPr>
            <a:r>
              <a:rPr lang="en-US" sz="1200" dirty="0">
                <a:latin typeface="Arial  "/>
              </a:rPr>
              <a:t>Paying bills online </a:t>
            </a:r>
          </a:p>
          <a:p>
            <a:pPr marL="171450" indent="-171450" eaLnBrk="1" hangingPunct="1">
              <a:buFont typeface="Arial" panose="020B0604020202020204" pitchFamily="34" charset="0"/>
              <a:buChar char="•"/>
            </a:pPr>
            <a:r>
              <a:rPr lang="en-US" sz="1200" dirty="0">
                <a:latin typeface="Arial  "/>
              </a:rPr>
              <a:t>Transferring money between accounts </a:t>
            </a:r>
          </a:p>
          <a:p>
            <a:pPr marL="171450" indent="-171450" eaLnBrk="1" hangingPunct="1">
              <a:buFont typeface="Arial" panose="020B0604020202020204" pitchFamily="34" charset="0"/>
              <a:buChar char="•"/>
            </a:pPr>
            <a:r>
              <a:rPr lang="en-US" sz="1200" dirty="0">
                <a:latin typeface="Arial  "/>
              </a:rPr>
              <a:t>Deposit checks by scanning checks </a:t>
            </a:r>
          </a:p>
          <a:p>
            <a:pPr marL="171450" indent="-171450" eaLnBrk="1" hangingPunct="1">
              <a:buFont typeface="Arial" panose="020B0604020202020204" pitchFamily="34" charset="0"/>
              <a:buChar char="•"/>
            </a:pPr>
            <a:r>
              <a:rPr lang="en-US" sz="1200" dirty="0">
                <a:latin typeface="Arial  "/>
              </a:rPr>
              <a:t>Automatic payments</a:t>
            </a:r>
          </a:p>
          <a:p>
            <a:pPr marL="171450" indent="-171450" eaLnBrk="1" hangingPunct="1">
              <a:buFont typeface="Arial" panose="020B0604020202020204" pitchFamily="34" charset="0"/>
              <a:buChar char="•"/>
            </a:pPr>
            <a:r>
              <a:rPr lang="en-US" sz="1200" dirty="0">
                <a:latin typeface="Arial  "/>
              </a:rPr>
              <a:t>Paperless statements</a:t>
            </a:r>
            <a:endParaRPr lang="en-US" sz="1200" b="1" dirty="0">
              <a:latin typeface="Arial  "/>
            </a:endParaRPr>
          </a:p>
          <a:p>
            <a:pPr eaLnBrk="1" hangingPunct="1">
              <a:defRPr/>
            </a:pPr>
            <a:endParaRPr lang="en-US" b="1" dirty="0">
              <a:latin typeface="Arial" pitchFamily="34" charset="0"/>
            </a:endParaRPr>
          </a:p>
          <a:p>
            <a:pPr eaLnBrk="1" hangingPunct="1">
              <a:defRPr/>
            </a:pPr>
            <a:r>
              <a:rPr lang="en-US" sz="1200" dirty="0">
                <a:latin typeface="Arial  "/>
              </a:rPr>
              <a:t>Many people use online banking to effectively monitor their financial transactions and even link their accounts with financial software that helps them with budgeting.</a:t>
            </a:r>
          </a:p>
          <a:p>
            <a:pPr eaLnBrk="1" hangingPunct="1">
              <a:defRPr/>
            </a:pPr>
            <a:endParaRPr lang="en-US" sz="1200" dirty="0">
              <a:latin typeface="Arial  "/>
            </a:endParaRPr>
          </a:p>
          <a:p>
            <a:pPr eaLnBrk="1" hangingPunct="1">
              <a:defRPr/>
            </a:pPr>
            <a:r>
              <a:rPr lang="en-US" sz="1200" dirty="0">
                <a:latin typeface="Arial  "/>
              </a:rPr>
              <a:t>Many banks/credit</a:t>
            </a:r>
            <a:r>
              <a:rPr lang="en-US" sz="1200" baseline="0" dirty="0">
                <a:latin typeface="Arial  "/>
              </a:rPr>
              <a:t> unions also have alerts for fraudulent activity. Ask your banking institution if they do. </a:t>
            </a:r>
            <a:endParaRPr lang="en-US" sz="1200" dirty="0">
              <a:latin typeface="Arial  "/>
            </a:endParaRPr>
          </a:p>
          <a:p>
            <a:pPr eaLnBrk="1" hangingPunct="1">
              <a:defRPr/>
            </a:pPr>
            <a:endParaRPr lang="en-US" sz="1200" dirty="0">
              <a:latin typeface="Arial  "/>
            </a:endParaRPr>
          </a:p>
          <a:p>
            <a:pPr eaLnBrk="1" hangingPunct="1">
              <a:defRPr/>
            </a:pPr>
            <a:r>
              <a:rPr lang="en-US" sz="1200" dirty="0">
                <a:latin typeface="Arial  "/>
              </a:rPr>
              <a:t>Remember, always safeguard your username and password. If someone were to gain access of this information, it could have a devastating effect on your finances. </a:t>
            </a:r>
          </a:p>
          <a:p>
            <a:endParaRPr lang="en-US" dirty="0"/>
          </a:p>
        </p:txBody>
      </p:sp>
      <p:sp>
        <p:nvSpPr>
          <p:cNvPr id="4" name="Slide Number Placeholder 3"/>
          <p:cNvSpPr>
            <a:spLocks noGrp="1"/>
          </p:cNvSpPr>
          <p:nvPr>
            <p:ph type="sldNum" sz="quarter" idx="5"/>
          </p:nvPr>
        </p:nvSpPr>
        <p:spPr/>
        <p:txBody>
          <a:bodyPr/>
          <a:lstStyle/>
          <a:p>
            <a:fld id="{646BA566-94E9-4148-A5C3-BD86D31F0349}" type="slidenum">
              <a:rPr lang="en-US" smtClean="0"/>
              <a:t>8</a:t>
            </a:fld>
            <a:endParaRPr lang="en-US" dirty="0"/>
          </a:p>
        </p:txBody>
      </p:sp>
    </p:spTree>
    <p:extLst>
      <p:ext uri="{BB962C8B-B14F-4D97-AF65-F5344CB8AC3E}">
        <p14:creationId xmlns:p14="http://schemas.microsoft.com/office/powerpoint/2010/main" val="315174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SHOW SLIDE 5-9: Bank Statements</a:t>
            </a:r>
            <a:endParaRPr lang="en-US" dirty="0"/>
          </a:p>
          <a:p>
            <a:pPr marL="0" indent="0">
              <a:buFont typeface="Wingdings" panose="05000000000000000000" pitchFamily="2" charset="2"/>
              <a:buNone/>
            </a:pPr>
            <a:endParaRPr lang="en-US" sz="1200" b="0" kern="1200" dirty="0">
              <a:solidFill>
                <a:schemeClr val="tx1"/>
              </a:solidFill>
              <a:effectLst/>
              <a:latin typeface="+mn-lt"/>
            </a:endParaRPr>
          </a:p>
          <a:p>
            <a:r>
              <a:rPr lang="en-US" sz="1000" dirty="0"/>
              <a:t>A</a:t>
            </a:r>
            <a:r>
              <a:rPr lang="en-US" sz="1000" baseline="0" dirty="0"/>
              <a:t> bank statement is a summary of financial transactions that occurred at a certain institution during a specific time period. For example, a typical bank statement may show your deposits and withdrawals for a certain month.</a:t>
            </a:r>
          </a:p>
          <a:p>
            <a:endParaRPr lang="en-US" sz="1000" baseline="0" dirty="0"/>
          </a:p>
          <a:p>
            <a:r>
              <a:rPr lang="en-US" sz="1000" baseline="0" dirty="0"/>
              <a:t>Online banking has made it easy to see transactions. However, they may not show up in real-time; transactions may take a few days to show in your history. For any major transactions, keep receipts until the transaction hits your account to ensure you are tracking your paid in versus paid out. The bank statement is another tool that can help you stick with your spending plan and stay within your budget.  </a:t>
            </a:r>
          </a:p>
          <a:p>
            <a:endParaRPr lang="en-US" sz="1000" baseline="0" dirty="0"/>
          </a:p>
          <a:p>
            <a:r>
              <a:rPr lang="en-US" sz="1000" baseline="0" dirty="0"/>
              <a:t>Make sure to go through your bank statement and online transactions on a regular basis to spot any suspecting purchases may have been charged. It could be a sign of identity theft. </a:t>
            </a:r>
          </a:p>
          <a:p>
            <a:endParaRPr lang="en-US" sz="1000" baseline="0" dirty="0"/>
          </a:p>
          <a:p>
            <a:r>
              <a:rPr lang="en-US" sz="1000" baseline="0" dirty="0"/>
              <a:t>By regularly reviewing your statements, you can also spot any banking errors so that you can get them corrected quickly. </a:t>
            </a:r>
            <a:endParaRPr lang="en-US" sz="1000" dirty="0"/>
          </a:p>
          <a:p>
            <a:endParaRPr lang="en-US" dirty="0"/>
          </a:p>
        </p:txBody>
      </p:sp>
      <p:sp>
        <p:nvSpPr>
          <p:cNvPr id="4" name="Slide Number Placeholder 3"/>
          <p:cNvSpPr>
            <a:spLocks noGrp="1"/>
          </p:cNvSpPr>
          <p:nvPr>
            <p:ph type="sldNum" sz="quarter" idx="5"/>
          </p:nvPr>
        </p:nvSpPr>
        <p:spPr/>
        <p:txBody>
          <a:bodyPr/>
          <a:lstStyle/>
          <a:p>
            <a:fld id="{646BA566-94E9-4148-A5C3-BD86D31F0349}" type="slidenum">
              <a:rPr lang="en-US" smtClean="0"/>
              <a:t>9</a:t>
            </a:fld>
            <a:endParaRPr lang="en-US" dirty="0"/>
          </a:p>
        </p:txBody>
      </p:sp>
    </p:spTree>
    <p:extLst>
      <p:ext uri="{BB962C8B-B14F-4D97-AF65-F5344CB8AC3E}">
        <p14:creationId xmlns:p14="http://schemas.microsoft.com/office/powerpoint/2010/main" val="81205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F7B60D-FC46-42CC-A204-A98DEBB60B2C}"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80965-4322-4510-B22D-9C118322EC78}" type="slidenum">
              <a:rPr lang="en-US" smtClean="0"/>
              <a:t>‹#›</a:t>
            </a:fld>
            <a:endParaRPr lang="en-US" dirty="0"/>
          </a:p>
        </p:txBody>
      </p:sp>
    </p:spTree>
    <p:extLst>
      <p:ext uri="{BB962C8B-B14F-4D97-AF65-F5344CB8AC3E}">
        <p14:creationId xmlns:p14="http://schemas.microsoft.com/office/powerpoint/2010/main" val="45708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F7B60D-FC46-42CC-A204-A98DEBB60B2C}"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80965-4322-4510-B22D-9C118322EC78}" type="slidenum">
              <a:rPr lang="en-US" smtClean="0"/>
              <a:t>‹#›</a:t>
            </a:fld>
            <a:endParaRPr lang="en-US" dirty="0"/>
          </a:p>
        </p:txBody>
      </p:sp>
    </p:spTree>
    <p:extLst>
      <p:ext uri="{BB962C8B-B14F-4D97-AF65-F5344CB8AC3E}">
        <p14:creationId xmlns:p14="http://schemas.microsoft.com/office/powerpoint/2010/main" val="212075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F7B60D-FC46-42CC-A204-A98DEBB60B2C}"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80965-4322-4510-B22D-9C118322EC78}" type="slidenum">
              <a:rPr lang="en-US" smtClean="0"/>
              <a:t>‹#›</a:t>
            </a:fld>
            <a:endParaRPr lang="en-US" dirty="0"/>
          </a:p>
        </p:txBody>
      </p:sp>
    </p:spTree>
    <p:extLst>
      <p:ext uri="{BB962C8B-B14F-4D97-AF65-F5344CB8AC3E}">
        <p14:creationId xmlns:p14="http://schemas.microsoft.com/office/powerpoint/2010/main" val="234466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F7B60D-FC46-42CC-A204-A98DEBB60B2C}"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80965-4322-4510-B22D-9C118322EC78}" type="slidenum">
              <a:rPr lang="en-US" smtClean="0"/>
              <a:t>‹#›</a:t>
            </a:fld>
            <a:endParaRPr lang="en-US" dirty="0"/>
          </a:p>
        </p:txBody>
      </p:sp>
    </p:spTree>
    <p:extLst>
      <p:ext uri="{BB962C8B-B14F-4D97-AF65-F5344CB8AC3E}">
        <p14:creationId xmlns:p14="http://schemas.microsoft.com/office/powerpoint/2010/main" val="238818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F7B60D-FC46-42CC-A204-A98DEBB60B2C}" type="datetimeFigureOut">
              <a:rPr lang="en-US" smtClean="0"/>
              <a:t>8/12/2024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80965-4322-4510-B22D-9C118322EC78}" type="slidenum">
              <a:rPr lang="en-US" smtClean="0"/>
              <a:t>‹#›</a:t>
            </a:fld>
            <a:endParaRPr lang="en-US" dirty="0"/>
          </a:p>
        </p:txBody>
      </p:sp>
    </p:spTree>
    <p:extLst>
      <p:ext uri="{BB962C8B-B14F-4D97-AF65-F5344CB8AC3E}">
        <p14:creationId xmlns:p14="http://schemas.microsoft.com/office/powerpoint/2010/main" val="215311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F7B60D-FC46-42CC-A204-A98DEBB60B2C}" type="datetimeFigureOut">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80965-4322-4510-B22D-9C118322EC78}" type="slidenum">
              <a:rPr lang="en-US" smtClean="0"/>
              <a:t>‹#›</a:t>
            </a:fld>
            <a:endParaRPr lang="en-US" dirty="0"/>
          </a:p>
        </p:txBody>
      </p:sp>
    </p:spTree>
    <p:extLst>
      <p:ext uri="{BB962C8B-B14F-4D97-AF65-F5344CB8AC3E}">
        <p14:creationId xmlns:p14="http://schemas.microsoft.com/office/powerpoint/2010/main" val="1753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F7B60D-FC46-42CC-A204-A98DEBB60B2C}" type="datetimeFigureOut">
              <a:rPr lang="en-US" smtClean="0"/>
              <a:t>8/12/2024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F80965-4322-4510-B22D-9C118322EC78}" type="slidenum">
              <a:rPr lang="en-US" smtClean="0"/>
              <a:t>‹#›</a:t>
            </a:fld>
            <a:endParaRPr lang="en-US" dirty="0"/>
          </a:p>
        </p:txBody>
      </p:sp>
    </p:spTree>
    <p:extLst>
      <p:ext uri="{BB962C8B-B14F-4D97-AF65-F5344CB8AC3E}">
        <p14:creationId xmlns:p14="http://schemas.microsoft.com/office/powerpoint/2010/main" val="186943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F7B60D-FC46-42CC-A204-A98DEBB60B2C}" type="datetimeFigureOut">
              <a:rPr lang="en-US" smtClean="0"/>
              <a:t>8/12/2024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F80965-4322-4510-B22D-9C118322EC78}" type="slidenum">
              <a:rPr lang="en-US" smtClean="0"/>
              <a:t>‹#›</a:t>
            </a:fld>
            <a:endParaRPr lang="en-US" dirty="0"/>
          </a:p>
        </p:txBody>
      </p:sp>
    </p:spTree>
    <p:extLst>
      <p:ext uri="{BB962C8B-B14F-4D97-AF65-F5344CB8AC3E}">
        <p14:creationId xmlns:p14="http://schemas.microsoft.com/office/powerpoint/2010/main" val="383925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7B60D-FC46-42CC-A204-A98DEBB60B2C}" type="datetimeFigureOut">
              <a:rPr lang="en-US" smtClean="0"/>
              <a:t>8/12/2024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F80965-4322-4510-B22D-9C118322EC78}" type="slidenum">
              <a:rPr lang="en-US" smtClean="0"/>
              <a:t>‹#›</a:t>
            </a:fld>
            <a:endParaRPr lang="en-US" dirty="0"/>
          </a:p>
        </p:txBody>
      </p:sp>
    </p:spTree>
    <p:extLst>
      <p:ext uri="{BB962C8B-B14F-4D97-AF65-F5344CB8AC3E}">
        <p14:creationId xmlns:p14="http://schemas.microsoft.com/office/powerpoint/2010/main" val="155808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F7B60D-FC46-42CC-A204-A98DEBB60B2C}" type="datetimeFigureOut">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80965-4322-4510-B22D-9C118322EC78}" type="slidenum">
              <a:rPr lang="en-US" smtClean="0"/>
              <a:t>‹#›</a:t>
            </a:fld>
            <a:endParaRPr lang="en-US" dirty="0"/>
          </a:p>
        </p:txBody>
      </p:sp>
    </p:spTree>
    <p:extLst>
      <p:ext uri="{BB962C8B-B14F-4D97-AF65-F5344CB8AC3E}">
        <p14:creationId xmlns:p14="http://schemas.microsoft.com/office/powerpoint/2010/main" val="105689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F7B60D-FC46-42CC-A204-A98DEBB60B2C}" type="datetimeFigureOut">
              <a:rPr lang="en-US" smtClean="0"/>
              <a:t>8/12/2024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80965-4322-4510-B22D-9C118322EC78}" type="slidenum">
              <a:rPr lang="en-US" smtClean="0"/>
              <a:t>‹#›</a:t>
            </a:fld>
            <a:endParaRPr lang="en-US" dirty="0"/>
          </a:p>
        </p:txBody>
      </p:sp>
    </p:spTree>
    <p:extLst>
      <p:ext uri="{BB962C8B-B14F-4D97-AF65-F5344CB8AC3E}">
        <p14:creationId xmlns:p14="http://schemas.microsoft.com/office/powerpoint/2010/main" val="97198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7B60D-FC46-42CC-A204-A98DEBB60B2C}" type="datetimeFigureOut">
              <a:rPr lang="en-US" smtClean="0"/>
              <a:t>8/12/2024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80965-4322-4510-B22D-9C118322EC78}" type="slidenum">
              <a:rPr lang="en-US" smtClean="0"/>
              <a:t>‹#›</a:t>
            </a:fld>
            <a:endParaRPr lang="en-US" dirty="0"/>
          </a:p>
        </p:txBody>
      </p:sp>
    </p:spTree>
    <p:extLst>
      <p:ext uri="{BB962C8B-B14F-4D97-AF65-F5344CB8AC3E}">
        <p14:creationId xmlns:p14="http://schemas.microsoft.com/office/powerpoint/2010/main" val="674687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mypay.dfas.mil/#/" TargetMode="External"/><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financialfrontline.org/" TargetMode="External"/><Relationship Id="rId5" Type="http://schemas.openxmlformats.org/officeDocument/2006/relationships/hyperlink" Target="https://www.dfas.mil/retiredmilitary/newsevents/news/bankchanges/" TargetMode="External"/><Relationship Id="rId4" Type="http://schemas.openxmlformats.org/officeDocument/2006/relationships/hyperlink" Target="https://www.militaryonesource.mil/military-basics/new-to-the-military/military-pay-101-how-to-open-a-bank-account-and-tsp-introducti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8" Type="http://schemas.openxmlformats.org/officeDocument/2006/relationships/hyperlink" Target="https://ncua.gov/" TargetMode="External"/><Relationship Id="rId3" Type="http://schemas.openxmlformats.org/officeDocument/2006/relationships/image" Target="../media/image3.png"/><Relationship Id="rId7" Type="http://schemas.openxmlformats.org/officeDocument/2006/relationships/hyperlink" Target="https://www.fdic.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www.pocketguard.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a:blip r:embed="rId3">
            <a:extLst>
              <a:ext uri="{28A0092B-C50C-407E-A947-70E740481C1C}">
                <a14:useLocalDpi xmlns:a14="http://schemas.microsoft.com/office/drawing/2010/main" val="0"/>
              </a:ext>
            </a:extLst>
          </a:blip>
          <a:srcRect t="7812" b="7812"/>
          <a:stretch/>
        </p:blipFill>
        <p:spPr>
          <a:xfrm>
            <a:off x="-1066444" y="-2438400"/>
            <a:ext cx="20049066" cy="11277600"/>
          </a:xfrm>
          <a:prstGeom prst="rect">
            <a:avLst/>
          </a:prstGeom>
          <a:noFill/>
          <a:ln>
            <a:noFill/>
          </a:ln>
        </p:spPr>
      </p:pic>
      <p:grpSp>
        <p:nvGrpSpPr>
          <p:cNvPr id="93" name="Google Shape;93;p1"/>
          <p:cNvGrpSpPr/>
          <p:nvPr/>
        </p:nvGrpSpPr>
        <p:grpSpPr>
          <a:xfrm>
            <a:off x="-1066444" y="-723900"/>
            <a:ext cx="4978686" cy="9359900"/>
            <a:chOff x="-2" y="-954336"/>
            <a:chExt cx="10778145" cy="11739033"/>
          </a:xfrm>
        </p:grpSpPr>
        <p:sp>
          <p:nvSpPr>
            <p:cNvPr id="94" name="Google Shape;94;p1"/>
            <p:cNvSpPr/>
            <p:nvPr/>
          </p:nvSpPr>
          <p:spPr>
            <a:xfrm>
              <a:off x="-2" y="-954336"/>
              <a:ext cx="10778145" cy="11739033"/>
            </a:xfrm>
            <a:prstGeom prst="rect">
              <a:avLst/>
            </a:prstGeom>
            <a:solidFill>
              <a:srgbClr val="003300"/>
            </a:solidFill>
            <a:ln>
              <a:noFill/>
            </a:ln>
          </p:spPr>
          <p:txBody>
            <a:bodyPr spcFirstLastPara="1" wrap="square" lIns="60950" tIns="60950" rIns="60950" bIns="60950" anchor="ctr" anchorCtr="0">
              <a:noAutofit/>
            </a:bodyPr>
            <a:lstStyle/>
            <a:p>
              <a:endParaRPr sz="1200" dirty="0"/>
            </a:p>
          </p:txBody>
        </p:sp>
        <p:sp>
          <p:nvSpPr>
            <p:cNvPr id="95" name="Google Shape;95;p1"/>
            <p:cNvSpPr txBox="1"/>
            <p:nvPr/>
          </p:nvSpPr>
          <p:spPr>
            <a:xfrm>
              <a:off x="1445439" y="3913655"/>
              <a:ext cx="7887264" cy="3655661"/>
            </a:xfrm>
            <a:prstGeom prst="rect">
              <a:avLst/>
            </a:prstGeom>
            <a:noFill/>
            <a:ln>
              <a:noFill/>
            </a:ln>
          </p:spPr>
          <p:txBody>
            <a:bodyPr spcFirstLastPara="1" wrap="square" lIns="0" tIns="0" rIns="0" bIns="0" anchor="t" anchorCtr="0">
              <a:spAutoFit/>
            </a:bodyPr>
            <a:lstStyle/>
            <a:p>
              <a:pPr algn="ctr" defTabSz="914400">
                <a:lnSpc>
                  <a:spcPct val="90000"/>
                </a:lnSpc>
                <a:spcBef>
                  <a:spcPct val="0"/>
                </a:spcBef>
              </a:pPr>
              <a:r>
                <a:rPr lang="en-US" sz="5500" b="1" dirty="0">
                  <a:ln w="10160">
                    <a:no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sym typeface="Arial"/>
                </a:rPr>
                <a:t>Lesson 5:</a:t>
              </a:r>
            </a:p>
            <a:p>
              <a:pPr algn="ctr" defTabSz="914400">
                <a:lnSpc>
                  <a:spcPct val="90000"/>
                </a:lnSpc>
                <a:spcBef>
                  <a:spcPct val="0"/>
                </a:spcBef>
              </a:pPr>
              <a:r>
                <a:rPr lang="en-US" sz="5500" b="1" dirty="0">
                  <a:ln w="10160">
                    <a:no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sym typeface="Arial"/>
                </a:rPr>
                <a:t>Financial </a:t>
              </a:r>
            </a:p>
            <a:p>
              <a:pPr algn="ctr" defTabSz="914400">
                <a:lnSpc>
                  <a:spcPct val="90000"/>
                </a:lnSpc>
                <a:spcBef>
                  <a:spcPct val="0"/>
                </a:spcBef>
              </a:pPr>
              <a:r>
                <a:rPr lang="en-US" sz="5500" b="1" dirty="0">
                  <a:ln w="10160">
                    <a:no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sym typeface="Arial"/>
                </a:rPr>
                <a:t>Services</a:t>
              </a:r>
            </a:p>
          </p:txBody>
        </p:sp>
      </p:grpSp>
      <p:sp>
        <p:nvSpPr>
          <p:cNvPr id="99" name="Google Shape;99;p1"/>
          <p:cNvSpPr/>
          <p:nvPr/>
        </p:nvSpPr>
        <p:spPr>
          <a:xfrm>
            <a:off x="158716" y="490998"/>
            <a:ext cx="2528365" cy="2148093"/>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4">
              <a:alphaModFix/>
            </a:blip>
            <a:stretch>
              <a:fillRect/>
            </a:stretch>
          </a:blipFill>
          <a:ln>
            <a:noFill/>
          </a:ln>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D04906-511A-FDC5-2B2B-47E29609A170}"/>
              </a:ext>
            </a:extLst>
          </p:cNvPr>
          <p:cNvSpPr/>
          <p:nvPr/>
        </p:nvSpPr>
        <p:spPr>
          <a:xfrm>
            <a:off x="0" y="-63661"/>
            <a:ext cx="3518704" cy="6985322"/>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B36B014-3E41-0489-0B0E-D520810025AB}"/>
              </a:ext>
            </a:extLst>
          </p:cNvPr>
          <p:cNvSpPr txBox="1"/>
          <p:nvPr/>
        </p:nvSpPr>
        <p:spPr>
          <a:xfrm>
            <a:off x="3911769" y="1633635"/>
            <a:ext cx="4029129" cy="35907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Service/maintenance fees</a:t>
            </a:r>
          </a:p>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Usage fees</a:t>
            </a:r>
          </a:p>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ATM fees</a:t>
            </a:r>
          </a:p>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Foreign transaction fees</a:t>
            </a:r>
          </a:p>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Online bill-pay fees</a:t>
            </a:r>
          </a:p>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Check-writing fees</a:t>
            </a:r>
          </a:p>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Overdraft charges</a:t>
            </a:r>
          </a:p>
        </p:txBody>
      </p:sp>
      <p:sp>
        <p:nvSpPr>
          <p:cNvPr id="6" name="TextBox 5">
            <a:extLst>
              <a:ext uri="{FF2B5EF4-FFF2-40B4-BE49-F238E27FC236}">
                <a16:creationId xmlns:a16="http://schemas.microsoft.com/office/drawing/2014/main" id="{7C7BC602-D4A4-E876-1F82-43925A4A5C60}"/>
              </a:ext>
            </a:extLst>
          </p:cNvPr>
          <p:cNvSpPr txBox="1"/>
          <p:nvPr/>
        </p:nvSpPr>
        <p:spPr>
          <a:xfrm>
            <a:off x="8451662" y="1633635"/>
            <a:ext cx="3372292" cy="35907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Stop-payment fees</a:t>
            </a:r>
          </a:p>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Statement fees</a:t>
            </a:r>
          </a:p>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Research fees</a:t>
            </a:r>
          </a:p>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Account-closing fee</a:t>
            </a:r>
          </a:p>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Check printing </a:t>
            </a:r>
          </a:p>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Safe-deposit box rental </a:t>
            </a:r>
          </a:p>
          <a:p>
            <a:pPr marL="285750" indent="-285750">
              <a:lnSpc>
                <a:spcPct val="150000"/>
              </a:lnSpc>
              <a:buFont typeface="Arial" panose="020B0604020202020204" pitchFamily="34" charset="0"/>
              <a:buChar char="•"/>
            </a:pPr>
            <a:r>
              <a:rPr lang="en-US" sz="2200" dirty="0">
                <a:latin typeface="Roboto" panose="02000000000000000000" pitchFamily="2" charset="0"/>
                <a:ea typeface="Roboto" panose="02000000000000000000" pitchFamily="2" charset="0"/>
                <a:cs typeface="Roboto" panose="02000000000000000000" pitchFamily="2" charset="0"/>
              </a:rPr>
              <a:t>Other costs and fees</a:t>
            </a:r>
          </a:p>
        </p:txBody>
      </p:sp>
      <p:sp>
        <p:nvSpPr>
          <p:cNvPr id="2" name="Google Shape;99;p1">
            <a:extLst>
              <a:ext uri="{FF2B5EF4-FFF2-40B4-BE49-F238E27FC236}">
                <a16:creationId xmlns:a16="http://schemas.microsoft.com/office/drawing/2014/main" id="{207A470B-D963-C68A-5E7A-7D206249A913}"/>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3">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
        <p:nvSpPr>
          <p:cNvPr id="3" name="TextBox 2">
            <a:extLst>
              <a:ext uri="{FF2B5EF4-FFF2-40B4-BE49-F238E27FC236}">
                <a16:creationId xmlns:a16="http://schemas.microsoft.com/office/drawing/2014/main" id="{FD5E53CF-B429-27F4-C03F-B850D1E96F2C}"/>
              </a:ext>
            </a:extLst>
          </p:cNvPr>
          <p:cNvSpPr txBox="1"/>
          <p:nvPr/>
        </p:nvSpPr>
        <p:spPr>
          <a:xfrm>
            <a:off x="-52323" y="2228671"/>
            <a:ext cx="3622876" cy="2400657"/>
          </a:xfrm>
          <a:prstGeom prst="rect">
            <a:avLst/>
          </a:prstGeom>
          <a:noFill/>
        </p:spPr>
        <p:txBody>
          <a:bodyPr wrap="square" rtlCol="0">
            <a:spAutoFit/>
          </a:bodyPr>
          <a:lstStyle/>
          <a:p>
            <a:pPr algn="ctr"/>
            <a:r>
              <a:rPr lang="en-US" sz="5000" b="1" kern="1200" dirty="0">
                <a:ln w="19050">
                  <a:noFill/>
                </a:ln>
                <a:solidFill>
                  <a:schemeClr val="bg1"/>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t>Costs of </a:t>
            </a:r>
            <a:br>
              <a:rPr lang="en-US" sz="5000" b="1" kern="1200" dirty="0">
                <a:ln w="19050">
                  <a:noFill/>
                </a:ln>
                <a:solidFill>
                  <a:schemeClr val="bg1"/>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br>
            <a:r>
              <a:rPr lang="en-US" sz="5000" b="1" kern="1200" dirty="0">
                <a:ln w="19050">
                  <a:noFill/>
                </a:ln>
                <a:solidFill>
                  <a:schemeClr val="bg1"/>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t>Financial</a:t>
            </a:r>
            <a:br>
              <a:rPr lang="en-US" sz="5000" b="1" kern="1200" dirty="0">
                <a:ln w="19050">
                  <a:noFill/>
                </a:ln>
                <a:solidFill>
                  <a:schemeClr val="bg1"/>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br>
            <a:r>
              <a:rPr lang="en-US" sz="5000" b="1" kern="1200" dirty="0">
                <a:ln w="19050">
                  <a:noFill/>
                </a:ln>
                <a:solidFill>
                  <a:schemeClr val="bg1"/>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t>Services:</a:t>
            </a:r>
            <a:endParaRPr lang="en-US" sz="5000" b="1" dirty="0">
              <a:solidFill>
                <a:schemeClr val="bg1"/>
              </a:solidFill>
            </a:endParaRPr>
          </a:p>
        </p:txBody>
      </p:sp>
    </p:spTree>
    <p:extLst>
      <p:ext uri="{BB962C8B-B14F-4D97-AF65-F5344CB8AC3E}">
        <p14:creationId xmlns:p14="http://schemas.microsoft.com/office/powerpoint/2010/main" val="1002162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25AEE00-9E05-5485-0336-8DDBDC1138BE}"/>
              </a:ext>
            </a:extLst>
          </p:cNvPr>
          <p:cNvSpPr>
            <a:spLocks noGrp="1"/>
          </p:cNvSpPr>
          <p:nvPr>
            <p:ph type="title"/>
          </p:nvPr>
        </p:nvSpPr>
        <p:spPr>
          <a:xfrm>
            <a:off x="0" y="128202"/>
            <a:ext cx="12191999" cy="1210922"/>
          </a:xfrm>
        </p:spPr>
        <p:txBody>
          <a:bodyPr vert="horz" lIns="91440" tIns="45720" rIns="91440" bIns="45720" rtlCol="0" anchor="ctr">
            <a:normAutofit/>
          </a:bodyPr>
          <a:lstStyle/>
          <a:p>
            <a:pPr algn="ctr"/>
            <a:r>
              <a:rPr lang="en-US" sz="5000" b="1" kern="1200" dirty="0">
                <a:ln w="19050">
                  <a:noFill/>
                </a:ln>
                <a:solidFill>
                  <a:srgbClr val="003300"/>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t>Writing a Personal Check</a:t>
            </a:r>
          </a:p>
        </p:txBody>
      </p:sp>
      <p:pic>
        <p:nvPicPr>
          <p:cNvPr id="2" name="Picture 4">
            <a:extLst>
              <a:ext uri="{FF2B5EF4-FFF2-40B4-BE49-F238E27FC236}">
                <a16:creationId xmlns:a16="http://schemas.microsoft.com/office/drawing/2014/main" id="{3532B9C5-3E2C-68FA-9BBA-CD8B62002DF4}"/>
              </a:ext>
            </a:extLst>
          </p:cNvPr>
          <p:cNvPicPr>
            <a:picLocks noChangeAspect="1"/>
          </p:cNvPicPr>
          <p:nvPr/>
        </p:nvPicPr>
        <p:blipFill rotWithShape="1">
          <a:blip r:embed="rId3">
            <a:extLst>
              <a:ext uri="{28A0092B-C50C-407E-A947-70E740481C1C}">
                <a14:useLocalDpi xmlns:a14="http://schemas.microsoft.com/office/drawing/2010/main" val="0"/>
              </a:ext>
            </a:extLst>
          </a:blip>
          <a:srcRect l="1779" t="2916" r="1045" b="3806"/>
          <a:stretch/>
        </p:blipFill>
        <p:spPr>
          <a:xfrm>
            <a:off x="1403499" y="1601398"/>
            <a:ext cx="9267444" cy="4237963"/>
          </a:xfrm>
          <a:prstGeom prst="rect">
            <a:avLst/>
          </a:prstGeom>
          <a:ln w="88900">
            <a:solidFill>
              <a:srgbClr val="23362A"/>
            </a:solidFill>
          </a:ln>
        </p:spPr>
      </p:pic>
      <p:sp>
        <p:nvSpPr>
          <p:cNvPr id="3" name="TextBox 9">
            <a:extLst>
              <a:ext uri="{FF2B5EF4-FFF2-40B4-BE49-F238E27FC236}">
                <a16:creationId xmlns:a16="http://schemas.microsoft.com/office/drawing/2014/main" id="{4E6195CE-CD36-ADBF-ABE5-24D548AC5F4C}"/>
              </a:ext>
            </a:extLst>
          </p:cNvPr>
          <p:cNvSpPr txBox="1"/>
          <p:nvPr/>
        </p:nvSpPr>
        <p:spPr>
          <a:xfrm>
            <a:off x="2910563" y="3075554"/>
            <a:ext cx="3126658" cy="369332"/>
          </a:xfrm>
          <a:prstGeom prst="rect">
            <a:avLst/>
          </a:prstGeom>
          <a:noFill/>
        </p:spPr>
        <p:txBody>
          <a:bodyPr wrap="square" rtlCol="0">
            <a:spAutoFit/>
          </a:bodyPr>
          <a:lstStyle/>
          <a:p>
            <a:r>
              <a:rPr lang="en-US" dirty="0">
                <a:solidFill>
                  <a:srgbClr val="977B3C"/>
                </a:solidFill>
                <a:latin typeface="Helvetica" pitchFamily="2" charset="0"/>
              </a:rPr>
              <a:t>Verizon Wireless</a:t>
            </a:r>
          </a:p>
        </p:txBody>
      </p:sp>
      <p:sp>
        <p:nvSpPr>
          <p:cNvPr id="4" name="TextBox 5">
            <a:extLst>
              <a:ext uri="{FF2B5EF4-FFF2-40B4-BE49-F238E27FC236}">
                <a16:creationId xmlns:a16="http://schemas.microsoft.com/office/drawing/2014/main" id="{9E5A87EF-F8F1-916C-7249-0E678FD8C87C}"/>
              </a:ext>
            </a:extLst>
          </p:cNvPr>
          <p:cNvSpPr txBox="1"/>
          <p:nvPr/>
        </p:nvSpPr>
        <p:spPr>
          <a:xfrm>
            <a:off x="6952083" y="2526506"/>
            <a:ext cx="2005780" cy="369332"/>
          </a:xfrm>
          <a:prstGeom prst="rect">
            <a:avLst/>
          </a:prstGeom>
          <a:noFill/>
        </p:spPr>
        <p:txBody>
          <a:bodyPr wrap="square" rtlCol="0">
            <a:spAutoFit/>
          </a:bodyPr>
          <a:lstStyle/>
          <a:p>
            <a:r>
              <a:rPr lang="en-US" dirty="0">
                <a:solidFill>
                  <a:srgbClr val="977B3C"/>
                </a:solidFill>
                <a:latin typeface="Helvetica" pitchFamily="2" charset="0"/>
              </a:rPr>
              <a:t>01/01/20XX</a:t>
            </a:r>
          </a:p>
        </p:txBody>
      </p:sp>
      <p:sp>
        <p:nvSpPr>
          <p:cNvPr id="7" name="TextBox 15">
            <a:extLst>
              <a:ext uri="{FF2B5EF4-FFF2-40B4-BE49-F238E27FC236}">
                <a16:creationId xmlns:a16="http://schemas.microsoft.com/office/drawing/2014/main" id="{8A5DF0D7-B84B-C83E-2B29-7ABDE97C9148}"/>
              </a:ext>
            </a:extLst>
          </p:cNvPr>
          <p:cNvSpPr txBox="1"/>
          <p:nvPr/>
        </p:nvSpPr>
        <p:spPr>
          <a:xfrm>
            <a:off x="8993982" y="3144636"/>
            <a:ext cx="1091381" cy="400110"/>
          </a:xfrm>
          <a:prstGeom prst="rect">
            <a:avLst/>
          </a:prstGeom>
          <a:noFill/>
        </p:spPr>
        <p:txBody>
          <a:bodyPr wrap="square" rtlCol="0">
            <a:spAutoFit/>
          </a:bodyPr>
          <a:lstStyle/>
          <a:p>
            <a:r>
              <a:rPr lang="en-US" sz="2000" dirty="0">
                <a:solidFill>
                  <a:srgbClr val="977B3C"/>
                </a:solidFill>
                <a:latin typeface="Helvetica" pitchFamily="2" charset="0"/>
              </a:rPr>
              <a:t>100.58</a:t>
            </a:r>
          </a:p>
        </p:txBody>
      </p:sp>
      <p:sp>
        <p:nvSpPr>
          <p:cNvPr id="8" name="TextBox 21">
            <a:extLst>
              <a:ext uri="{FF2B5EF4-FFF2-40B4-BE49-F238E27FC236}">
                <a16:creationId xmlns:a16="http://schemas.microsoft.com/office/drawing/2014/main" id="{528F4533-43CB-0202-11F7-3E9671397CD1}"/>
              </a:ext>
            </a:extLst>
          </p:cNvPr>
          <p:cNvSpPr txBox="1"/>
          <p:nvPr/>
        </p:nvSpPr>
        <p:spPr>
          <a:xfrm>
            <a:off x="1856380" y="3599091"/>
            <a:ext cx="5645713" cy="369332"/>
          </a:xfrm>
          <a:prstGeom prst="rect">
            <a:avLst/>
          </a:prstGeom>
          <a:noFill/>
        </p:spPr>
        <p:txBody>
          <a:bodyPr wrap="square" rtlCol="0">
            <a:spAutoFit/>
          </a:bodyPr>
          <a:lstStyle/>
          <a:p>
            <a:r>
              <a:rPr lang="en-US" dirty="0">
                <a:solidFill>
                  <a:srgbClr val="977B3C"/>
                </a:solidFill>
                <a:latin typeface="Helvetica" pitchFamily="2" charset="0"/>
              </a:rPr>
              <a:t>One hundred dollars and 58/100 ---------------</a:t>
            </a:r>
          </a:p>
        </p:txBody>
      </p:sp>
      <p:sp>
        <p:nvSpPr>
          <p:cNvPr id="9" name="TextBox 31">
            <a:extLst>
              <a:ext uri="{FF2B5EF4-FFF2-40B4-BE49-F238E27FC236}">
                <a16:creationId xmlns:a16="http://schemas.microsoft.com/office/drawing/2014/main" id="{2F6DFC02-C583-489F-96B9-EAC1FFF44272}"/>
              </a:ext>
            </a:extLst>
          </p:cNvPr>
          <p:cNvSpPr txBox="1"/>
          <p:nvPr/>
        </p:nvSpPr>
        <p:spPr>
          <a:xfrm>
            <a:off x="2214819" y="4699358"/>
            <a:ext cx="2884769" cy="369332"/>
          </a:xfrm>
          <a:prstGeom prst="rect">
            <a:avLst/>
          </a:prstGeom>
          <a:noFill/>
        </p:spPr>
        <p:txBody>
          <a:bodyPr wrap="square" rtlCol="0">
            <a:spAutoFit/>
          </a:bodyPr>
          <a:lstStyle/>
          <a:p>
            <a:r>
              <a:rPr lang="en-US" dirty="0">
                <a:solidFill>
                  <a:srgbClr val="977B3C"/>
                </a:solidFill>
                <a:latin typeface="Helvetica" pitchFamily="2" charset="0"/>
              </a:rPr>
              <a:t>January Phone Bill</a:t>
            </a:r>
          </a:p>
        </p:txBody>
      </p:sp>
      <p:sp>
        <p:nvSpPr>
          <p:cNvPr id="10" name="TextBox 2">
            <a:extLst>
              <a:ext uri="{FF2B5EF4-FFF2-40B4-BE49-F238E27FC236}">
                <a16:creationId xmlns:a16="http://schemas.microsoft.com/office/drawing/2014/main" id="{2F2B1F0D-66EE-9983-91D6-D9D1C4A7389F}"/>
              </a:ext>
            </a:extLst>
          </p:cNvPr>
          <p:cNvSpPr txBox="1"/>
          <p:nvPr/>
        </p:nvSpPr>
        <p:spPr>
          <a:xfrm>
            <a:off x="6952083" y="4719226"/>
            <a:ext cx="2861188" cy="369332"/>
          </a:xfrm>
          <a:prstGeom prst="rect">
            <a:avLst/>
          </a:prstGeom>
          <a:noFill/>
        </p:spPr>
        <p:txBody>
          <a:bodyPr wrap="square" rtlCol="0">
            <a:spAutoFit/>
          </a:bodyPr>
          <a:lstStyle/>
          <a:p>
            <a:r>
              <a:rPr lang="en-US" dirty="0">
                <a:solidFill>
                  <a:srgbClr val="977B3C"/>
                </a:solidFill>
                <a:latin typeface="Helvetica" pitchFamily="2" charset="0"/>
              </a:rPr>
              <a:t>Your Signature</a:t>
            </a:r>
          </a:p>
        </p:txBody>
      </p:sp>
      <p:sp>
        <p:nvSpPr>
          <p:cNvPr id="11" name="TextBox 22">
            <a:extLst>
              <a:ext uri="{FF2B5EF4-FFF2-40B4-BE49-F238E27FC236}">
                <a16:creationId xmlns:a16="http://schemas.microsoft.com/office/drawing/2014/main" id="{70815A41-FDBF-AA1C-7CED-EDF4EF606B1B}"/>
              </a:ext>
            </a:extLst>
          </p:cNvPr>
          <p:cNvSpPr txBox="1"/>
          <p:nvPr/>
        </p:nvSpPr>
        <p:spPr>
          <a:xfrm>
            <a:off x="7615760" y="1156633"/>
            <a:ext cx="501446" cy="369332"/>
          </a:xfrm>
          <a:prstGeom prst="rect">
            <a:avLst/>
          </a:prstGeom>
          <a:solidFill>
            <a:srgbClr val="EFB40F"/>
          </a:solidFill>
          <a:ln w="28575">
            <a:noFill/>
          </a:ln>
        </p:spPr>
        <p:txBody>
          <a:bodyPr wrap="square" rtlCol="0">
            <a:spAutoFit/>
          </a:bodyPr>
          <a:lstStyle/>
          <a:p>
            <a:pPr algn="ctr"/>
            <a:r>
              <a:rPr lang="en-US" b="1" dirty="0">
                <a:solidFill>
                  <a:srgbClr val="23362A"/>
                </a:solidFill>
              </a:rPr>
              <a:t>#1</a:t>
            </a:r>
          </a:p>
        </p:txBody>
      </p:sp>
      <p:cxnSp>
        <p:nvCxnSpPr>
          <p:cNvPr id="12" name="Conector recto 30">
            <a:extLst>
              <a:ext uri="{FF2B5EF4-FFF2-40B4-BE49-F238E27FC236}">
                <a16:creationId xmlns:a16="http://schemas.microsoft.com/office/drawing/2014/main" id="{9BAE8743-049B-4119-FB94-37E5397092B7}"/>
              </a:ext>
            </a:extLst>
          </p:cNvPr>
          <p:cNvCxnSpPr>
            <a:cxnSpLocks/>
          </p:cNvCxnSpPr>
          <p:nvPr/>
        </p:nvCxnSpPr>
        <p:spPr>
          <a:xfrm>
            <a:off x="7866483" y="1467386"/>
            <a:ext cx="0" cy="1059120"/>
          </a:xfrm>
          <a:prstGeom prst="line">
            <a:avLst/>
          </a:prstGeom>
          <a:ln w="25400">
            <a:solidFill>
              <a:srgbClr val="EFB40F"/>
            </a:solidFill>
            <a:tailEnd type="oval"/>
          </a:ln>
        </p:spPr>
        <p:style>
          <a:lnRef idx="1">
            <a:schemeClr val="accent1"/>
          </a:lnRef>
          <a:fillRef idx="0">
            <a:schemeClr val="accent1"/>
          </a:fillRef>
          <a:effectRef idx="0">
            <a:schemeClr val="accent1"/>
          </a:effectRef>
          <a:fontRef idx="minor">
            <a:schemeClr val="tx1"/>
          </a:fontRef>
        </p:style>
      </p:cxnSp>
      <p:sp>
        <p:nvSpPr>
          <p:cNvPr id="15" name="TextBox 22">
            <a:extLst>
              <a:ext uri="{FF2B5EF4-FFF2-40B4-BE49-F238E27FC236}">
                <a16:creationId xmlns:a16="http://schemas.microsoft.com/office/drawing/2014/main" id="{0B24EC68-362F-8E39-BB31-10C0885A009F}"/>
              </a:ext>
            </a:extLst>
          </p:cNvPr>
          <p:cNvSpPr txBox="1"/>
          <p:nvPr/>
        </p:nvSpPr>
        <p:spPr>
          <a:xfrm>
            <a:off x="3526652" y="1377438"/>
            <a:ext cx="501446" cy="369332"/>
          </a:xfrm>
          <a:prstGeom prst="rect">
            <a:avLst/>
          </a:prstGeom>
          <a:solidFill>
            <a:srgbClr val="EFB40F"/>
          </a:solidFill>
          <a:ln w="28575">
            <a:noFill/>
          </a:ln>
        </p:spPr>
        <p:txBody>
          <a:bodyPr wrap="square" rtlCol="0">
            <a:spAutoFit/>
          </a:bodyPr>
          <a:lstStyle/>
          <a:p>
            <a:pPr algn="ctr"/>
            <a:r>
              <a:rPr lang="en-US" b="1" dirty="0">
                <a:solidFill>
                  <a:srgbClr val="23362A"/>
                </a:solidFill>
              </a:rPr>
              <a:t>#2</a:t>
            </a:r>
          </a:p>
        </p:txBody>
      </p:sp>
      <p:cxnSp>
        <p:nvCxnSpPr>
          <p:cNvPr id="16" name="Conector recto 27">
            <a:extLst>
              <a:ext uri="{FF2B5EF4-FFF2-40B4-BE49-F238E27FC236}">
                <a16:creationId xmlns:a16="http://schemas.microsoft.com/office/drawing/2014/main" id="{BE8BA554-37A2-DF66-7B6F-5DA4FBBD3B30}"/>
              </a:ext>
            </a:extLst>
          </p:cNvPr>
          <p:cNvCxnSpPr>
            <a:cxnSpLocks/>
          </p:cNvCxnSpPr>
          <p:nvPr/>
        </p:nvCxnSpPr>
        <p:spPr>
          <a:xfrm>
            <a:off x="3777375" y="1525965"/>
            <a:ext cx="0" cy="1627342"/>
          </a:xfrm>
          <a:prstGeom prst="line">
            <a:avLst/>
          </a:prstGeom>
          <a:ln w="25400">
            <a:solidFill>
              <a:srgbClr val="EFB40F"/>
            </a:solidFill>
            <a:tailEnd type="oval"/>
          </a:ln>
        </p:spPr>
        <p:style>
          <a:lnRef idx="1">
            <a:schemeClr val="accent1"/>
          </a:lnRef>
          <a:fillRef idx="0">
            <a:schemeClr val="accent1"/>
          </a:fillRef>
          <a:effectRef idx="0">
            <a:schemeClr val="accent1"/>
          </a:effectRef>
          <a:fontRef idx="minor">
            <a:schemeClr val="tx1"/>
          </a:fontRef>
        </p:style>
      </p:cxnSp>
      <p:sp>
        <p:nvSpPr>
          <p:cNvPr id="17" name="TextBox 22">
            <a:extLst>
              <a:ext uri="{FF2B5EF4-FFF2-40B4-BE49-F238E27FC236}">
                <a16:creationId xmlns:a16="http://schemas.microsoft.com/office/drawing/2014/main" id="{B244911D-DFD4-E83B-ED37-5B1801D4B5A5}"/>
              </a:ext>
            </a:extLst>
          </p:cNvPr>
          <p:cNvSpPr txBox="1"/>
          <p:nvPr/>
        </p:nvSpPr>
        <p:spPr>
          <a:xfrm>
            <a:off x="9678850" y="5343646"/>
            <a:ext cx="501446" cy="369332"/>
          </a:xfrm>
          <a:prstGeom prst="rect">
            <a:avLst/>
          </a:prstGeom>
          <a:solidFill>
            <a:srgbClr val="EFB40F"/>
          </a:solidFill>
          <a:ln w="28575">
            <a:noFill/>
          </a:ln>
        </p:spPr>
        <p:txBody>
          <a:bodyPr wrap="square" rtlCol="0">
            <a:spAutoFit/>
          </a:bodyPr>
          <a:lstStyle/>
          <a:p>
            <a:pPr algn="ctr"/>
            <a:r>
              <a:rPr lang="en-US" b="1" dirty="0">
                <a:solidFill>
                  <a:srgbClr val="23362A"/>
                </a:solidFill>
              </a:rPr>
              <a:t>#3</a:t>
            </a:r>
          </a:p>
        </p:txBody>
      </p:sp>
      <p:cxnSp>
        <p:nvCxnSpPr>
          <p:cNvPr id="18" name="Conector recto 38">
            <a:extLst>
              <a:ext uri="{FF2B5EF4-FFF2-40B4-BE49-F238E27FC236}">
                <a16:creationId xmlns:a16="http://schemas.microsoft.com/office/drawing/2014/main" id="{E520BBBB-DAFF-E31E-B61B-6E74ED2C6EB2}"/>
              </a:ext>
            </a:extLst>
          </p:cNvPr>
          <p:cNvCxnSpPr>
            <a:cxnSpLocks/>
          </p:cNvCxnSpPr>
          <p:nvPr/>
        </p:nvCxnSpPr>
        <p:spPr>
          <a:xfrm>
            <a:off x="9929573" y="3346395"/>
            <a:ext cx="0" cy="2376400"/>
          </a:xfrm>
          <a:prstGeom prst="line">
            <a:avLst/>
          </a:prstGeom>
          <a:ln w="25400">
            <a:solidFill>
              <a:srgbClr val="EFB40F"/>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22">
            <a:extLst>
              <a:ext uri="{FF2B5EF4-FFF2-40B4-BE49-F238E27FC236}">
                <a16:creationId xmlns:a16="http://schemas.microsoft.com/office/drawing/2014/main" id="{A7E59290-7002-C185-D836-3E2947C36ECB}"/>
              </a:ext>
            </a:extLst>
          </p:cNvPr>
          <p:cNvSpPr txBox="1"/>
          <p:nvPr/>
        </p:nvSpPr>
        <p:spPr>
          <a:xfrm>
            <a:off x="1776305" y="1352263"/>
            <a:ext cx="501446" cy="369332"/>
          </a:xfrm>
          <a:prstGeom prst="rect">
            <a:avLst/>
          </a:prstGeom>
          <a:solidFill>
            <a:srgbClr val="EFB40F"/>
          </a:solidFill>
          <a:ln w="28575">
            <a:noFill/>
          </a:ln>
        </p:spPr>
        <p:txBody>
          <a:bodyPr wrap="square" rtlCol="0">
            <a:spAutoFit/>
          </a:bodyPr>
          <a:lstStyle/>
          <a:p>
            <a:pPr algn="ctr"/>
            <a:r>
              <a:rPr lang="en-US" b="1" dirty="0">
                <a:solidFill>
                  <a:srgbClr val="23362A"/>
                </a:solidFill>
              </a:rPr>
              <a:t>#4</a:t>
            </a:r>
          </a:p>
        </p:txBody>
      </p:sp>
      <p:cxnSp>
        <p:nvCxnSpPr>
          <p:cNvPr id="21" name="Conector recto 25">
            <a:extLst>
              <a:ext uri="{FF2B5EF4-FFF2-40B4-BE49-F238E27FC236}">
                <a16:creationId xmlns:a16="http://schemas.microsoft.com/office/drawing/2014/main" id="{9A8FED32-14E3-6F45-E6CB-09B592ED96A8}"/>
              </a:ext>
            </a:extLst>
          </p:cNvPr>
          <p:cNvCxnSpPr/>
          <p:nvPr/>
        </p:nvCxnSpPr>
        <p:spPr>
          <a:xfrm>
            <a:off x="2027028" y="1601398"/>
            <a:ext cx="0" cy="2130060"/>
          </a:xfrm>
          <a:prstGeom prst="line">
            <a:avLst/>
          </a:prstGeom>
          <a:ln w="25400">
            <a:solidFill>
              <a:srgbClr val="EFB40F"/>
            </a:solidFill>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D9F10EE-C077-C32B-550C-A3E400AC76A4}"/>
              </a:ext>
            </a:extLst>
          </p:cNvPr>
          <p:cNvSpPr txBox="1"/>
          <p:nvPr/>
        </p:nvSpPr>
        <p:spPr>
          <a:xfrm>
            <a:off x="2087636" y="6317965"/>
            <a:ext cx="501446" cy="369332"/>
          </a:xfrm>
          <a:prstGeom prst="rect">
            <a:avLst/>
          </a:prstGeom>
          <a:solidFill>
            <a:srgbClr val="EFB40F"/>
          </a:solidFill>
          <a:ln w="28575">
            <a:noFill/>
          </a:ln>
        </p:spPr>
        <p:txBody>
          <a:bodyPr wrap="square" rtlCol="0">
            <a:spAutoFit/>
          </a:bodyPr>
          <a:lstStyle/>
          <a:p>
            <a:pPr algn="ctr"/>
            <a:r>
              <a:rPr lang="en-US" b="1" dirty="0">
                <a:solidFill>
                  <a:srgbClr val="23362A"/>
                </a:solidFill>
              </a:rPr>
              <a:t>#5</a:t>
            </a:r>
          </a:p>
        </p:txBody>
      </p:sp>
      <p:cxnSp>
        <p:nvCxnSpPr>
          <p:cNvPr id="24" name="Conector recto 33">
            <a:extLst>
              <a:ext uri="{FF2B5EF4-FFF2-40B4-BE49-F238E27FC236}">
                <a16:creationId xmlns:a16="http://schemas.microsoft.com/office/drawing/2014/main" id="{326DC477-53D7-8087-7DB2-6860E9D9B64B}"/>
              </a:ext>
            </a:extLst>
          </p:cNvPr>
          <p:cNvCxnSpPr>
            <a:cxnSpLocks/>
          </p:cNvCxnSpPr>
          <p:nvPr/>
        </p:nvCxnSpPr>
        <p:spPr>
          <a:xfrm>
            <a:off x="2346407" y="5068690"/>
            <a:ext cx="0" cy="1512519"/>
          </a:xfrm>
          <a:prstGeom prst="line">
            <a:avLst/>
          </a:prstGeom>
          <a:ln w="25400">
            <a:solidFill>
              <a:srgbClr val="EFB40F"/>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22">
            <a:extLst>
              <a:ext uri="{FF2B5EF4-FFF2-40B4-BE49-F238E27FC236}">
                <a16:creationId xmlns:a16="http://schemas.microsoft.com/office/drawing/2014/main" id="{A75C4C16-E98E-9CFA-DE3D-9D1CAA989ACD}"/>
              </a:ext>
            </a:extLst>
          </p:cNvPr>
          <p:cNvSpPr txBox="1"/>
          <p:nvPr/>
        </p:nvSpPr>
        <p:spPr>
          <a:xfrm>
            <a:off x="6804588" y="6208151"/>
            <a:ext cx="501446" cy="369332"/>
          </a:xfrm>
          <a:prstGeom prst="rect">
            <a:avLst/>
          </a:prstGeom>
          <a:solidFill>
            <a:srgbClr val="EFB40F"/>
          </a:solidFill>
          <a:ln w="28575">
            <a:noFill/>
          </a:ln>
        </p:spPr>
        <p:txBody>
          <a:bodyPr wrap="square" rtlCol="0">
            <a:spAutoFit/>
          </a:bodyPr>
          <a:lstStyle/>
          <a:p>
            <a:pPr algn="ctr"/>
            <a:r>
              <a:rPr lang="en-US" b="1" dirty="0">
                <a:solidFill>
                  <a:srgbClr val="23362A"/>
                </a:solidFill>
              </a:rPr>
              <a:t>#6</a:t>
            </a:r>
          </a:p>
        </p:txBody>
      </p:sp>
      <p:cxnSp>
        <p:nvCxnSpPr>
          <p:cNvPr id="26" name="Conector recto 36">
            <a:extLst>
              <a:ext uri="{FF2B5EF4-FFF2-40B4-BE49-F238E27FC236}">
                <a16:creationId xmlns:a16="http://schemas.microsoft.com/office/drawing/2014/main" id="{8A6E53B1-ECBA-CB60-F0E9-7C860EF4724A}"/>
              </a:ext>
            </a:extLst>
          </p:cNvPr>
          <p:cNvCxnSpPr>
            <a:cxnSpLocks/>
          </p:cNvCxnSpPr>
          <p:nvPr/>
        </p:nvCxnSpPr>
        <p:spPr>
          <a:xfrm>
            <a:off x="7049244" y="4990112"/>
            <a:ext cx="0" cy="1512519"/>
          </a:xfrm>
          <a:prstGeom prst="line">
            <a:avLst/>
          </a:prstGeom>
          <a:ln w="25400">
            <a:solidFill>
              <a:srgbClr val="EFB40F"/>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 name="Google Shape;99;p1">
            <a:extLst>
              <a:ext uri="{FF2B5EF4-FFF2-40B4-BE49-F238E27FC236}">
                <a16:creationId xmlns:a16="http://schemas.microsoft.com/office/drawing/2014/main" id="{BC943459-515B-BA21-73A7-87B643BC71F6}"/>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4">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3556633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7" grpId="0" animBg="1"/>
      <p:bldP spid="20"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4CAB12-B318-2785-7F20-8DBD760B245C}"/>
              </a:ext>
            </a:extLst>
          </p:cNvPr>
          <p:cNvSpPr txBox="1">
            <a:spLocks/>
          </p:cNvSpPr>
          <p:nvPr/>
        </p:nvSpPr>
        <p:spPr>
          <a:xfrm>
            <a:off x="0" y="0"/>
            <a:ext cx="12192000" cy="1326969"/>
          </a:xfrm>
          <a:prstGeom prst="rect">
            <a:avLst/>
          </a:prstGeom>
          <a:solidFill>
            <a:srgbClr val="0033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200" b="1" dirty="0">
              <a:ln w="19050">
                <a:noFill/>
              </a:ln>
              <a:solidFill>
                <a:schemeClr val="bg1">
                  <a:lumMod val="95000"/>
                </a:schemeClr>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4" name="Title 13">
            <a:extLst>
              <a:ext uri="{FF2B5EF4-FFF2-40B4-BE49-F238E27FC236}">
                <a16:creationId xmlns:a16="http://schemas.microsoft.com/office/drawing/2014/main" id="{D932698F-D7DD-C162-3B8D-A9A5DFB00D96}"/>
              </a:ext>
            </a:extLst>
          </p:cNvPr>
          <p:cNvSpPr>
            <a:spLocks noGrp="1"/>
          </p:cNvSpPr>
          <p:nvPr>
            <p:ph type="title"/>
          </p:nvPr>
        </p:nvSpPr>
        <p:spPr>
          <a:xfrm>
            <a:off x="774405" y="0"/>
            <a:ext cx="10643189" cy="1325563"/>
          </a:xfrm>
        </p:spPr>
        <p:txBody>
          <a:bodyPr>
            <a:normAutofit/>
          </a:bodyPr>
          <a:lstStyle/>
          <a:p>
            <a:pPr algn="ctr"/>
            <a:r>
              <a:rPr lang="en-US" sz="5500" b="1" dirty="0">
                <a:solidFill>
                  <a:schemeClr val="bg1"/>
                </a:solidFill>
                <a:latin typeface="Roboto  "/>
              </a:rPr>
              <a:t>Web Resources </a:t>
            </a:r>
          </a:p>
        </p:txBody>
      </p:sp>
      <p:graphicFrame>
        <p:nvGraphicFramePr>
          <p:cNvPr id="2" name="Table 8">
            <a:extLst>
              <a:ext uri="{FF2B5EF4-FFF2-40B4-BE49-F238E27FC236}">
                <a16:creationId xmlns:a16="http://schemas.microsoft.com/office/drawing/2014/main" id="{601CBE0A-6185-F514-F38E-3B8B598B8CBA}"/>
              </a:ext>
            </a:extLst>
          </p:cNvPr>
          <p:cNvGraphicFramePr>
            <a:graphicFrameLocks noGrp="1"/>
          </p:cNvGraphicFramePr>
          <p:nvPr>
            <p:extLst>
              <p:ext uri="{D42A27DB-BD31-4B8C-83A1-F6EECF244321}">
                <p14:modId xmlns:p14="http://schemas.microsoft.com/office/powerpoint/2010/main" val="987164691"/>
              </p:ext>
            </p:extLst>
          </p:nvPr>
        </p:nvGraphicFramePr>
        <p:xfrm>
          <a:off x="1238580" y="1731637"/>
          <a:ext cx="9362087" cy="3370188"/>
        </p:xfrm>
        <a:graphic>
          <a:graphicData uri="http://schemas.openxmlformats.org/drawingml/2006/table">
            <a:tbl>
              <a:tblPr firstRow="1" bandRow="1">
                <a:tableStyleId>{93296810-A885-4BE3-A3E7-6D5BEEA58F35}</a:tableStyleId>
              </a:tblPr>
              <a:tblGrid>
                <a:gridCol w="3842676">
                  <a:extLst>
                    <a:ext uri="{9D8B030D-6E8A-4147-A177-3AD203B41FA5}">
                      <a16:colId xmlns:a16="http://schemas.microsoft.com/office/drawing/2014/main" val="1024844316"/>
                    </a:ext>
                  </a:extLst>
                </a:gridCol>
                <a:gridCol w="5519411">
                  <a:extLst>
                    <a:ext uri="{9D8B030D-6E8A-4147-A177-3AD203B41FA5}">
                      <a16:colId xmlns:a16="http://schemas.microsoft.com/office/drawing/2014/main" val="3253679598"/>
                    </a:ext>
                  </a:extLst>
                </a:gridCol>
              </a:tblGrid>
              <a:tr h="437577">
                <a:tc>
                  <a:txBody>
                    <a:bodyPr/>
                    <a:lstStyle/>
                    <a:p>
                      <a:pPr algn="ctr"/>
                      <a:r>
                        <a:rPr lang="en-US" dirty="0">
                          <a:latin typeface="Roboto  "/>
                        </a:rPr>
                        <a:t>Resource</a:t>
                      </a:r>
                    </a:p>
                  </a:txBody>
                  <a:tcPr/>
                </a:tc>
                <a:tc>
                  <a:txBody>
                    <a:bodyPr/>
                    <a:lstStyle/>
                    <a:p>
                      <a:pPr algn="ctr"/>
                      <a:r>
                        <a:rPr lang="en-US" dirty="0">
                          <a:latin typeface="Roboto  "/>
                        </a:rPr>
                        <a:t>Website</a:t>
                      </a:r>
                    </a:p>
                  </a:txBody>
                  <a:tcPr/>
                </a:tc>
                <a:extLst>
                  <a:ext uri="{0D108BD9-81ED-4DB2-BD59-A6C34878D82A}">
                    <a16:rowId xmlns:a16="http://schemas.microsoft.com/office/drawing/2014/main" val="2444207051"/>
                  </a:ext>
                </a:extLst>
              </a:tr>
              <a:tr h="619902">
                <a:tc>
                  <a:txBody>
                    <a:bodyPr/>
                    <a:lstStyle/>
                    <a:p>
                      <a:r>
                        <a:rPr lang="en-US" sz="1400" b="1" dirty="0">
                          <a:latin typeface="Roboto  "/>
                        </a:rPr>
                        <a:t>myPay Login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Roboto  "/>
                          <a:hlinkClick r:id="rId3"/>
                        </a:rPr>
                        <a:t>https://mypay.dfas.mil/#/</a:t>
                      </a:r>
                      <a:endParaRPr lang="en-US" sz="1400" dirty="0">
                        <a:latin typeface="Roboto  "/>
                      </a:endParaRPr>
                    </a:p>
                    <a:p>
                      <a:endParaRPr lang="en-US" sz="1400" dirty="0">
                        <a:latin typeface="Roboto  "/>
                      </a:endParaRPr>
                    </a:p>
                  </a:txBody>
                  <a:tcPr/>
                </a:tc>
                <a:extLst>
                  <a:ext uri="{0D108BD9-81ED-4DB2-BD59-A6C34878D82A}">
                    <a16:rowId xmlns:a16="http://schemas.microsoft.com/office/drawing/2014/main" val="1991101739"/>
                  </a:ext>
                </a:extLst>
              </a:tr>
              <a:tr h="619902">
                <a:tc>
                  <a:txBody>
                    <a:bodyPr/>
                    <a:lstStyle/>
                    <a:p>
                      <a:r>
                        <a:rPr lang="en-US" sz="1400" b="1" dirty="0">
                          <a:latin typeface="Roboto  "/>
                        </a:rPr>
                        <a:t>Military OneSource – How to Open a Bank Account and an Introduction to TSP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Roboto  "/>
                          <a:ea typeface="+mn-ea"/>
                          <a:cs typeface="+mn-cs"/>
                          <a:hlinkClick r:id="rId4"/>
                        </a:rPr>
                        <a:t>https://www.militaryonesource.mil/military-basics/new-to-the-military/military-pay-101-how-to-open-a-bank-account-and-tsp-introduction/</a:t>
                      </a:r>
                      <a:endParaRPr lang="en-US" sz="1400" kern="1200" dirty="0">
                        <a:solidFill>
                          <a:schemeClr val="dk1"/>
                        </a:solidFill>
                        <a:latin typeface="Roboto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latin typeface="Roboto  "/>
                        <a:ea typeface="+mn-ea"/>
                        <a:cs typeface="+mn-cs"/>
                      </a:endParaRPr>
                    </a:p>
                  </a:txBody>
                  <a:tcPr/>
                </a:tc>
                <a:extLst>
                  <a:ext uri="{0D108BD9-81ED-4DB2-BD59-A6C34878D82A}">
                    <a16:rowId xmlns:a16="http://schemas.microsoft.com/office/drawing/2014/main" val="1115716067"/>
                  </a:ext>
                </a:extLst>
              </a:tr>
              <a:tr h="636309">
                <a:tc>
                  <a:txBody>
                    <a:bodyPr/>
                    <a:lstStyle/>
                    <a:p>
                      <a:r>
                        <a:rPr lang="en-US" sz="1400" b="1" dirty="0">
                          <a:latin typeface="Roboto  "/>
                        </a:rPr>
                        <a:t>DFAS – Information on Updating your Bank Account Information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Roboto  "/>
                          <a:hlinkClick r:id="rId5"/>
                        </a:rPr>
                        <a:t>https://www.dfas.mil/retiredmilitary/newsevents/news/bankchanges/</a:t>
                      </a:r>
                      <a:endParaRPr lang="en-US" sz="1400" dirty="0">
                        <a:latin typeface="Roboto  "/>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Roboto  "/>
                      </a:endParaRPr>
                    </a:p>
                  </a:txBody>
                  <a:tcPr/>
                </a:tc>
                <a:extLst>
                  <a:ext uri="{0D108BD9-81ED-4DB2-BD59-A6C34878D82A}">
                    <a16:rowId xmlns:a16="http://schemas.microsoft.com/office/drawing/2014/main" val="1096336986"/>
                  </a:ext>
                </a:extLst>
              </a:tr>
              <a:tr h="636309">
                <a:tc>
                  <a:txBody>
                    <a:bodyPr/>
                    <a:lstStyle/>
                    <a:p>
                      <a:r>
                        <a:rPr lang="en-US" sz="1400" b="1" dirty="0">
                          <a:latin typeface="Roboto  "/>
                        </a:rPr>
                        <a:t>Financial Frontline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Roboto  "/>
                          <a:hlinkClick r:id="rId6"/>
                        </a:rPr>
                        <a:t>www.financialfrontline.org</a:t>
                      </a:r>
                      <a:endParaRPr lang="en-US" sz="1400" dirty="0">
                        <a:latin typeface="Roboto  "/>
                      </a:endParaRPr>
                    </a:p>
                  </a:txBody>
                  <a:tcPr/>
                </a:tc>
                <a:extLst>
                  <a:ext uri="{0D108BD9-81ED-4DB2-BD59-A6C34878D82A}">
                    <a16:rowId xmlns:a16="http://schemas.microsoft.com/office/drawing/2014/main" val="1941930112"/>
                  </a:ext>
                </a:extLst>
              </a:tr>
            </a:tbl>
          </a:graphicData>
        </a:graphic>
      </p:graphicFrame>
      <p:sp>
        <p:nvSpPr>
          <p:cNvPr id="4" name="Google Shape;99;p1">
            <a:extLst>
              <a:ext uri="{FF2B5EF4-FFF2-40B4-BE49-F238E27FC236}">
                <a16:creationId xmlns:a16="http://schemas.microsoft.com/office/drawing/2014/main" id="{DE73EFDE-167D-A664-2BC9-64A5088A8517}"/>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7">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1170769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F88FB9-9407-9C00-7108-51BC0C5A4B55}"/>
              </a:ext>
            </a:extLst>
          </p:cNvPr>
          <p:cNvSpPr txBox="1">
            <a:spLocks/>
          </p:cNvSpPr>
          <p:nvPr/>
        </p:nvSpPr>
        <p:spPr>
          <a:xfrm>
            <a:off x="0" y="0"/>
            <a:ext cx="12192000" cy="1326969"/>
          </a:xfrm>
          <a:prstGeom prst="rect">
            <a:avLst/>
          </a:prstGeom>
          <a:solidFill>
            <a:srgbClr val="003B3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200" b="1" dirty="0">
              <a:ln w="19050">
                <a:noFill/>
              </a:ln>
              <a:solidFill>
                <a:schemeClr val="bg1">
                  <a:lumMod val="95000"/>
                </a:schemeClr>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4" name="Title 13">
            <a:extLst>
              <a:ext uri="{FF2B5EF4-FFF2-40B4-BE49-F238E27FC236}">
                <a16:creationId xmlns:a16="http://schemas.microsoft.com/office/drawing/2014/main" id="{D932698F-D7DD-C162-3B8D-A9A5DFB00D96}"/>
              </a:ext>
            </a:extLst>
          </p:cNvPr>
          <p:cNvSpPr>
            <a:spLocks noGrp="1"/>
          </p:cNvSpPr>
          <p:nvPr>
            <p:ph type="title"/>
          </p:nvPr>
        </p:nvSpPr>
        <p:spPr>
          <a:xfrm>
            <a:off x="776177" y="1406"/>
            <a:ext cx="10643189" cy="1325563"/>
          </a:xfrm>
        </p:spPr>
        <p:txBody>
          <a:bodyPr>
            <a:normAutofit/>
          </a:bodyPr>
          <a:lstStyle/>
          <a:p>
            <a:pPr algn="ctr"/>
            <a:r>
              <a:rPr lang="en-US" sz="5500" b="1" dirty="0">
                <a:solidFill>
                  <a:schemeClr val="bg1"/>
                </a:solidFill>
                <a:latin typeface="Roboto  "/>
              </a:rPr>
              <a:t>Sources of Assistance</a:t>
            </a:r>
          </a:p>
        </p:txBody>
      </p:sp>
      <p:graphicFrame>
        <p:nvGraphicFramePr>
          <p:cNvPr id="16" name="TextBox 2">
            <a:extLst>
              <a:ext uri="{FF2B5EF4-FFF2-40B4-BE49-F238E27FC236}">
                <a16:creationId xmlns:a16="http://schemas.microsoft.com/office/drawing/2014/main" id="{A8914852-3288-2F3D-4857-CCCF59F5B5E0}"/>
              </a:ext>
            </a:extLst>
          </p:cNvPr>
          <p:cNvGraphicFramePr/>
          <p:nvPr>
            <p:extLst>
              <p:ext uri="{D42A27DB-BD31-4B8C-83A1-F6EECF244321}">
                <p14:modId xmlns:p14="http://schemas.microsoft.com/office/powerpoint/2010/main" val="3253057843"/>
              </p:ext>
            </p:extLst>
          </p:nvPr>
        </p:nvGraphicFramePr>
        <p:xfrm>
          <a:off x="5167547" y="2035791"/>
          <a:ext cx="5342266" cy="3842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a:extLst>
              <a:ext uri="{FF2B5EF4-FFF2-40B4-BE49-F238E27FC236}">
                <a16:creationId xmlns:a16="http://schemas.microsoft.com/office/drawing/2014/main" id="{7D9CF3C0-3F3E-3FC4-CC04-2F65BF5DCB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177" y="2516257"/>
            <a:ext cx="3599572" cy="23953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Google Shape;99;p1">
            <a:extLst>
              <a:ext uri="{FF2B5EF4-FFF2-40B4-BE49-F238E27FC236}">
                <a16:creationId xmlns:a16="http://schemas.microsoft.com/office/drawing/2014/main" id="{613FA4EB-058D-EFC4-559B-E0028BF4F3E4}"/>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9">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2522470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CA81F2-E0B6-8BD1-7D51-939F9031CC78}"/>
              </a:ext>
            </a:extLst>
          </p:cNvPr>
          <p:cNvSpPr txBox="1">
            <a:spLocks/>
          </p:cNvSpPr>
          <p:nvPr/>
        </p:nvSpPr>
        <p:spPr>
          <a:xfrm>
            <a:off x="0" y="0"/>
            <a:ext cx="12192000" cy="1546578"/>
          </a:xfrm>
          <a:prstGeom prst="rect">
            <a:avLst/>
          </a:prstGeom>
          <a:solidFill>
            <a:srgbClr val="0033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200" b="1" dirty="0">
              <a:ln w="19050">
                <a:noFill/>
              </a:ln>
              <a:solidFill>
                <a:schemeClr val="bg1">
                  <a:lumMod val="95000"/>
                </a:schemeClr>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4" name="Title 13">
            <a:extLst>
              <a:ext uri="{FF2B5EF4-FFF2-40B4-BE49-F238E27FC236}">
                <a16:creationId xmlns:a16="http://schemas.microsoft.com/office/drawing/2014/main" id="{D932698F-D7DD-C162-3B8D-A9A5DFB00D96}"/>
              </a:ext>
            </a:extLst>
          </p:cNvPr>
          <p:cNvSpPr>
            <a:spLocks noGrp="1"/>
          </p:cNvSpPr>
          <p:nvPr>
            <p:ph type="title"/>
          </p:nvPr>
        </p:nvSpPr>
        <p:spPr>
          <a:xfrm>
            <a:off x="774405" y="110507"/>
            <a:ext cx="10643189" cy="1325563"/>
          </a:xfrm>
        </p:spPr>
        <p:txBody>
          <a:bodyPr>
            <a:normAutofit/>
          </a:bodyPr>
          <a:lstStyle/>
          <a:p>
            <a:pPr algn="ctr"/>
            <a:r>
              <a:rPr lang="en-US" sz="5500" b="1" dirty="0">
                <a:solidFill>
                  <a:schemeClr val="bg1"/>
                </a:solidFill>
                <a:latin typeface="Roboto  "/>
              </a:rPr>
              <a:t>Any Questions? </a:t>
            </a:r>
          </a:p>
        </p:txBody>
      </p:sp>
      <p:sp>
        <p:nvSpPr>
          <p:cNvPr id="2" name="Google Shape;566;p31">
            <a:extLst>
              <a:ext uri="{FF2B5EF4-FFF2-40B4-BE49-F238E27FC236}">
                <a16:creationId xmlns:a16="http://schemas.microsoft.com/office/drawing/2014/main" id="{D3CB1E0D-318F-F105-FEB2-98DF0C050B69}"/>
              </a:ext>
            </a:extLst>
          </p:cNvPr>
          <p:cNvSpPr/>
          <p:nvPr/>
        </p:nvSpPr>
        <p:spPr>
          <a:xfrm>
            <a:off x="4782319" y="2630453"/>
            <a:ext cx="2082063" cy="2493775"/>
          </a:xfrm>
          <a:custGeom>
            <a:avLst/>
            <a:gdLst/>
            <a:ahLst/>
            <a:cxnLst/>
            <a:rect l="l" t="t" r="r" b="b"/>
            <a:pathLst>
              <a:path w="3097322" h="4114800" extrusionOk="0">
                <a:moveTo>
                  <a:pt x="0" y="0"/>
                </a:moveTo>
                <a:lnTo>
                  <a:pt x="3097322" y="0"/>
                </a:lnTo>
                <a:lnTo>
                  <a:pt x="3097322" y="4114800"/>
                </a:lnTo>
                <a:lnTo>
                  <a:pt x="0" y="4114800"/>
                </a:lnTo>
                <a:lnTo>
                  <a:pt x="0" y="0"/>
                </a:lnTo>
                <a:close/>
              </a:path>
            </a:pathLst>
          </a:custGeom>
          <a:blipFill rotWithShape="1">
            <a:blip r:embed="rId3">
              <a:alphaModFix/>
            </a:blip>
            <a:stretch>
              <a:fillRect/>
            </a:stretch>
          </a:blipFill>
          <a:ln>
            <a:noFill/>
          </a:ln>
        </p:spPr>
        <p:txBody>
          <a:bodyPr/>
          <a:lstStyle/>
          <a:p>
            <a:endParaRPr lang="en-US" dirty="0"/>
          </a:p>
        </p:txBody>
      </p:sp>
      <p:sp>
        <p:nvSpPr>
          <p:cNvPr id="3" name="Google Shape;99;p1">
            <a:extLst>
              <a:ext uri="{FF2B5EF4-FFF2-40B4-BE49-F238E27FC236}">
                <a16:creationId xmlns:a16="http://schemas.microsoft.com/office/drawing/2014/main" id="{DEF75A24-CE8D-EF5C-9C1F-C9F571166C34}"/>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4">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1461077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9F36D1-328E-8334-F875-9C3778DC545E}"/>
              </a:ext>
            </a:extLst>
          </p:cNvPr>
          <p:cNvSpPr txBox="1">
            <a:spLocks/>
          </p:cNvSpPr>
          <p:nvPr/>
        </p:nvSpPr>
        <p:spPr>
          <a:xfrm>
            <a:off x="-1" y="2534307"/>
            <a:ext cx="12192000" cy="1789387"/>
          </a:xfrm>
          <a:prstGeom prst="rect">
            <a:avLst/>
          </a:prstGeom>
          <a:solidFill>
            <a:srgbClr val="0033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200" b="1" dirty="0">
              <a:ln w="19050">
                <a:noFill/>
              </a:ln>
              <a:solidFill>
                <a:schemeClr val="bg1">
                  <a:lumMod val="95000"/>
                </a:schemeClr>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4" name="Title 13">
            <a:extLst>
              <a:ext uri="{FF2B5EF4-FFF2-40B4-BE49-F238E27FC236}">
                <a16:creationId xmlns:a16="http://schemas.microsoft.com/office/drawing/2014/main" id="{D932698F-D7DD-C162-3B8D-A9A5DFB00D96}"/>
              </a:ext>
            </a:extLst>
          </p:cNvPr>
          <p:cNvSpPr>
            <a:spLocks noGrp="1"/>
          </p:cNvSpPr>
          <p:nvPr>
            <p:ph type="title"/>
          </p:nvPr>
        </p:nvSpPr>
        <p:spPr>
          <a:xfrm>
            <a:off x="774405" y="114354"/>
            <a:ext cx="10643189" cy="1325563"/>
          </a:xfrm>
        </p:spPr>
        <p:txBody>
          <a:bodyPr>
            <a:normAutofit/>
          </a:bodyPr>
          <a:lstStyle/>
          <a:p>
            <a:pPr algn="ctr"/>
            <a:r>
              <a:rPr lang="en-US" sz="5500" b="1" dirty="0">
                <a:solidFill>
                  <a:schemeClr val="bg1"/>
                </a:solidFill>
                <a:latin typeface="Roboto  "/>
              </a:rPr>
              <a:t>Any Questions? </a:t>
            </a:r>
          </a:p>
        </p:txBody>
      </p:sp>
      <p:pic>
        <p:nvPicPr>
          <p:cNvPr id="3" name="Picture 2" descr="A picture containing clothing, human face, person, military person&#10;&#10;Description automatically generated">
            <a:extLst>
              <a:ext uri="{FF2B5EF4-FFF2-40B4-BE49-F238E27FC236}">
                <a16:creationId xmlns:a16="http://schemas.microsoft.com/office/drawing/2014/main" id="{5FC6C695-6682-54A4-CE64-F85EB1A5FA07}"/>
              </a:ext>
            </a:extLst>
          </p:cNvPr>
          <p:cNvPicPr>
            <a:picLocks noChangeAspect="1"/>
          </p:cNvPicPr>
          <p:nvPr/>
        </p:nvPicPr>
        <p:blipFill>
          <a:blip r:embed="rId3"/>
          <a:stretch>
            <a:fillRect/>
          </a:stretch>
        </p:blipFill>
        <p:spPr>
          <a:xfrm>
            <a:off x="0" y="1765952"/>
            <a:ext cx="4693538" cy="3129025"/>
          </a:xfrm>
          <a:prstGeom prst="rect">
            <a:avLst/>
          </a:prstGeom>
          <a:effectLst>
            <a:outerShdw blurRad="228600" dist="38100" dir="3900000" sx="102000" sy="102000" algn="ctr" rotWithShape="0">
              <a:srgbClr val="000000">
                <a:alpha val="50000"/>
              </a:srgbClr>
            </a:outerShdw>
          </a:effectLst>
        </p:spPr>
      </p:pic>
      <p:sp>
        <p:nvSpPr>
          <p:cNvPr id="7" name="TextBox 6">
            <a:extLst>
              <a:ext uri="{FF2B5EF4-FFF2-40B4-BE49-F238E27FC236}">
                <a16:creationId xmlns:a16="http://schemas.microsoft.com/office/drawing/2014/main" id="{9E54E74B-FE95-9C51-F456-99C817070564}"/>
              </a:ext>
            </a:extLst>
          </p:cNvPr>
          <p:cNvSpPr txBox="1"/>
          <p:nvPr/>
        </p:nvSpPr>
        <p:spPr>
          <a:xfrm>
            <a:off x="5720737" y="3036585"/>
            <a:ext cx="5092263" cy="784830"/>
          </a:xfrm>
          <a:prstGeom prst="rect">
            <a:avLst/>
          </a:prstGeom>
          <a:noFill/>
        </p:spPr>
        <p:txBody>
          <a:bodyPr wrap="square">
            <a:spAutoFit/>
          </a:bodyPr>
          <a:lstStyle/>
          <a:p>
            <a:r>
              <a:rPr lang="en-US" sz="4500" b="1" dirty="0">
                <a:solidFill>
                  <a:srgbClr val="FFFFFF"/>
                </a:solidFill>
                <a:latin typeface="Roboto" panose="02000000000000000000" pitchFamily="2" charset="0"/>
                <a:ea typeface="Roboto" panose="02000000000000000000" pitchFamily="2" charset="0"/>
                <a:cs typeface="Roboto" panose="02000000000000000000" pitchFamily="2" charset="0"/>
                <a:sym typeface="Arial"/>
              </a:rPr>
              <a:t>Check on Learning</a:t>
            </a:r>
            <a:endParaRPr lang="en-US" sz="4500" dirty="0"/>
          </a:p>
        </p:txBody>
      </p:sp>
      <p:sp>
        <p:nvSpPr>
          <p:cNvPr id="8" name="Google Shape;584;p32">
            <a:extLst>
              <a:ext uri="{FF2B5EF4-FFF2-40B4-BE49-F238E27FC236}">
                <a16:creationId xmlns:a16="http://schemas.microsoft.com/office/drawing/2014/main" id="{6DFDF45A-B733-441A-7591-844E3948E9D6}"/>
              </a:ext>
            </a:extLst>
          </p:cNvPr>
          <p:cNvSpPr/>
          <p:nvPr/>
        </p:nvSpPr>
        <p:spPr>
          <a:xfrm>
            <a:off x="9017876" y="5633545"/>
            <a:ext cx="3006458" cy="910809"/>
          </a:xfrm>
          <a:custGeom>
            <a:avLst/>
            <a:gdLst/>
            <a:ahLst/>
            <a:cxnLst/>
            <a:rect l="l" t="t" r="r" b="b"/>
            <a:pathLst>
              <a:path w="4788420" h="1764875" extrusionOk="0">
                <a:moveTo>
                  <a:pt x="0" y="0"/>
                </a:moveTo>
                <a:lnTo>
                  <a:pt x="4788419" y="0"/>
                </a:lnTo>
                <a:lnTo>
                  <a:pt x="4788419" y="1764875"/>
                </a:lnTo>
                <a:lnTo>
                  <a:pt x="0" y="1764875"/>
                </a:lnTo>
                <a:lnTo>
                  <a:pt x="0" y="0"/>
                </a:lnTo>
                <a:close/>
              </a:path>
            </a:pathLst>
          </a:custGeom>
          <a:blipFill rotWithShape="1">
            <a:blip r:embed="rId4">
              <a:alphaModFix/>
            </a:blip>
            <a:stretch>
              <a:fillRect/>
            </a:stretch>
          </a:blipFill>
          <a:ln>
            <a:noFill/>
          </a:ln>
        </p:spPr>
        <p:txBody>
          <a:bodyPr/>
          <a:lstStyle/>
          <a:p>
            <a:endParaRPr lang="en-US" dirty="0"/>
          </a:p>
        </p:txBody>
      </p:sp>
      <p:sp>
        <p:nvSpPr>
          <p:cNvPr id="2" name="Google Shape;99;p1">
            <a:extLst>
              <a:ext uri="{FF2B5EF4-FFF2-40B4-BE49-F238E27FC236}">
                <a16:creationId xmlns:a16="http://schemas.microsoft.com/office/drawing/2014/main" id="{90CAE538-27F6-7BB6-030A-768D3D966FC0}"/>
              </a:ext>
            </a:extLst>
          </p:cNvPr>
          <p:cNvSpPr/>
          <p:nvPr/>
        </p:nvSpPr>
        <p:spPr>
          <a:xfrm>
            <a:off x="10813000" y="114354"/>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5">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2067935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4DECB6-D1F1-83A3-966B-4CC0663E058C}"/>
              </a:ext>
            </a:extLst>
          </p:cNvPr>
          <p:cNvSpPr/>
          <p:nvPr/>
        </p:nvSpPr>
        <p:spPr>
          <a:xfrm>
            <a:off x="0" y="-63661"/>
            <a:ext cx="3159889" cy="6985322"/>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D932698F-D7DD-C162-3B8D-A9A5DFB00D96}"/>
              </a:ext>
            </a:extLst>
          </p:cNvPr>
          <p:cNvSpPr>
            <a:spLocks noGrp="1"/>
          </p:cNvSpPr>
          <p:nvPr>
            <p:ph type="title"/>
          </p:nvPr>
        </p:nvSpPr>
        <p:spPr>
          <a:xfrm>
            <a:off x="774405" y="114354"/>
            <a:ext cx="10643189" cy="1325563"/>
          </a:xfrm>
        </p:spPr>
        <p:txBody>
          <a:bodyPr>
            <a:normAutofit/>
          </a:bodyPr>
          <a:lstStyle/>
          <a:p>
            <a:pPr algn="ctr"/>
            <a:r>
              <a:rPr lang="en-US" sz="5500" b="1" dirty="0">
                <a:solidFill>
                  <a:schemeClr val="bg1"/>
                </a:solidFill>
                <a:latin typeface="Roboto  "/>
              </a:rPr>
              <a:t>Any Questions? </a:t>
            </a:r>
          </a:p>
        </p:txBody>
      </p:sp>
      <p:sp>
        <p:nvSpPr>
          <p:cNvPr id="7" name="TextBox 6">
            <a:extLst>
              <a:ext uri="{FF2B5EF4-FFF2-40B4-BE49-F238E27FC236}">
                <a16:creationId xmlns:a16="http://schemas.microsoft.com/office/drawing/2014/main" id="{9E54E74B-FE95-9C51-F456-99C817070564}"/>
              </a:ext>
            </a:extLst>
          </p:cNvPr>
          <p:cNvSpPr txBox="1"/>
          <p:nvPr/>
        </p:nvSpPr>
        <p:spPr>
          <a:xfrm>
            <a:off x="284544" y="2690336"/>
            <a:ext cx="2590799" cy="1477328"/>
          </a:xfrm>
          <a:prstGeom prst="rect">
            <a:avLst/>
          </a:prstGeom>
          <a:noFill/>
        </p:spPr>
        <p:txBody>
          <a:bodyPr wrap="square">
            <a:spAutoFit/>
          </a:bodyPr>
          <a:lstStyle/>
          <a:p>
            <a:pPr algn="ctr"/>
            <a:r>
              <a:rPr lang="en-US" sz="4500" b="1" dirty="0">
                <a:solidFill>
                  <a:srgbClr val="FFFFFF"/>
                </a:solidFill>
                <a:latin typeface="Roboto" panose="02000000000000000000" pitchFamily="2" charset="0"/>
                <a:ea typeface="Roboto" panose="02000000000000000000" pitchFamily="2" charset="0"/>
                <a:cs typeface="Roboto" panose="02000000000000000000" pitchFamily="2" charset="0"/>
                <a:sym typeface="Arial"/>
              </a:rPr>
              <a:t>Question</a:t>
            </a:r>
          </a:p>
          <a:p>
            <a:pPr algn="ctr"/>
            <a:r>
              <a:rPr lang="en-US" sz="4500" b="1" dirty="0">
                <a:solidFill>
                  <a:srgbClr val="FFFFFF"/>
                </a:solidFill>
                <a:latin typeface="Roboto" panose="02000000000000000000" pitchFamily="2" charset="0"/>
                <a:ea typeface="Roboto" panose="02000000000000000000" pitchFamily="2" charset="0"/>
                <a:cs typeface="Roboto" panose="02000000000000000000" pitchFamily="2" charset="0"/>
                <a:sym typeface="Arial"/>
              </a:rPr>
              <a:t>#1</a:t>
            </a:r>
            <a:endParaRPr lang="en-US" sz="4500" dirty="0"/>
          </a:p>
        </p:txBody>
      </p:sp>
      <p:sp>
        <p:nvSpPr>
          <p:cNvPr id="4" name="TextBox 3">
            <a:extLst>
              <a:ext uri="{FF2B5EF4-FFF2-40B4-BE49-F238E27FC236}">
                <a16:creationId xmlns:a16="http://schemas.microsoft.com/office/drawing/2014/main" id="{F7A9C119-638E-CA8C-EF38-EA2E0886E147}"/>
              </a:ext>
            </a:extLst>
          </p:cNvPr>
          <p:cNvSpPr txBox="1"/>
          <p:nvPr/>
        </p:nvSpPr>
        <p:spPr>
          <a:xfrm>
            <a:off x="3387192" y="2017985"/>
            <a:ext cx="8405415" cy="892552"/>
          </a:xfrm>
          <a:prstGeom prst="rect">
            <a:avLst/>
          </a:prstGeom>
          <a:noFill/>
        </p:spPr>
        <p:txBody>
          <a:bodyPr wrap="square">
            <a:spAutoFit/>
          </a:bodyPr>
          <a:lstStyle/>
          <a:p>
            <a:pPr algn="ctr"/>
            <a:r>
              <a:rPr lang="en-US" sz="2600" b="1" dirty="0">
                <a:ln/>
                <a:solidFill>
                  <a:srgbClr val="23362A"/>
                </a:solidFill>
                <a:latin typeface="Roboto  "/>
              </a:rPr>
              <a:t>True or False:</a:t>
            </a:r>
          </a:p>
          <a:p>
            <a:pPr algn="ctr"/>
            <a:r>
              <a:rPr lang="en-US" sz="2600" dirty="0">
                <a:ln/>
                <a:solidFill>
                  <a:srgbClr val="23362A"/>
                </a:solidFill>
                <a:latin typeface="Roboto  "/>
              </a:rPr>
              <a:t> A Credit Union is a for-profit institution</a:t>
            </a:r>
          </a:p>
        </p:txBody>
      </p:sp>
      <p:sp>
        <p:nvSpPr>
          <p:cNvPr id="9" name="TextBox 8">
            <a:extLst>
              <a:ext uri="{FF2B5EF4-FFF2-40B4-BE49-F238E27FC236}">
                <a16:creationId xmlns:a16="http://schemas.microsoft.com/office/drawing/2014/main" id="{F05F8ABB-FF76-8993-7F58-2B3F06C816E0}"/>
              </a:ext>
            </a:extLst>
          </p:cNvPr>
          <p:cNvSpPr txBox="1"/>
          <p:nvPr/>
        </p:nvSpPr>
        <p:spPr>
          <a:xfrm>
            <a:off x="4979599" y="4055185"/>
            <a:ext cx="4537926" cy="584775"/>
          </a:xfrm>
          <a:prstGeom prst="rect">
            <a:avLst/>
          </a:prstGeom>
          <a:noFill/>
        </p:spPr>
        <p:txBody>
          <a:bodyPr wrap="square" rtlCol="0">
            <a:spAutoFit/>
          </a:bodyPr>
          <a:lstStyle/>
          <a:p>
            <a:pPr algn="ctr"/>
            <a:r>
              <a:rPr lang="en-US" sz="3200" b="1" dirty="0">
                <a:latin typeface="Roboto" panose="02000000000000000000" pitchFamily="2" charset="0"/>
                <a:ea typeface="Roboto" panose="02000000000000000000" pitchFamily="2" charset="0"/>
                <a:cs typeface="Roboto" panose="02000000000000000000" pitchFamily="2" charset="0"/>
              </a:rPr>
              <a:t>FALSE</a:t>
            </a:r>
          </a:p>
        </p:txBody>
      </p:sp>
      <p:sp>
        <p:nvSpPr>
          <p:cNvPr id="2" name="Google Shape;99;p1">
            <a:extLst>
              <a:ext uri="{FF2B5EF4-FFF2-40B4-BE49-F238E27FC236}">
                <a16:creationId xmlns:a16="http://schemas.microsoft.com/office/drawing/2014/main" id="{A0024508-8AAC-93E1-DF7B-6DA6D3D3B660}"/>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3">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1328492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0B40AF-7E31-E699-86DC-CF9AFE97ABA2}"/>
              </a:ext>
            </a:extLst>
          </p:cNvPr>
          <p:cNvSpPr/>
          <p:nvPr/>
        </p:nvSpPr>
        <p:spPr>
          <a:xfrm>
            <a:off x="0" y="-63661"/>
            <a:ext cx="3159889" cy="6985322"/>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D932698F-D7DD-C162-3B8D-A9A5DFB00D96}"/>
              </a:ext>
            </a:extLst>
          </p:cNvPr>
          <p:cNvSpPr>
            <a:spLocks noGrp="1"/>
          </p:cNvSpPr>
          <p:nvPr>
            <p:ph type="title"/>
          </p:nvPr>
        </p:nvSpPr>
        <p:spPr>
          <a:xfrm>
            <a:off x="774405" y="114354"/>
            <a:ext cx="10643189" cy="1325563"/>
          </a:xfrm>
        </p:spPr>
        <p:txBody>
          <a:bodyPr>
            <a:normAutofit/>
          </a:bodyPr>
          <a:lstStyle/>
          <a:p>
            <a:pPr algn="ctr"/>
            <a:r>
              <a:rPr lang="en-US" sz="5500" b="1" dirty="0">
                <a:solidFill>
                  <a:schemeClr val="bg1"/>
                </a:solidFill>
                <a:latin typeface="Roboto  "/>
              </a:rPr>
              <a:t>Any Questions? </a:t>
            </a:r>
          </a:p>
        </p:txBody>
      </p:sp>
      <p:sp>
        <p:nvSpPr>
          <p:cNvPr id="7" name="TextBox 6">
            <a:extLst>
              <a:ext uri="{FF2B5EF4-FFF2-40B4-BE49-F238E27FC236}">
                <a16:creationId xmlns:a16="http://schemas.microsoft.com/office/drawing/2014/main" id="{9E54E74B-FE95-9C51-F456-99C817070564}"/>
              </a:ext>
            </a:extLst>
          </p:cNvPr>
          <p:cNvSpPr txBox="1"/>
          <p:nvPr/>
        </p:nvSpPr>
        <p:spPr>
          <a:xfrm>
            <a:off x="284544" y="2690336"/>
            <a:ext cx="2590799" cy="1477328"/>
          </a:xfrm>
          <a:prstGeom prst="rect">
            <a:avLst/>
          </a:prstGeom>
          <a:noFill/>
        </p:spPr>
        <p:txBody>
          <a:bodyPr wrap="square">
            <a:spAutoFit/>
          </a:bodyPr>
          <a:lstStyle/>
          <a:p>
            <a:pPr algn="ctr"/>
            <a:r>
              <a:rPr lang="en-US" sz="4500" b="1" dirty="0">
                <a:solidFill>
                  <a:srgbClr val="FFFFFF"/>
                </a:solidFill>
                <a:latin typeface="Roboto" panose="02000000000000000000" pitchFamily="2" charset="0"/>
                <a:ea typeface="Roboto" panose="02000000000000000000" pitchFamily="2" charset="0"/>
                <a:cs typeface="Roboto" panose="02000000000000000000" pitchFamily="2" charset="0"/>
                <a:sym typeface="Arial"/>
              </a:rPr>
              <a:t>Question</a:t>
            </a:r>
          </a:p>
          <a:p>
            <a:pPr algn="ctr"/>
            <a:r>
              <a:rPr lang="en-US" sz="4500" b="1" dirty="0">
                <a:solidFill>
                  <a:srgbClr val="FFFFFF"/>
                </a:solidFill>
                <a:latin typeface="Roboto" panose="02000000000000000000" pitchFamily="2" charset="0"/>
                <a:ea typeface="Roboto" panose="02000000000000000000" pitchFamily="2" charset="0"/>
                <a:cs typeface="Roboto" panose="02000000000000000000" pitchFamily="2" charset="0"/>
                <a:sym typeface="Arial"/>
              </a:rPr>
              <a:t>#2</a:t>
            </a:r>
            <a:endParaRPr lang="en-US" sz="4500" dirty="0"/>
          </a:p>
        </p:txBody>
      </p:sp>
      <p:sp>
        <p:nvSpPr>
          <p:cNvPr id="4" name="TextBox 3">
            <a:extLst>
              <a:ext uri="{FF2B5EF4-FFF2-40B4-BE49-F238E27FC236}">
                <a16:creationId xmlns:a16="http://schemas.microsoft.com/office/drawing/2014/main" id="{F7A9C119-638E-CA8C-EF38-EA2E0886E147}"/>
              </a:ext>
            </a:extLst>
          </p:cNvPr>
          <p:cNvSpPr txBox="1"/>
          <p:nvPr/>
        </p:nvSpPr>
        <p:spPr>
          <a:xfrm>
            <a:off x="3486075" y="1271750"/>
            <a:ext cx="8405415" cy="3293209"/>
          </a:xfrm>
          <a:prstGeom prst="rect">
            <a:avLst/>
          </a:prstGeom>
          <a:noFill/>
        </p:spPr>
        <p:txBody>
          <a:bodyPr wrap="square">
            <a:spAutoFit/>
          </a:bodyPr>
          <a:lstStyle/>
          <a:p>
            <a:r>
              <a:rPr lang="en-US" sz="2600" b="1" dirty="0">
                <a:ln/>
                <a:solidFill>
                  <a:srgbClr val="23362A"/>
                </a:solidFill>
                <a:latin typeface="Roboto  "/>
              </a:rPr>
              <a:t>Which of the following are a costs that can sometimes be associated with financial services? </a:t>
            </a:r>
          </a:p>
          <a:p>
            <a:endParaRPr lang="en-US" sz="2600" b="1" dirty="0">
              <a:ln/>
              <a:solidFill>
                <a:srgbClr val="23362A"/>
              </a:solidFill>
              <a:latin typeface="Roboto  "/>
            </a:endParaRPr>
          </a:p>
          <a:p>
            <a:pPr marL="514350" indent="-514350">
              <a:buFont typeface="+mj-lt"/>
              <a:buAutoNum type="alphaUcPeriod"/>
            </a:pPr>
            <a:r>
              <a:rPr lang="en-US" sz="2600" dirty="0">
                <a:ln/>
                <a:solidFill>
                  <a:srgbClr val="23362A"/>
                </a:solidFill>
                <a:latin typeface="Roboto  "/>
              </a:rPr>
              <a:t>Overdraft fees</a:t>
            </a:r>
          </a:p>
          <a:p>
            <a:pPr marL="514350" indent="-514350">
              <a:buFont typeface="+mj-lt"/>
              <a:buAutoNum type="alphaUcPeriod"/>
            </a:pPr>
            <a:r>
              <a:rPr lang="en-US" sz="2600" dirty="0">
                <a:ln/>
                <a:solidFill>
                  <a:srgbClr val="23362A"/>
                </a:solidFill>
                <a:latin typeface="Roboto  "/>
              </a:rPr>
              <a:t>Foreign Transaction Fees</a:t>
            </a:r>
          </a:p>
          <a:p>
            <a:pPr marL="514350" indent="-514350">
              <a:buFont typeface="+mj-lt"/>
              <a:buAutoNum type="alphaUcPeriod"/>
            </a:pPr>
            <a:r>
              <a:rPr lang="en-US" sz="2600" dirty="0">
                <a:ln/>
                <a:solidFill>
                  <a:srgbClr val="23362A"/>
                </a:solidFill>
                <a:latin typeface="Roboto  "/>
              </a:rPr>
              <a:t>ATM Usage Fees</a:t>
            </a:r>
          </a:p>
          <a:p>
            <a:pPr marL="514350" indent="-514350">
              <a:buFont typeface="+mj-lt"/>
              <a:buAutoNum type="alphaUcPeriod"/>
            </a:pPr>
            <a:r>
              <a:rPr lang="en-US" sz="2600" dirty="0">
                <a:ln/>
                <a:solidFill>
                  <a:srgbClr val="23362A"/>
                </a:solidFill>
                <a:latin typeface="Roboto  "/>
              </a:rPr>
              <a:t>All the Above</a:t>
            </a:r>
          </a:p>
          <a:p>
            <a:pPr marL="514350" indent="-514350">
              <a:buFont typeface="+mj-lt"/>
              <a:buAutoNum type="alphaUcPeriod"/>
            </a:pPr>
            <a:endParaRPr lang="en-US" sz="2600" b="1" dirty="0">
              <a:ln/>
              <a:solidFill>
                <a:srgbClr val="23362A"/>
              </a:solidFill>
              <a:latin typeface="Roboto  "/>
            </a:endParaRPr>
          </a:p>
        </p:txBody>
      </p:sp>
      <p:sp>
        <p:nvSpPr>
          <p:cNvPr id="9" name="TextBox 8">
            <a:extLst>
              <a:ext uri="{FF2B5EF4-FFF2-40B4-BE49-F238E27FC236}">
                <a16:creationId xmlns:a16="http://schemas.microsoft.com/office/drawing/2014/main" id="{F05F8ABB-FF76-8993-7F58-2B3F06C816E0}"/>
              </a:ext>
            </a:extLst>
          </p:cNvPr>
          <p:cNvSpPr txBox="1"/>
          <p:nvPr/>
        </p:nvSpPr>
        <p:spPr>
          <a:xfrm>
            <a:off x="4709906" y="4828054"/>
            <a:ext cx="4537926" cy="584775"/>
          </a:xfrm>
          <a:prstGeom prst="rect">
            <a:avLst/>
          </a:prstGeom>
          <a:noFill/>
        </p:spPr>
        <p:txBody>
          <a:bodyPr wrap="square" rtlCol="0">
            <a:spAutoFit/>
          </a:bodyPr>
          <a:lstStyle/>
          <a:p>
            <a:pPr algn="ctr"/>
            <a:r>
              <a:rPr lang="en-US" sz="3200" b="1" dirty="0">
                <a:latin typeface="Roboto" panose="02000000000000000000" pitchFamily="2" charset="0"/>
                <a:ea typeface="Roboto" panose="02000000000000000000" pitchFamily="2" charset="0"/>
                <a:cs typeface="Roboto" panose="02000000000000000000" pitchFamily="2" charset="0"/>
              </a:rPr>
              <a:t>D. All the Above</a:t>
            </a:r>
          </a:p>
        </p:txBody>
      </p:sp>
      <p:sp>
        <p:nvSpPr>
          <p:cNvPr id="2" name="Google Shape;99;p1">
            <a:extLst>
              <a:ext uri="{FF2B5EF4-FFF2-40B4-BE49-F238E27FC236}">
                <a16:creationId xmlns:a16="http://schemas.microsoft.com/office/drawing/2014/main" id="{92E9AA6F-B53F-3588-F5F8-71C791803F8E}"/>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3">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537694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CDB58C-F814-1B8A-525E-49D441A1D123}"/>
              </a:ext>
            </a:extLst>
          </p:cNvPr>
          <p:cNvSpPr/>
          <p:nvPr/>
        </p:nvSpPr>
        <p:spPr>
          <a:xfrm>
            <a:off x="0" y="-63661"/>
            <a:ext cx="3159889" cy="6985322"/>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D932698F-D7DD-C162-3B8D-A9A5DFB00D96}"/>
              </a:ext>
            </a:extLst>
          </p:cNvPr>
          <p:cNvSpPr>
            <a:spLocks noGrp="1"/>
          </p:cNvSpPr>
          <p:nvPr>
            <p:ph type="title"/>
          </p:nvPr>
        </p:nvSpPr>
        <p:spPr>
          <a:xfrm>
            <a:off x="774405" y="114354"/>
            <a:ext cx="10643189" cy="1325563"/>
          </a:xfrm>
        </p:spPr>
        <p:txBody>
          <a:bodyPr>
            <a:normAutofit/>
          </a:bodyPr>
          <a:lstStyle/>
          <a:p>
            <a:pPr algn="ctr"/>
            <a:r>
              <a:rPr lang="en-US" sz="5500" b="1" dirty="0">
                <a:solidFill>
                  <a:schemeClr val="bg1"/>
                </a:solidFill>
                <a:latin typeface="Roboto  "/>
              </a:rPr>
              <a:t>Any Questions? </a:t>
            </a:r>
          </a:p>
        </p:txBody>
      </p:sp>
      <p:sp>
        <p:nvSpPr>
          <p:cNvPr id="6" name="Google Shape;99;p1">
            <a:extLst>
              <a:ext uri="{FF2B5EF4-FFF2-40B4-BE49-F238E27FC236}">
                <a16:creationId xmlns:a16="http://schemas.microsoft.com/office/drawing/2014/main" id="{D6F14C24-CA3D-B2B4-9333-8957F87ECB0B}"/>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3">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
        <p:nvSpPr>
          <p:cNvPr id="7" name="TextBox 6">
            <a:extLst>
              <a:ext uri="{FF2B5EF4-FFF2-40B4-BE49-F238E27FC236}">
                <a16:creationId xmlns:a16="http://schemas.microsoft.com/office/drawing/2014/main" id="{9E54E74B-FE95-9C51-F456-99C817070564}"/>
              </a:ext>
            </a:extLst>
          </p:cNvPr>
          <p:cNvSpPr txBox="1"/>
          <p:nvPr/>
        </p:nvSpPr>
        <p:spPr>
          <a:xfrm>
            <a:off x="284544" y="2690336"/>
            <a:ext cx="2590799" cy="1477328"/>
          </a:xfrm>
          <a:prstGeom prst="rect">
            <a:avLst/>
          </a:prstGeom>
          <a:noFill/>
        </p:spPr>
        <p:txBody>
          <a:bodyPr wrap="square">
            <a:spAutoFit/>
          </a:bodyPr>
          <a:lstStyle/>
          <a:p>
            <a:pPr algn="ctr"/>
            <a:r>
              <a:rPr lang="en-US" sz="4500" b="1" dirty="0">
                <a:solidFill>
                  <a:srgbClr val="FFFFFF"/>
                </a:solidFill>
                <a:latin typeface="Roboto" panose="02000000000000000000" pitchFamily="2" charset="0"/>
                <a:ea typeface="Roboto" panose="02000000000000000000" pitchFamily="2" charset="0"/>
                <a:cs typeface="Roboto" panose="02000000000000000000" pitchFamily="2" charset="0"/>
                <a:sym typeface="Arial"/>
              </a:rPr>
              <a:t>Question</a:t>
            </a:r>
          </a:p>
          <a:p>
            <a:pPr algn="ctr"/>
            <a:r>
              <a:rPr lang="en-US" sz="4500" b="1" dirty="0">
                <a:solidFill>
                  <a:srgbClr val="FFFFFF"/>
                </a:solidFill>
                <a:latin typeface="Roboto" panose="02000000000000000000" pitchFamily="2" charset="0"/>
                <a:ea typeface="Roboto" panose="02000000000000000000" pitchFamily="2" charset="0"/>
                <a:cs typeface="Roboto" panose="02000000000000000000" pitchFamily="2" charset="0"/>
                <a:sym typeface="Arial"/>
              </a:rPr>
              <a:t>#3</a:t>
            </a:r>
            <a:endParaRPr lang="en-US" sz="4500" dirty="0"/>
          </a:p>
        </p:txBody>
      </p:sp>
      <p:sp>
        <p:nvSpPr>
          <p:cNvPr id="4" name="TextBox 3">
            <a:extLst>
              <a:ext uri="{FF2B5EF4-FFF2-40B4-BE49-F238E27FC236}">
                <a16:creationId xmlns:a16="http://schemas.microsoft.com/office/drawing/2014/main" id="{F7A9C119-638E-CA8C-EF38-EA2E0886E147}"/>
              </a:ext>
            </a:extLst>
          </p:cNvPr>
          <p:cNvSpPr txBox="1"/>
          <p:nvPr/>
        </p:nvSpPr>
        <p:spPr>
          <a:xfrm>
            <a:off x="3502041" y="1271750"/>
            <a:ext cx="8405415" cy="3693319"/>
          </a:xfrm>
          <a:prstGeom prst="rect">
            <a:avLst/>
          </a:prstGeom>
          <a:noFill/>
        </p:spPr>
        <p:txBody>
          <a:bodyPr wrap="square">
            <a:spAutoFit/>
          </a:bodyPr>
          <a:lstStyle/>
          <a:p>
            <a:r>
              <a:rPr lang="en-US" sz="2600" b="1" dirty="0">
                <a:ln/>
                <a:solidFill>
                  <a:srgbClr val="23362A"/>
                </a:solidFill>
                <a:latin typeface="Roboto  "/>
              </a:rPr>
              <a:t>Which of the following is NOT a characteristic of a debit card?</a:t>
            </a:r>
          </a:p>
          <a:p>
            <a:endParaRPr lang="en-US" sz="2600" b="1" dirty="0">
              <a:ln/>
              <a:solidFill>
                <a:srgbClr val="23362A"/>
              </a:solidFill>
              <a:latin typeface="Roboto  "/>
            </a:endParaRPr>
          </a:p>
          <a:p>
            <a:pPr marL="514350" indent="-514350">
              <a:buFont typeface="+mj-lt"/>
              <a:buAutoNum type="alphaUcPeriod"/>
            </a:pPr>
            <a:r>
              <a:rPr lang="en-US" sz="2600" dirty="0">
                <a:ln/>
                <a:solidFill>
                  <a:srgbClr val="23362A"/>
                </a:solidFill>
                <a:latin typeface="Roboto  "/>
              </a:rPr>
              <a:t>Money is taken out immediately</a:t>
            </a:r>
          </a:p>
          <a:p>
            <a:pPr marL="514350" indent="-514350">
              <a:buFont typeface="+mj-lt"/>
              <a:buAutoNum type="alphaUcPeriod"/>
            </a:pPr>
            <a:r>
              <a:rPr lang="en-US" sz="2600" dirty="0">
                <a:ln/>
                <a:solidFill>
                  <a:srgbClr val="23362A"/>
                </a:solidFill>
                <a:latin typeface="Roboto  "/>
              </a:rPr>
              <a:t>No interest charge because no money is borrowed</a:t>
            </a:r>
          </a:p>
          <a:p>
            <a:pPr marL="514350" indent="-514350">
              <a:buFont typeface="+mj-lt"/>
              <a:buAutoNum type="alphaUcPeriod"/>
            </a:pPr>
            <a:r>
              <a:rPr lang="en-US" sz="2600" dirty="0">
                <a:ln/>
                <a:solidFill>
                  <a:srgbClr val="23362A"/>
                </a:solidFill>
                <a:latin typeface="Roboto  "/>
              </a:rPr>
              <a:t>Institution pays the merchant, then you owe the institution</a:t>
            </a:r>
          </a:p>
          <a:p>
            <a:pPr marL="514350" indent="-514350">
              <a:buFont typeface="+mj-lt"/>
              <a:buAutoNum type="alphaUcPeriod"/>
            </a:pPr>
            <a:r>
              <a:rPr lang="en-US" sz="2600" dirty="0">
                <a:ln/>
                <a:solidFill>
                  <a:srgbClr val="23362A"/>
                </a:solidFill>
                <a:latin typeface="Roboto  "/>
              </a:rPr>
              <a:t>Used to withdraw funds from ATM’s</a:t>
            </a:r>
          </a:p>
          <a:p>
            <a:pPr marL="514350" indent="-514350">
              <a:buFont typeface="+mj-lt"/>
              <a:buAutoNum type="alphaUcPeriod"/>
            </a:pPr>
            <a:endParaRPr lang="en-US" sz="2600" b="1" dirty="0">
              <a:ln/>
              <a:solidFill>
                <a:srgbClr val="23362A"/>
              </a:solidFill>
              <a:latin typeface="Roboto  "/>
            </a:endParaRPr>
          </a:p>
        </p:txBody>
      </p:sp>
      <p:sp>
        <p:nvSpPr>
          <p:cNvPr id="9" name="TextBox 8">
            <a:extLst>
              <a:ext uri="{FF2B5EF4-FFF2-40B4-BE49-F238E27FC236}">
                <a16:creationId xmlns:a16="http://schemas.microsoft.com/office/drawing/2014/main" id="{F05F8ABB-FF76-8993-7F58-2B3F06C816E0}"/>
              </a:ext>
            </a:extLst>
          </p:cNvPr>
          <p:cNvSpPr txBox="1"/>
          <p:nvPr/>
        </p:nvSpPr>
        <p:spPr>
          <a:xfrm>
            <a:off x="3885252" y="4965069"/>
            <a:ext cx="6789683" cy="1077218"/>
          </a:xfrm>
          <a:prstGeom prst="rect">
            <a:avLst/>
          </a:prstGeom>
          <a:noFill/>
        </p:spPr>
        <p:txBody>
          <a:bodyPr wrap="square" rtlCol="0">
            <a:spAutoFit/>
          </a:bodyPr>
          <a:lstStyle/>
          <a:p>
            <a:pPr algn="ctr"/>
            <a:r>
              <a:rPr lang="en-US" sz="3200" b="1" dirty="0">
                <a:latin typeface="Roboto" panose="02000000000000000000" pitchFamily="2" charset="0"/>
                <a:ea typeface="Roboto" panose="02000000000000000000" pitchFamily="2" charset="0"/>
                <a:cs typeface="Roboto" panose="02000000000000000000" pitchFamily="2" charset="0"/>
              </a:rPr>
              <a:t>C. Institution pays the merchant, then you owe the institution</a:t>
            </a:r>
          </a:p>
        </p:txBody>
      </p:sp>
    </p:spTree>
    <p:extLst>
      <p:ext uri="{BB962C8B-B14F-4D97-AF65-F5344CB8AC3E}">
        <p14:creationId xmlns:p14="http://schemas.microsoft.com/office/powerpoint/2010/main" val="3390343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1BB4-B205-BF08-CC1B-EB78A98FB9EB}"/>
              </a:ext>
            </a:extLst>
          </p:cNvPr>
          <p:cNvSpPr txBox="1">
            <a:spLocks/>
          </p:cNvSpPr>
          <p:nvPr/>
        </p:nvSpPr>
        <p:spPr>
          <a:xfrm>
            <a:off x="-1" y="2413437"/>
            <a:ext cx="12192000" cy="2031124"/>
          </a:xfrm>
          <a:prstGeom prst="rect">
            <a:avLst/>
          </a:prstGeom>
          <a:solidFill>
            <a:srgbClr val="0033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200" b="1" dirty="0">
              <a:ln w="19050">
                <a:noFill/>
              </a:ln>
              <a:solidFill>
                <a:schemeClr val="bg1">
                  <a:lumMod val="95000"/>
                </a:schemeClr>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endParaRPr>
          </a:p>
        </p:txBody>
      </p:sp>
      <p:sp>
        <p:nvSpPr>
          <p:cNvPr id="14" name="Title 13">
            <a:extLst>
              <a:ext uri="{FF2B5EF4-FFF2-40B4-BE49-F238E27FC236}">
                <a16:creationId xmlns:a16="http://schemas.microsoft.com/office/drawing/2014/main" id="{D932698F-D7DD-C162-3B8D-A9A5DFB00D96}"/>
              </a:ext>
            </a:extLst>
          </p:cNvPr>
          <p:cNvSpPr>
            <a:spLocks noGrp="1"/>
          </p:cNvSpPr>
          <p:nvPr>
            <p:ph type="title"/>
          </p:nvPr>
        </p:nvSpPr>
        <p:spPr>
          <a:xfrm>
            <a:off x="774405" y="114354"/>
            <a:ext cx="10643189" cy="1325563"/>
          </a:xfrm>
        </p:spPr>
        <p:txBody>
          <a:bodyPr>
            <a:normAutofit/>
          </a:bodyPr>
          <a:lstStyle/>
          <a:p>
            <a:pPr algn="ctr"/>
            <a:r>
              <a:rPr lang="en-US" sz="5500" b="1" dirty="0">
                <a:solidFill>
                  <a:schemeClr val="bg1"/>
                </a:solidFill>
                <a:latin typeface="Roboto  "/>
              </a:rPr>
              <a:t>Any Questions? </a:t>
            </a:r>
          </a:p>
        </p:txBody>
      </p:sp>
      <p:sp>
        <p:nvSpPr>
          <p:cNvPr id="6" name="Google Shape;99;p1">
            <a:extLst>
              <a:ext uri="{FF2B5EF4-FFF2-40B4-BE49-F238E27FC236}">
                <a16:creationId xmlns:a16="http://schemas.microsoft.com/office/drawing/2014/main" id="{D6F14C24-CA3D-B2B4-9333-8957F87ECB0B}"/>
              </a:ext>
            </a:extLst>
          </p:cNvPr>
          <p:cNvSpPr/>
          <p:nvPr/>
        </p:nvSpPr>
        <p:spPr>
          <a:xfrm>
            <a:off x="10815146" y="114353"/>
            <a:ext cx="1209188" cy="1251991"/>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3">
              <a:alphaModFix/>
            </a:blip>
            <a:stretch>
              <a:fillRect/>
            </a:stretch>
          </a:blipFill>
          <a:ln>
            <a:noFill/>
          </a:ln>
        </p:spPr>
        <p:txBody>
          <a:bodyPr/>
          <a:lstStyle/>
          <a:p>
            <a:endParaRPr lang="en-US" dirty="0"/>
          </a:p>
        </p:txBody>
      </p:sp>
      <p:sp>
        <p:nvSpPr>
          <p:cNvPr id="7" name="TextBox 6">
            <a:extLst>
              <a:ext uri="{FF2B5EF4-FFF2-40B4-BE49-F238E27FC236}">
                <a16:creationId xmlns:a16="http://schemas.microsoft.com/office/drawing/2014/main" id="{9E54E74B-FE95-9C51-F456-99C817070564}"/>
              </a:ext>
            </a:extLst>
          </p:cNvPr>
          <p:cNvSpPr txBox="1"/>
          <p:nvPr/>
        </p:nvSpPr>
        <p:spPr>
          <a:xfrm>
            <a:off x="3549867" y="3036583"/>
            <a:ext cx="5092263" cy="784830"/>
          </a:xfrm>
          <a:prstGeom prst="rect">
            <a:avLst/>
          </a:prstGeom>
          <a:noFill/>
        </p:spPr>
        <p:txBody>
          <a:bodyPr wrap="square">
            <a:spAutoFit/>
          </a:bodyPr>
          <a:lstStyle/>
          <a:p>
            <a:r>
              <a:rPr lang="en-US" sz="4500" b="1" dirty="0">
                <a:solidFill>
                  <a:srgbClr val="FFFFFF"/>
                </a:solidFill>
                <a:latin typeface="Roboto" panose="02000000000000000000" pitchFamily="2" charset="0"/>
                <a:ea typeface="Roboto" panose="02000000000000000000" pitchFamily="2" charset="0"/>
                <a:cs typeface="Roboto" panose="02000000000000000000" pitchFamily="2" charset="0"/>
                <a:sym typeface="Arial"/>
              </a:rPr>
              <a:t>End of Lesson 5!</a:t>
            </a:r>
            <a:endParaRPr lang="en-US" sz="4500" dirty="0"/>
          </a:p>
        </p:txBody>
      </p:sp>
      <p:sp>
        <p:nvSpPr>
          <p:cNvPr id="8" name="Google Shape;584;p32">
            <a:extLst>
              <a:ext uri="{FF2B5EF4-FFF2-40B4-BE49-F238E27FC236}">
                <a16:creationId xmlns:a16="http://schemas.microsoft.com/office/drawing/2014/main" id="{6DFDF45A-B733-441A-7591-844E3948E9D6}"/>
              </a:ext>
            </a:extLst>
          </p:cNvPr>
          <p:cNvSpPr/>
          <p:nvPr/>
        </p:nvSpPr>
        <p:spPr>
          <a:xfrm>
            <a:off x="182578" y="5696033"/>
            <a:ext cx="3076755" cy="911383"/>
          </a:xfrm>
          <a:custGeom>
            <a:avLst/>
            <a:gdLst/>
            <a:ahLst/>
            <a:cxnLst/>
            <a:rect l="l" t="t" r="r" b="b"/>
            <a:pathLst>
              <a:path w="4788420" h="1764875" extrusionOk="0">
                <a:moveTo>
                  <a:pt x="0" y="0"/>
                </a:moveTo>
                <a:lnTo>
                  <a:pt x="4788419" y="0"/>
                </a:lnTo>
                <a:lnTo>
                  <a:pt x="4788419" y="1764875"/>
                </a:lnTo>
                <a:lnTo>
                  <a:pt x="0" y="1764875"/>
                </a:lnTo>
                <a:lnTo>
                  <a:pt x="0" y="0"/>
                </a:lnTo>
                <a:close/>
              </a:path>
            </a:pathLst>
          </a:custGeom>
          <a:blipFill rotWithShape="1">
            <a:blip r:embed="rId4">
              <a:alphaModFix/>
            </a:blip>
            <a:stretch>
              <a:fillRect/>
            </a:stretch>
          </a:blipFill>
          <a:ln>
            <a:noFill/>
          </a:ln>
        </p:spPr>
        <p:txBody>
          <a:bodyPr/>
          <a:lstStyle/>
          <a:p>
            <a:endParaRPr lang="en-US" dirty="0"/>
          </a:p>
        </p:txBody>
      </p:sp>
    </p:spTree>
    <p:extLst>
      <p:ext uri="{BB962C8B-B14F-4D97-AF65-F5344CB8AC3E}">
        <p14:creationId xmlns:p14="http://schemas.microsoft.com/office/powerpoint/2010/main" val="1697577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25AEE00-9E05-5485-0336-8DDBDC1138BE}"/>
              </a:ext>
            </a:extLst>
          </p:cNvPr>
          <p:cNvSpPr>
            <a:spLocks noGrp="1"/>
          </p:cNvSpPr>
          <p:nvPr>
            <p:ph type="title"/>
          </p:nvPr>
        </p:nvSpPr>
        <p:spPr>
          <a:xfrm>
            <a:off x="-1" y="0"/>
            <a:ext cx="12192001" cy="1706308"/>
          </a:xfrm>
          <a:solidFill>
            <a:srgbClr val="003300"/>
          </a:solidFill>
        </p:spPr>
        <p:txBody>
          <a:bodyPr>
            <a:normAutofit/>
          </a:bodyPr>
          <a:lstStyle/>
          <a:p>
            <a:pPr algn="ctr"/>
            <a:r>
              <a:rPr lang="en-US" sz="5000" b="1" dirty="0">
                <a:ln w="10160">
                  <a:no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Comparing Banks and Credit Unions</a:t>
            </a:r>
          </a:p>
        </p:txBody>
      </p:sp>
      <p:pic>
        <p:nvPicPr>
          <p:cNvPr id="8" name="Content Placeholder 7" descr="Bank with solid fill">
            <a:extLst>
              <a:ext uri="{FF2B5EF4-FFF2-40B4-BE49-F238E27FC236}">
                <a16:creationId xmlns:a16="http://schemas.microsoft.com/office/drawing/2014/main" id="{17D581B3-1688-7C69-A447-0794EBEB617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1771719"/>
            <a:ext cx="2935073" cy="2935073"/>
          </a:xfrm>
          <a:prstGeom prst="rect">
            <a:avLst/>
          </a:prstGeom>
        </p:spPr>
      </p:pic>
      <p:pic>
        <p:nvPicPr>
          <p:cNvPr id="10" name="Graphic 9" descr="Bank outline">
            <a:extLst>
              <a:ext uri="{FF2B5EF4-FFF2-40B4-BE49-F238E27FC236}">
                <a16:creationId xmlns:a16="http://schemas.microsoft.com/office/drawing/2014/main" id="{48948946-BC4B-37B5-C4BA-E451E127A0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8024" y="1771719"/>
            <a:ext cx="2935072" cy="2935072"/>
          </a:xfrm>
          <a:prstGeom prst="rect">
            <a:avLst/>
          </a:prstGeom>
        </p:spPr>
      </p:pic>
      <p:sp>
        <p:nvSpPr>
          <p:cNvPr id="14" name="TextBox 13">
            <a:extLst>
              <a:ext uri="{FF2B5EF4-FFF2-40B4-BE49-F238E27FC236}">
                <a16:creationId xmlns:a16="http://schemas.microsoft.com/office/drawing/2014/main" id="{E1F31ED4-8454-A30A-B891-2B6F774F3501}"/>
              </a:ext>
            </a:extLst>
          </p:cNvPr>
          <p:cNvSpPr txBox="1"/>
          <p:nvPr/>
        </p:nvSpPr>
        <p:spPr>
          <a:xfrm>
            <a:off x="1431926" y="4584173"/>
            <a:ext cx="3780845" cy="1661993"/>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BANKS</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For-profit	</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Anyone can be a customer</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Higher fees and interest rates on loans</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Diverse array of product offerings</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Cookie-cutter services</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Deposit insurance provided by FDIC</a:t>
            </a:r>
            <a:endParaRPr lang="en-US" sz="1400" dirty="0"/>
          </a:p>
        </p:txBody>
      </p:sp>
      <p:sp>
        <p:nvSpPr>
          <p:cNvPr id="18" name="TextBox 17">
            <a:extLst>
              <a:ext uri="{FF2B5EF4-FFF2-40B4-BE49-F238E27FC236}">
                <a16:creationId xmlns:a16="http://schemas.microsoft.com/office/drawing/2014/main" id="{4D216DEE-2B22-0EC5-517A-80B0EAF465FE}"/>
              </a:ext>
            </a:extLst>
          </p:cNvPr>
          <p:cNvSpPr txBox="1"/>
          <p:nvPr/>
        </p:nvSpPr>
        <p:spPr>
          <a:xfrm>
            <a:off x="361355" y="1903698"/>
            <a:ext cx="2547240" cy="369332"/>
          </a:xfrm>
          <a:prstGeom prst="rect">
            <a:avLst/>
          </a:prstGeom>
          <a:noFill/>
        </p:spPr>
        <p:txBody>
          <a:bodyPr wrap="square" rtlCol="0">
            <a:spAutoFit/>
          </a:bodyPr>
          <a:lstStyle/>
          <a:p>
            <a:pPr algn="ctr"/>
            <a:r>
              <a:rPr lang="en-US" b="1" dirty="0">
                <a:latin typeface="Roboto" panose="02000000000000000000" pitchFamily="2" charset="0"/>
                <a:ea typeface="Roboto" panose="02000000000000000000" pitchFamily="2" charset="0"/>
                <a:cs typeface="Roboto" panose="02000000000000000000" pitchFamily="2" charset="0"/>
              </a:rPr>
              <a:t>Key Differences:</a:t>
            </a:r>
            <a:r>
              <a:rPr lang="en-US" dirty="0">
                <a:latin typeface="Roboto" panose="02000000000000000000" pitchFamily="2" charset="0"/>
                <a:ea typeface="Roboto" panose="02000000000000000000" pitchFamily="2" charset="0"/>
                <a:cs typeface="Roboto" panose="02000000000000000000" pitchFamily="2" charset="0"/>
              </a:rPr>
              <a:t>	</a:t>
            </a:r>
            <a:endParaRPr lang="en-US" dirty="0"/>
          </a:p>
        </p:txBody>
      </p:sp>
      <p:sp>
        <p:nvSpPr>
          <p:cNvPr id="20" name="TextBox 19">
            <a:extLst>
              <a:ext uri="{FF2B5EF4-FFF2-40B4-BE49-F238E27FC236}">
                <a16:creationId xmlns:a16="http://schemas.microsoft.com/office/drawing/2014/main" id="{347AC3CB-08FA-6CC9-7D21-C735CE39E982}"/>
              </a:ext>
            </a:extLst>
          </p:cNvPr>
          <p:cNvSpPr txBox="1"/>
          <p:nvPr/>
        </p:nvSpPr>
        <p:spPr>
          <a:xfrm>
            <a:off x="5693782" y="4584173"/>
            <a:ext cx="3780845" cy="1661993"/>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CREDIT UNIONS</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Non-profit</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Must qualify for membership</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Lower fees and better interest rates</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May have limited product offerings</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More personalized customer service</a:t>
            </a:r>
          </a:p>
          <a:p>
            <a:pPr marL="285750" indent="-285750">
              <a:buFont typeface="Arial" panose="020B0604020202020204" pitchFamily="34" charset="0"/>
              <a:buChar char="•"/>
            </a:pPr>
            <a:r>
              <a:rPr lang="en-US" sz="1400" dirty="0">
                <a:latin typeface="Roboto" panose="02000000000000000000" pitchFamily="2" charset="0"/>
                <a:ea typeface="Roboto" panose="02000000000000000000" pitchFamily="2" charset="0"/>
                <a:cs typeface="Roboto" panose="02000000000000000000" pitchFamily="2" charset="0"/>
              </a:rPr>
              <a:t>Deposit insurance provided by NCUA</a:t>
            </a:r>
            <a:endParaRPr lang="en-US" sz="1400" dirty="0"/>
          </a:p>
        </p:txBody>
      </p:sp>
      <p:sp>
        <p:nvSpPr>
          <p:cNvPr id="22" name="TextBox 21">
            <a:extLst>
              <a:ext uri="{FF2B5EF4-FFF2-40B4-BE49-F238E27FC236}">
                <a16:creationId xmlns:a16="http://schemas.microsoft.com/office/drawing/2014/main" id="{D855AD59-AF51-D794-ADEA-A11EA0EEA33F}"/>
              </a:ext>
            </a:extLst>
          </p:cNvPr>
          <p:cNvSpPr txBox="1"/>
          <p:nvPr/>
        </p:nvSpPr>
        <p:spPr>
          <a:xfrm>
            <a:off x="9361725" y="2398468"/>
            <a:ext cx="2594345" cy="2308324"/>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cs typeface="Roboto" panose="02000000000000000000" pitchFamily="2" charset="0"/>
              </a:rPr>
              <a:t>FDIC: Federal Deposit Insurance Corporation</a:t>
            </a:r>
          </a:p>
          <a:p>
            <a:r>
              <a:rPr lang="en-US" dirty="0">
                <a:hlinkClick r:id="rId7"/>
              </a:rPr>
              <a:t>https://www.fdic.gov/</a:t>
            </a:r>
            <a:endParaRPr lang="en-US" dirty="0"/>
          </a:p>
          <a:p>
            <a:endParaRPr lang="en-US" dirty="0"/>
          </a:p>
          <a:p>
            <a:endParaRPr lang="en-US" b="1" dirty="0">
              <a:latin typeface="Roboto" panose="02000000000000000000" pitchFamily="2" charset="0"/>
              <a:ea typeface="Roboto" panose="02000000000000000000" pitchFamily="2" charset="0"/>
              <a:cs typeface="Roboto" panose="02000000000000000000" pitchFamily="2" charset="0"/>
            </a:endParaRPr>
          </a:p>
          <a:p>
            <a:r>
              <a:rPr lang="en-US" b="1" dirty="0">
                <a:latin typeface="Roboto" panose="02000000000000000000" pitchFamily="2" charset="0"/>
                <a:ea typeface="Roboto" panose="02000000000000000000" pitchFamily="2" charset="0"/>
                <a:cs typeface="Roboto" panose="02000000000000000000" pitchFamily="2" charset="0"/>
              </a:rPr>
              <a:t>NCUA: National Credit Union Administration</a:t>
            </a:r>
          </a:p>
          <a:p>
            <a:r>
              <a:rPr lang="en-US" dirty="0">
                <a:hlinkClick r:id="rId8"/>
              </a:rPr>
              <a:t>https://ncua.gov/</a:t>
            </a:r>
            <a:endParaRPr lang="en-US" dirty="0"/>
          </a:p>
        </p:txBody>
      </p:sp>
      <p:sp>
        <p:nvSpPr>
          <p:cNvPr id="2" name="Google Shape;99;p1">
            <a:extLst>
              <a:ext uri="{FF2B5EF4-FFF2-40B4-BE49-F238E27FC236}">
                <a16:creationId xmlns:a16="http://schemas.microsoft.com/office/drawing/2014/main" id="{B3721119-0D26-2BAD-B344-CFA3CFDD34C3}"/>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9">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81640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25AEE00-9E05-5485-0336-8DDBDC1138BE}"/>
              </a:ext>
            </a:extLst>
          </p:cNvPr>
          <p:cNvSpPr>
            <a:spLocks noGrp="1"/>
          </p:cNvSpPr>
          <p:nvPr>
            <p:ph type="title"/>
          </p:nvPr>
        </p:nvSpPr>
        <p:spPr>
          <a:xfrm>
            <a:off x="0" y="-1"/>
            <a:ext cx="12192000" cy="1433689"/>
          </a:xfrm>
          <a:solidFill>
            <a:srgbClr val="003300"/>
          </a:solidFill>
        </p:spPr>
        <p:txBody>
          <a:bodyPr>
            <a:normAutofit/>
          </a:bodyPr>
          <a:lstStyle/>
          <a:p>
            <a:pPr algn="ctr"/>
            <a:r>
              <a:rPr lang="en-US" sz="5000" b="1" dirty="0">
                <a:ln w="10160">
                  <a:no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Types of Accounts Offered</a:t>
            </a:r>
          </a:p>
        </p:txBody>
      </p:sp>
      <p:pic>
        <p:nvPicPr>
          <p:cNvPr id="6" name="Content Placeholder 5">
            <a:extLst>
              <a:ext uri="{FF2B5EF4-FFF2-40B4-BE49-F238E27FC236}">
                <a16:creationId xmlns:a16="http://schemas.microsoft.com/office/drawing/2014/main" id="{E135A60A-8CAF-E669-DD35-CEB9E0423F9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74705" y="2356617"/>
            <a:ext cx="3949675" cy="275105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7" name="Picture 6">
            <a:extLst>
              <a:ext uri="{FF2B5EF4-FFF2-40B4-BE49-F238E27FC236}">
                <a16:creationId xmlns:a16="http://schemas.microsoft.com/office/drawing/2014/main" id="{F14D446E-33B8-282E-6064-7662A7EBE8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13929" y="1753747"/>
            <a:ext cx="2208303" cy="3283887"/>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grpSp>
        <p:nvGrpSpPr>
          <p:cNvPr id="3" name="Group 2">
            <a:extLst>
              <a:ext uri="{FF2B5EF4-FFF2-40B4-BE49-F238E27FC236}">
                <a16:creationId xmlns:a16="http://schemas.microsoft.com/office/drawing/2014/main" id="{97C67194-E4C9-4299-55EC-BE41260C4025}"/>
              </a:ext>
            </a:extLst>
          </p:cNvPr>
          <p:cNvGrpSpPr/>
          <p:nvPr/>
        </p:nvGrpSpPr>
        <p:grpSpPr>
          <a:xfrm>
            <a:off x="1927461" y="5107671"/>
            <a:ext cx="8337077" cy="755271"/>
            <a:chOff x="1863411" y="5092142"/>
            <a:chExt cx="8337077" cy="755271"/>
          </a:xfrm>
        </p:grpSpPr>
        <p:sp>
          <p:nvSpPr>
            <p:cNvPr id="9" name="TextBox 8">
              <a:extLst>
                <a:ext uri="{FF2B5EF4-FFF2-40B4-BE49-F238E27FC236}">
                  <a16:creationId xmlns:a16="http://schemas.microsoft.com/office/drawing/2014/main" id="{E038B502-0087-1E59-A3E5-9EA010AECD96}"/>
                </a:ext>
              </a:extLst>
            </p:cNvPr>
            <p:cNvSpPr txBox="1"/>
            <p:nvPr/>
          </p:nvSpPr>
          <p:spPr>
            <a:xfrm>
              <a:off x="1863411" y="5092142"/>
              <a:ext cx="4244163" cy="755271"/>
            </a:xfrm>
            <a:prstGeom prst="rect">
              <a:avLst/>
            </a:prstGeom>
            <a:noFill/>
          </p:spPr>
          <p:txBody>
            <a:bodyPr wrap="square" rtlCol="0">
              <a:spAutoFit/>
            </a:bodyPr>
            <a:lstStyle/>
            <a:p>
              <a:pPr algn="ctr" defTabSz="630936">
                <a:spcAft>
                  <a:spcPts val="600"/>
                </a:spcAft>
              </a:pPr>
              <a:r>
                <a:rPr lang="en-US" sz="2208" kern="1200" dirty="0">
                  <a:solidFill>
                    <a:schemeClr val="tx1"/>
                  </a:solidFill>
                  <a:latin typeface="Roboto" panose="02000000000000000000" pitchFamily="2" charset="0"/>
                  <a:ea typeface="Roboto" panose="02000000000000000000" pitchFamily="2" charset="0"/>
                  <a:cs typeface="Roboto" panose="02000000000000000000" pitchFamily="2" charset="0"/>
                </a:rPr>
                <a:t>Checking Account</a:t>
              </a:r>
            </a:p>
            <a:p>
              <a:pPr algn="ctr" defTabSz="630936">
                <a:spcAft>
                  <a:spcPts val="600"/>
                </a:spcAft>
              </a:pPr>
              <a:r>
                <a:rPr lang="en-US" sz="1600" dirty="0">
                  <a:latin typeface="Roboto" panose="02000000000000000000" pitchFamily="2" charset="0"/>
                  <a:ea typeface="Roboto" panose="02000000000000000000" pitchFamily="2" charset="0"/>
                  <a:cs typeface="Roboto" panose="02000000000000000000" pitchFamily="2" charset="0"/>
                </a:rPr>
                <a:t>(called a “share draft” by Credit Unions)</a:t>
              </a:r>
            </a:p>
          </p:txBody>
        </p:sp>
        <p:sp>
          <p:nvSpPr>
            <p:cNvPr id="11" name="TextBox 10">
              <a:extLst>
                <a:ext uri="{FF2B5EF4-FFF2-40B4-BE49-F238E27FC236}">
                  <a16:creationId xmlns:a16="http://schemas.microsoft.com/office/drawing/2014/main" id="{182FBE39-789A-BC6B-8379-E2355E09E991}"/>
                </a:ext>
              </a:extLst>
            </p:cNvPr>
            <p:cNvSpPr txBox="1"/>
            <p:nvPr/>
          </p:nvSpPr>
          <p:spPr>
            <a:xfrm>
              <a:off x="6107574" y="5092142"/>
              <a:ext cx="4092914" cy="755271"/>
            </a:xfrm>
            <a:prstGeom prst="rect">
              <a:avLst/>
            </a:prstGeom>
            <a:noFill/>
          </p:spPr>
          <p:txBody>
            <a:bodyPr wrap="square" rtlCol="0">
              <a:spAutoFit/>
            </a:bodyPr>
            <a:lstStyle/>
            <a:p>
              <a:pPr algn="ctr" defTabSz="630936">
                <a:spcAft>
                  <a:spcPts val="600"/>
                </a:spcAft>
              </a:pPr>
              <a:r>
                <a:rPr lang="en-US" sz="2208" kern="1200" dirty="0">
                  <a:solidFill>
                    <a:schemeClr val="tx1"/>
                  </a:solidFill>
                  <a:latin typeface="Roboto" panose="02000000000000000000" pitchFamily="2" charset="0"/>
                  <a:ea typeface="Roboto" panose="02000000000000000000" pitchFamily="2" charset="0"/>
                  <a:cs typeface="Roboto" panose="02000000000000000000" pitchFamily="2" charset="0"/>
                </a:rPr>
                <a:t>Savings Account</a:t>
              </a:r>
              <a:r>
                <a:rPr 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algn="ctr" defTabSz="630936">
                <a:spcAft>
                  <a:spcPts val="600"/>
                </a:spcAft>
              </a:pPr>
              <a:r>
                <a:rPr 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rPr>
                <a:t>(called “share savings” by </a:t>
              </a:r>
              <a:r>
                <a:rPr lang="en-US" sz="1600" dirty="0">
                  <a:latin typeface="Roboto" panose="02000000000000000000" pitchFamily="2" charset="0"/>
                  <a:ea typeface="Roboto" panose="02000000000000000000" pitchFamily="2" charset="0"/>
                  <a:cs typeface="Roboto" panose="02000000000000000000" pitchFamily="2" charset="0"/>
                </a:rPr>
                <a:t>Credit Unions) </a:t>
              </a:r>
              <a:endParaRPr lang="en-US" sz="2208"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2" name="Google Shape;99;p1">
            <a:extLst>
              <a:ext uri="{FF2B5EF4-FFF2-40B4-BE49-F238E27FC236}">
                <a16:creationId xmlns:a16="http://schemas.microsoft.com/office/drawing/2014/main" id="{61BF9AFD-DF6A-4E16-F97F-3F6B06E6E4AA}"/>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5">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151756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25AEE00-9E05-5485-0336-8DDBDC1138BE}"/>
              </a:ext>
            </a:extLst>
          </p:cNvPr>
          <p:cNvSpPr>
            <a:spLocks noGrp="1"/>
          </p:cNvSpPr>
          <p:nvPr>
            <p:ph type="title"/>
          </p:nvPr>
        </p:nvSpPr>
        <p:spPr>
          <a:xfrm>
            <a:off x="0" y="0"/>
            <a:ext cx="12192000" cy="1379786"/>
          </a:xfrm>
          <a:solidFill>
            <a:srgbClr val="003300"/>
          </a:solidFill>
        </p:spPr>
        <p:txBody>
          <a:bodyPr>
            <a:normAutofit/>
          </a:bodyPr>
          <a:lstStyle/>
          <a:p>
            <a:pPr algn="ctr"/>
            <a:r>
              <a:rPr lang="en-US" sz="5000" b="1" dirty="0">
                <a:ln w="10160">
                  <a:no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ATM and Debit Cards</a:t>
            </a:r>
          </a:p>
        </p:txBody>
      </p:sp>
      <p:grpSp>
        <p:nvGrpSpPr>
          <p:cNvPr id="3" name="Group 2">
            <a:extLst>
              <a:ext uri="{FF2B5EF4-FFF2-40B4-BE49-F238E27FC236}">
                <a16:creationId xmlns:a16="http://schemas.microsoft.com/office/drawing/2014/main" id="{F4F06123-3636-EB1A-40EA-04E60477522E}"/>
              </a:ext>
            </a:extLst>
          </p:cNvPr>
          <p:cNvGrpSpPr/>
          <p:nvPr/>
        </p:nvGrpSpPr>
        <p:grpSpPr>
          <a:xfrm>
            <a:off x="1796425" y="2150871"/>
            <a:ext cx="8599150" cy="3276561"/>
            <a:chOff x="1536188" y="2150871"/>
            <a:chExt cx="8599150" cy="3276561"/>
          </a:xfrm>
        </p:grpSpPr>
        <p:sp>
          <p:nvSpPr>
            <p:cNvPr id="4" name="Content Placeholder 3">
              <a:extLst>
                <a:ext uri="{FF2B5EF4-FFF2-40B4-BE49-F238E27FC236}">
                  <a16:creationId xmlns:a16="http://schemas.microsoft.com/office/drawing/2014/main" id="{0EF061F1-AC8B-04BD-A1BE-98C324976043}"/>
                </a:ext>
              </a:extLst>
            </p:cNvPr>
            <p:cNvSpPr txBox="1">
              <a:spLocks/>
            </p:cNvSpPr>
            <p:nvPr/>
          </p:nvSpPr>
          <p:spPr>
            <a:xfrm>
              <a:off x="1982109" y="2150871"/>
              <a:ext cx="3031901" cy="49847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23362A"/>
                  </a:solidFill>
                  <a:latin typeface="Roboto" panose="02000000000000000000" pitchFamily="2" charset="0"/>
                  <a:ea typeface="Roboto" panose="02000000000000000000" pitchFamily="2" charset="0"/>
                  <a:cs typeface="Roboto" panose="02000000000000000000" pitchFamily="2" charset="0"/>
                </a:rPr>
                <a:t>ATM Cards</a:t>
              </a:r>
            </a:p>
          </p:txBody>
        </p:sp>
        <p:sp>
          <p:nvSpPr>
            <p:cNvPr id="5" name="Content Placeholder 3">
              <a:extLst>
                <a:ext uri="{FF2B5EF4-FFF2-40B4-BE49-F238E27FC236}">
                  <a16:creationId xmlns:a16="http://schemas.microsoft.com/office/drawing/2014/main" id="{E0503192-8961-7793-5F14-D34D92209215}"/>
                </a:ext>
              </a:extLst>
            </p:cNvPr>
            <p:cNvSpPr txBox="1">
              <a:spLocks/>
            </p:cNvSpPr>
            <p:nvPr/>
          </p:nvSpPr>
          <p:spPr>
            <a:xfrm>
              <a:off x="6288222" y="2150871"/>
              <a:ext cx="3620366" cy="49847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23362A"/>
                  </a:solidFill>
                  <a:latin typeface="Roboto" panose="02000000000000000000" pitchFamily="2" charset="0"/>
                  <a:ea typeface="Roboto" panose="02000000000000000000" pitchFamily="2" charset="0"/>
                  <a:cs typeface="Roboto" panose="02000000000000000000" pitchFamily="2" charset="0"/>
                </a:rPr>
                <a:t>Debit Cards</a:t>
              </a:r>
            </a:p>
          </p:txBody>
        </p:sp>
        <p:pic>
          <p:nvPicPr>
            <p:cNvPr id="8" name="Picture 7">
              <a:extLst>
                <a:ext uri="{FF2B5EF4-FFF2-40B4-BE49-F238E27FC236}">
                  <a16:creationId xmlns:a16="http://schemas.microsoft.com/office/drawing/2014/main" id="{A03B82AF-4619-88FA-49C6-20E6B9EE25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188" y="2649343"/>
              <a:ext cx="3923744" cy="2528925"/>
            </a:xfrm>
            <a:prstGeom prst="rect">
              <a:avLst/>
            </a:prstGeom>
            <a:effectLst>
              <a:outerShdw blurRad="76200" dist="12700" dir="2700000" sy="-23000" kx="-800400" algn="bl" rotWithShape="0">
                <a:prstClr val="black">
                  <a:alpha val="20000"/>
                </a:prstClr>
              </a:outerShdw>
            </a:effectLst>
          </p:spPr>
        </p:pic>
        <p:pic>
          <p:nvPicPr>
            <p:cNvPr id="10" name="Picture 9">
              <a:extLst>
                <a:ext uri="{FF2B5EF4-FFF2-40B4-BE49-F238E27FC236}">
                  <a16:creationId xmlns:a16="http://schemas.microsoft.com/office/drawing/2014/main" id="{64DD3FA4-76CC-EE81-0FA6-4EEA515263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1594" y="2649342"/>
              <a:ext cx="3923744" cy="2528925"/>
            </a:xfrm>
            <a:prstGeom prst="rect">
              <a:avLst/>
            </a:prstGeom>
            <a:effectLst>
              <a:outerShdw blurRad="76200" dist="12700" dir="2700000" sy="-23000" kx="-800400" algn="bl" rotWithShape="0">
                <a:prstClr val="black">
                  <a:alpha val="20000"/>
                </a:prstClr>
              </a:outerShdw>
            </a:effectLst>
          </p:spPr>
        </p:pic>
        <p:sp>
          <p:nvSpPr>
            <p:cNvPr id="12" name="TextBox 11">
              <a:extLst>
                <a:ext uri="{FF2B5EF4-FFF2-40B4-BE49-F238E27FC236}">
                  <a16:creationId xmlns:a16="http://schemas.microsoft.com/office/drawing/2014/main" id="{4BEC4700-4826-7C6B-45FD-B4B9299E8107}"/>
                </a:ext>
              </a:extLst>
            </p:cNvPr>
            <p:cNvSpPr txBox="1"/>
            <p:nvPr/>
          </p:nvSpPr>
          <p:spPr>
            <a:xfrm>
              <a:off x="2096095" y="5058100"/>
              <a:ext cx="2764465" cy="369332"/>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Cannot make purchases</a:t>
              </a:r>
            </a:p>
          </p:txBody>
        </p:sp>
        <p:sp>
          <p:nvSpPr>
            <p:cNvPr id="14" name="TextBox 13">
              <a:extLst>
                <a:ext uri="{FF2B5EF4-FFF2-40B4-BE49-F238E27FC236}">
                  <a16:creationId xmlns:a16="http://schemas.microsoft.com/office/drawing/2014/main" id="{EA54C2A9-0C31-F788-9892-B1DB24FE2953}"/>
                </a:ext>
              </a:extLst>
            </p:cNvPr>
            <p:cNvSpPr txBox="1"/>
            <p:nvPr/>
          </p:nvSpPr>
          <p:spPr>
            <a:xfrm>
              <a:off x="6934366" y="5058100"/>
              <a:ext cx="2764465" cy="369332"/>
            </a:xfrm>
            <a:prstGeom prst="rect">
              <a:avLst/>
            </a:prstGeom>
            <a:noFill/>
          </p:spPr>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Can make purchases</a:t>
              </a:r>
            </a:p>
          </p:txBody>
        </p:sp>
      </p:grpSp>
      <p:sp>
        <p:nvSpPr>
          <p:cNvPr id="2" name="Google Shape;99;p1">
            <a:extLst>
              <a:ext uri="{FF2B5EF4-FFF2-40B4-BE49-F238E27FC236}">
                <a16:creationId xmlns:a16="http://schemas.microsoft.com/office/drawing/2014/main" id="{1EA40A46-DBAF-B983-B3D6-8EFEB59CB397}"/>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5">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32015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25AEE00-9E05-5485-0336-8DDBDC1138BE}"/>
              </a:ext>
            </a:extLst>
          </p:cNvPr>
          <p:cNvSpPr>
            <a:spLocks noGrp="1"/>
          </p:cNvSpPr>
          <p:nvPr>
            <p:ph type="title"/>
          </p:nvPr>
        </p:nvSpPr>
        <p:spPr>
          <a:xfrm>
            <a:off x="0" y="0"/>
            <a:ext cx="12192000" cy="1379786"/>
          </a:xfrm>
          <a:solidFill>
            <a:srgbClr val="003300"/>
          </a:solidFill>
        </p:spPr>
        <p:txBody>
          <a:bodyPr>
            <a:normAutofit/>
          </a:bodyPr>
          <a:lstStyle/>
          <a:p>
            <a:pPr algn="ctr"/>
            <a:r>
              <a:rPr lang="en-US" sz="5000" b="1" dirty="0">
                <a:ln w="10160">
                  <a:no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Debit Cards: An Overview</a:t>
            </a:r>
          </a:p>
        </p:txBody>
      </p:sp>
      <p:sp>
        <p:nvSpPr>
          <p:cNvPr id="14" name="TextBox 13">
            <a:extLst>
              <a:ext uri="{FF2B5EF4-FFF2-40B4-BE49-F238E27FC236}">
                <a16:creationId xmlns:a16="http://schemas.microsoft.com/office/drawing/2014/main" id="{EA54C2A9-0C31-F788-9892-B1DB24FE2953}"/>
              </a:ext>
            </a:extLst>
          </p:cNvPr>
          <p:cNvSpPr txBox="1"/>
          <p:nvPr/>
        </p:nvSpPr>
        <p:spPr>
          <a:xfrm>
            <a:off x="5655799" y="1760366"/>
            <a:ext cx="5332075" cy="1200329"/>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cs typeface="Roboto" panose="02000000000000000000" pitchFamily="2" charset="0"/>
              </a:rPr>
              <a:t>Where can Debit Cards be used?</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Any stores or locations that take major credit cards (Visa, Mastercard)</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Online – but shop with caution!</a:t>
            </a:r>
          </a:p>
        </p:txBody>
      </p:sp>
      <p:sp>
        <p:nvSpPr>
          <p:cNvPr id="2" name="TextBox 1">
            <a:extLst>
              <a:ext uri="{FF2B5EF4-FFF2-40B4-BE49-F238E27FC236}">
                <a16:creationId xmlns:a16="http://schemas.microsoft.com/office/drawing/2014/main" id="{23A9A934-8819-C0A8-4765-C79DCE9A4F34}"/>
              </a:ext>
            </a:extLst>
          </p:cNvPr>
          <p:cNvSpPr txBox="1"/>
          <p:nvPr/>
        </p:nvSpPr>
        <p:spPr>
          <a:xfrm>
            <a:off x="763926" y="2847460"/>
            <a:ext cx="5139359" cy="923330"/>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cs typeface="Roboto" panose="02000000000000000000" pitchFamily="2" charset="0"/>
              </a:rPr>
              <a:t>Why use a Debit Card?</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Purchase without using cash</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Immediate money transfer</a:t>
            </a:r>
          </a:p>
        </p:txBody>
      </p:sp>
      <p:sp>
        <p:nvSpPr>
          <p:cNvPr id="3" name="TextBox 2">
            <a:extLst>
              <a:ext uri="{FF2B5EF4-FFF2-40B4-BE49-F238E27FC236}">
                <a16:creationId xmlns:a16="http://schemas.microsoft.com/office/drawing/2014/main" id="{75F6CAFE-2C2F-2F4B-1959-A8B711DBE629}"/>
              </a:ext>
            </a:extLst>
          </p:cNvPr>
          <p:cNvSpPr txBox="1"/>
          <p:nvPr/>
        </p:nvSpPr>
        <p:spPr>
          <a:xfrm>
            <a:off x="763925" y="3910102"/>
            <a:ext cx="5139359" cy="923330"/>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cs typeface="Roboto" panose="02000000000000000000" pitchFamily="2" charset="0"/>
              </a:rPr>
              <a:t>What is a PIN?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Personal Identification Number (PIN)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Remember it, but don’t share it!</a:t>
            </a:r>
          </a:p>
        </p:txBody>
      </p:sp>
      <p:sp>
        <p:nvSpPr>
          <p:cNvPr id="6" name="TextBox 5">
            <a:extLst>
              <a:ext uri="{FF2B5EF4-FFF2-40B4-BE49-F238E27FC236}">
                <a16:creationId xmlns:a16="http://schemas.microsoft.com/office/drawing/2014/main" id="{E47F022A-F6FA-4994-20F1-5C285F7E8F6B}"/>
              </a:ext>
            </a:extLst>
          </p:cNvPr>
          <p:cNvSpPr txBox="1"/>
          <p:nvPr/>
        </p:nvSpPr>
        <p:spPr>
          <a:xfrm>
            <a:off x="763927" y="4997196"/>
            <a:ext cx="5011840" cy="1477328"/>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cs typeface="Roboto" panose="02000000000000000000" pitchFamily="2" charset="0"/>
              </a:rPr>
              <a:t>Where to track your Debit Card spending?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Check your online bank statement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You will also receive a paper statement monthly unless you choose “paperless billing”</a:t>
            </a:r>
          </a:p>
        </p:txBody>
      </p:sp>
      <p:sp>
        <p:nvSpPr>
          <p:cNvPr id="7" name="TextBox 6">
            <a:extLst>
              <a:ext uri="{FF2B5EF4-FFF2-40B4-BE49-F238E27FC236}">
                <a16:creationId xmlns:a16="http://schemas.microsoft.com/office/drawing/2014/main" id="{30C7D0F8-BC61-5B3C-450E-148B3245FD50}"/>
              </a:ext>
            </a:extLst>
          </p:cNvPr>
          <p:cNvSpPr txBox="1"/>
          <p:nvPr/>
        </p:nvSpPr>
        <p:spPr>
          <a:xfrm>
            <a:off x="763925" y="1760366"/>
            <a:ext cx="5139359" cy="923330"/>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cs typeface="Roboto" panose="02000000000000000000" pitchFamily="2" charset="0"/>
              </a:rPr>
              <a:t>What is a Debit Card?</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Issued by your bank</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Linked to your bank account</a:t>
            </a:r>
          </a:p>
        </p:txBody>
      </p:sp>
      <p:sp>
        <p:nvSpPr>
          <p:cNvPr id="9" name="TextBox 8">
            <a:extLst>
              <a:ext uri="{FF2B5EF4-FFF2-40B4-BE49-F238E27FC236}">
                <a16:creationId xmlns:a16="http://schemas.microsoft.com/office/drawing/2014/main" id="{22C65CB5-2B2B-0410-1D1A-D7AD9B65C83F}"/>
              </a:ext>
            </a:extLst>
          </p:cNvPr>
          <p:cNvSpPr txBox="1"/>
          <p:nvPr/>
        </p:nvSpPr>
        <p:spPr>
          <a:xfrm>
            <a:off x="5655799" y="3054654"/>
            <a:ext cx="5332075" cy="1754326"/>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cs typeface="Roboto" panose="02000000000000000000" pitchFamily="2" charset="0"/>
              </a:rPr>
              <a:t>What if I use all the money in my Checking Account?</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Avoid this by checking your statement regularly</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Create and follow a budget to avoid overspending</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Utilize overdraft protection</a:t>
            </a:r>
          </a:p>
        </p:txBody>
      </p:sp>
      <p:sp>
        <p:nvSpPr>
          <p:cNvPr id="11" name="TextBox 10">
            <a:extLst>
              <a:ext uri="{FF2B5EF4-FFF2-40B4-BE49-F238E27FC236}">
                <a16:creationId xmlns:a16="http://schemas.microsoft.com/office/drawing/2014/main" id="{91079E93-E9C9-B3DC-7CB3-97984971F752}"/>
              </a:ext>
            </a:extLst>
          </p:cNvPr>
          <p:cNvSpPr txBox="1"/>
          <p:nvPr/>
        </p:nvSpPr>
        <p:spPr>
          <a:xfrm>
            <a:off x="5655798" y="4929657"/>
            <a:ext cx="5332075" cy="1015663"/>
          </a:xfrm>
          <a:prstGeom prst="rect">
            <a:avLst/>
          </a:prstGeom>
          <a:noFill/>
        </p:spPr>
        <p:txBody>
          <a:bodyPr wrap="square" rtlCol="0">
            <a:spAutoFit/>
          </a:bodyPr>
          <a:lstStyle/>
          <a:p>
            <a:pPr algn="ctr"/>
            <a:r>
              <a:rPr lang="en-US" sz="1400" b="1" dirty="0">
                <a:latin typeface="Roboto" panose="02000000000000000000" pitchFamily="2" charset="0"/>
                <a:ea typeface="Roboto" panose="02000000000000000000" pitchFamily="2" charset="0"/>
                <a:cs typeface="Roboto" panose="02000000000000000000" pitchFamily="2" charset="0"/>
              </a:rPr>
              <a:t>A great tool to help you manage your personal finances, optimize spending, and grow savings efficiently is available at </a:t>
            </a:r>
            <a:r>
              <a:rPr lang="en-US" sz="1400" b="1" dirty="0">
                <a:latin typeface="Roboto" panose="02000000000000000000" pitchFamily="2" charset="0"/>
                <a:ea typeface="Roboto" panose="02000000000000000000" pitchFamily="2" charset="0"/>
                <a:cs typeface="Roboto" panose="02000000000000000000" pitchFamily="2" charset="0"/>
                <a:hlinkClick r:id="rId3"/>
              </a:rPr>
              <a:t>www.pocketguard.com</a:t>
            </a:r>
            <a:endParaRPr lang="en-US" sz="1400" b="1" dirty="0">
              <a:latin typeface="Roboto" panose="02000000000000000000" pitchFamily="2" charset="0"/>
              <a:ea typeface="Roboto" panose="02000000000000000000" pitchFamily="2" charset="0"/>
              <a:cs typeface="Roboto" panose="02000000000000000000" pitchFamily="2" charset="0"/>
            </a:endParaRPr>
          </a:p>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5" name="Google Shape;99;p1">
            <a:extLst>
              <a:ext uri="{FF2B5EF4-FFF2-40B4-BE49-F238E27FC236}">
                <a16:creationId xmlns:a16="http://schemas.microsoft.com/office/drawing/2014/main" id="{291A5CF6-9C4D-C536-69A1-B9104FEF1B95}"/>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4">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107708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25AEE00-9E05-5485-0336-8DDBDC1138BE}"/>
              </a:ext>
            </a:extLst>
          </p:cNvPr>
          <p:cNvSpPr>
            <a:spLocks noGrp="1"/>
          </p:cNvSpPr>
          <p:nvPr>
            <p:ph type="title"/>
          </p:nvPr>
        </p:nvSpPr>
        <p:spPr>
          <a:xfrm>
            <a:off x="0" y="0"/>
            <a:ext cx="12192000" cy="1379786"/>
          </a:xfrm>
          <a:solidFill>
            <a:srgbClr val="003B31"/>
          </a:solidFill>
        </p:spPr>
        <p:txBody>
          <a:bodyPr>
            <a:normAutofit/>
          </a:bodyPr>
          <a:lstStyle/>
          <a:p>
            <a:pPr algn="ctr"/>
            <a:r>
              <a:rPr lang="en-US" sz="5000" b="1" dirty="0">
                <a:ln w="10160">
                  <a:noFill/>
                  <a:prstDash val="solid"/>
                </a:ln>
                <a:solidFill>
                  <a:srgbClr val="FFFFFF"/>
                </a:solidFill>
                <a:effectLst>
                  <a:outerShdw blurRad="38100" dist="22860" dir="5400000" algn="tl" rotWithShape="0">
                    <a:srgbClr val="000000">
                      <a:alpha val="30000"/>
                    </a:srgbClr>
                  </a:outerShdw>
                </a:effectLst>
                <a:latin typeface="Roboto" panose="02000000000000000000" pitchFamily="2" charset="0"/>
                <a:ea typeface="Roboto" panose="02000000000000000000" pitchFamily="2" charset="0"/>
                <a:cs typeface="Roboto" panose="02000000000000000000" pitchFamily="2" charset="0"/>
              </a:rPr>
              <a:t>Debit Cards vs. Credit Cards</a:t>
            </a:r>
          </a:p>
        </p:txBody>
      </p:sp>
      <p:graphicFrame>
        <p:nvGraphicFramePr>
          <p:cNvPr id="4" name="Table 4">
            <a:extLst>
              <a:ext uri="{FF2B5EF4-FFF2-40B4-BE49-F238E27FC236}">
                <a16:creationId xmlns:a16="http://schemas.microsoft.com/office/drawing/2014/main" id="{79A32612-5E40-7B4F-16C0-7DAFFF4E10FE}"/>
              </a:ext>
            </a:extLst>
          </p:cNvPr>
          <p:cNvGraphicFramePr>
            <a:graphicFrameLocks noGrp="1"/>
          </p:cNvGraphicFramePr>
          <p:nvPr>
            <p:extLst>
              <p:ext uri="{D42A27DB-BD31-4B8C-83A1-F6EECF244321}">
                <p14:modId xmlns:p14="http://schemas.microsoft.com/office/powerpoint/2010/main" val="3631455703"/>
              </p:ext>
            </p:extLst>
          </p:nvPr>
        </p:nvGraphicFramePr>
        <p:xfrm>
          <a:off x="535172" y="1669844"/>
          <a:ext cx="11121656" cy="3467529"/>
        </p:xfrm>
        <a:graphic>
          <a:graphicData uri="http://schemas.openxmlformats.org/drawingml/2006/table">
            <a:tbl>
              <a:tblPr firstRow="1" bandRow="1">
                <a:effectLst>
                  <a:outerShdw blurRad="228600" dist="38100" dir="3900000" sx="102000" sy="102000" algn="ctr" rotWithShape="0">
                    <a:srgbClr val="000000">
                      <a:alpha val="0"/>
                    </a:srgbClr>
                  </a:outerShdw>
                </a:effectLst>
                <a:tableStyleId>{2A488322-F2BA-4B5B-9748-0D474271808F}</a:tableStyleId>
              </a:tblPr>
              <a:tblGrid>
                <a:gridCol w="5246861">
                  <a:extLst>
                    <a:ext uri="{9D8B030D-6E8A-4147-A177-3AD203B41FA5}">
                      <a16:colId xmlns:a16="http://schemas.microsoft.com/office/drawing/2014/main" val="3709145395"/>
                    </a:ext>
                  </a:extLst>
                </a:gridCol>
                <a:gridCol w="5874795">
                  <a:extLst>
                    <a:ext uri="{9D8B030D-6E8A-4147-A177-3AD203B41FA5}">
                      <a16:colId xmlns:a16="http://schemas.microsoft.com/office/drawing/2014/main" val="551233672"/>
                    </a:ext>
                  </a:extLst>
                </a:gridCol>
              </a:tblGrid>
              <a:tr h="505112">
                <a:tc>
                  <a:txBody>
                    <a:bodyPr/>
                    <a:lstStyle/>
                    <a:p>
                      <a:r>
                        <a:rPr lang="en-US" sz="2400" dirty="0"/>
                        <a:t>Debit Cards</a:t>
                      </a:r>
                      <a:endParaRPr lang="en-US" sz="2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Credit Cards</a:t>
                      </a:r>
                      <a:endParaRPr lang="en-US" sz="2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714668"/>
                  </a:ext>
                </a:extLst>
              </a:tr>
              <a:tr h="524293">
                <a:tc>
                  <a:txBody>
                    <a:bodyPr/>
                    <a:lstStyle/>
                    <a:p>
                      <a:r>
                        <a:rPr lang="en-US" dirty="0"/>
                        <a:t>Linked to a personal bank account</a:t>
                      </a:r>
                      <a:endParaRPr lang="en-US"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Linked to a financial institution that issued the card</a:t>
                      </a:r>
                      <a:endParaRPr lang="en-US"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810629"/>
                  </a:ext>
                </a:extLst>
              </a:tr>
              <a:tr h="504496">
                <a:tc>
                  <a:txBody>
                    <a:bodyPr/>
                    <a:lstStyle/>
                    <a:p>
                      <a:r>
                        <a:rPr lang="en-US" dirty="0"/>
                        <a:t>Money withdrawn immediately</a:t>
                      </a:r>
                      <a:endParaRPr lang="en-US"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Institution pays merchant, you now owe the institution </a:t>
                      </a:r>
                      <a:endParaRPr lang="en-US"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9460547"/>
                  </a:ext>
                </a:extLst>
              </a:tr>
              <a:tr h="505112">
                <a:tc>
                  <a:txBody>
                    <a:bodyPr/>
                    <a:lstStyle/>
                    <a:p>
                      <a:r>
                        <a:rPr lang="en-US" dirty="0"/>
                        <a:t>Used to withdraw funds from ATM’s</a:t>
                      </a:r>
                      <a:endParaRPr lang="en-US"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Often requires annual fees to use</a:t>
                      </a:r>
                      <a:endParaRPr lang="en-US"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327029"/>
                  </a:ext>
                </a:extLst>
              </a:tr>
              <a:tr h="682557">
                <a:tc>
                  <a:txBody>
                    <a:bodyPr/>
                    <a:lstStyle/>
                    <a:p>
                      <a:r>
                        <a:rPr lang="en-US" dirty="0"/>
                        <a:t>Spending limit depends on the amount of money available in your account</a:t>
                      </a:r>
                      <a:endParaRPr lang="en-US"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Issuer sets the credit limit</a:t>
                      </a:r>
                      <a:endParaRPr lang="en-US"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332370"/>
                  </a:ext>
                </a:extLst>
              </a:tr>
              <a:tr h="745959">
                <a:tc>
                  <a:txBody>
                    <a:bodyPr/>
                    <a:lstStyle/>
                    <a:p>
                      <a:r>
                        <a:rPr lang="en-US" dirty="0"/>
                        <a:t>No interest charge because no money is borrowed</a:t>
                      </a:r>
                      <a:endParaRPr lang="en-US"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If bill is not paid in full, interest is charged on outstanding balance</a:t>
                      </a:r>
                      <a:endParaRPr lang="en-US"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675180"/>
                  </a:ext>
                </a:extLst>
              </a:tr>
            </a:tbl>
          </a:graphicData>
        </a:graphic>
      </p:graphicFrame>
      <p:sp>
        <p:nvSpPr>
          <p:cNvPr id="3" name="Google Shape;99;p1">
            <a:extLst>
              <a:ext uri="{FF2B5EF4-FFF2-40B4-BE49-F238E27FC236}">
                <a16:creationId xmlns:a16="http://schemas.microsoft.com/office/drawing/2014/main" id="{28F22FE0-54B7-589B-B7CF-1B610343CF2D}"/>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3">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238137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25AEE00-9E05-5485-0336-8DDBDC1138BE}"/>
              </a:ext>
            </a:extLst>
          </p:cNvPr>
          <p:cNvSpPr>
            <a:spLocks noGrp="1"/>
          </p:cNvSpPr>
          <p:nvPr>
            <p:ph type="title"/>
          </p:nvPr>
        </p:nvSpPr>
        <p:spPr>
          <a:xfrm>
            <a:off x="0" y="0"/>
            <a:ext cx="12192000" cy="1446028"/>
          </a:xfrm>
          <a:solidFill>
            <a:srgbClr val="003300"/>
          </a:solidFill>
        </p:spPr>
        <p:txBody>
          <a:bodyPr vert="horz" lIns="91440" tIns="45720" rIns="91440" bIns="45720" rtlCol="0">
            <a:normAutofit/>
          </a:bodyPr>
          <a:lstStyle/>
          <a:p>
            <a:pPr algn="ctr"/>
            <a:r>
              <a:rPr lang="en-US" sz="5200" b="1" kern="1200" dirty="0">
                <a:ln w="19050">
                  <a:noFill/>
                </a:ln>
                <a:solidFill>
                  <a:schemeClr val="bg1">
                    <a:lumMod val="95000"/>
                  </a:schemeClr>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t>Safety and Protection</a:t>
            </a:r>
          </a:p>
        </p:txBody>
      </p:sp>
      <p:graphicFrame>
        <p:nvGraphicFramePr>
          <p:cNvPr id="36" name="TextBox 1">
            <a:extLst>
              <a:ext uri="{FF2B5EF4-FFF2-40B4-BE49-F238E27FC236}">
                <a16:creationId xmlns:a16="http://schemas.microsoft.com/office/drawing/2014/main" id="{B1AC8F7C-739A-E504-D0FC-112C1283BA69}"/>
              </a:ext>
            </a:extLst>
          </p:cNvPr>
          <p:cNvGraphicFramePr/>
          <p:nvPr>
            <p:extLst>
              <p:ext uri="{D42A27DB-BD31-4B8C-83A1-F6EECF244321}">
                <p14:modId xmlns:p14="http://schemas.microsoft.com/office/powerpoint/2010/main" val="838890627"/>
              </p:ext>
            </p:extLst>
          </p:nvPr>
        </p:nvGraphicFramePr>
        <p:xfrm>
          <a:off x="433276" y="1603806"/>
          <a:ext cx="11325447" cy="3935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Google Shape;99;p1">
            <a:extLst>
              <a:ext uri="{FF2B5EF4-FFF2-40B4-BE49-F238E27FC236}">
                <a16:creationId xmlns:a16="http://schemas.microsoft.com/office/drawing/2014/main" id="{DF317D42-A044-A769-EBDA-F4DBC208CAA0}"/>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8">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Tree>
    <p:extLst>
      <p:ext uri="{BB962C8B-B14F-4D97-AF65-F5344CB8AC3E}">
        <p14:creationId xmlns:p14="http://schemas.microsoft.com/office/powerpoint/2010/main" val="348070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9C40EC-9F82-2215-5044-C0EAF1B5836A}"/>
              </a:ext>
            </a:extLst>
          </p:cNvPr>
          <p:cNvSpPr/>
          <p:nvPr/>
        </p:nvSpPr>
        <p:spPr>
          <a:xfrm>
            <a:off x="0" y="-63661"/>
            <a:ext cx="3518704" cy="6985322"/>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7" name="TextBox 1">
            <a:extLst>
              <a:ext uri="{FF2B5EF4-FFF2-40B4-BE49-F238E27FC236}">
                <a16:creationId xmlns:a16="http://schemas.microsoft.com/office/drawing/2014/main" id="{34A85199-1978-0A03-860F-B03477C1858E}"/>
              </a:ext>
            </a:extLst>
          </p:cNvPr>
          <p:cNvGraphicFramePr/>
          <p:nvPr>
            <p:extLst>
              <p:ext uri="{D42A27DB-BD31-4B8C-83A1-F6EECF244321}">
                <p14:modId xmlns:p14="http://schemas.microsoft.com/office/powerpoint/2010/main" val="2205051300"/>
              </p:ext>
            </p:extLst>
          </p:nvPr>
        </p:nvGraphicFramePr>
        <p:xfrm>
          <a:off x="4394840" y="588245"/>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Google Shape;99;p1">
            <a:extLst>
              <a:ext uri="{FF2B5EF4-FFF2-40B4-BE49-F238E27FC236}">
                <a16:creationId xmlns:a16="http://schemas.microsoft.com/office/drawing/2014/main" id="{A582AF25-AC87-7EC6-6D61-8F0371D9AC54}"/>
              </a:ext>
            </a:extLst>
          </p:cNvPr>
          <p:cNvSpPr/>
          <p:nvPr/>
        </p:nvSpPr>
        <p:spPr>
          <a:xfrm>
            <a:off x="10813000" y="5427432"/>
            <a:ext cx="1209188" cy="1229710"/>
          </a:xfrm>
          <a:custGeom>
            <a:avLst/>
            <a:gdLst/>
            <a:ahLst/>
            <a:cxnLst/>
            <a:rect l="l" t="t" r="r" b="b"/>
            <a:pathLst>
              <a:path w="5056118" h="5056118" extrusionOk="0">
                <a:moveTo>
                  <a:pt x="0" y="0"/>
                </a:moveTo>
                <a:lnTo>
                  <a:pt x="5056118" y="0"/>
                </a:lnTo>
                <a:lnTo>
                  <a:pt x="5056118" y="5056119"/>
                </a:lnTo>
                <a:lnTo>
                  <a:pt x="0" y="5056119"/>
                </a:lnTo>
                <a:lnTo>
                  <a:pt x="0" y="0"/>
                </a:lnTo>
                <a:close/>
              </a:path>
            </a:pathLst>
          </a:custGeom>
          <a:blipFill rotWithShape="1">
            <a:blip r:embed="rId8">
              <a:alphaModFix/>
            </a:blip>
            <a:stretch>
              <a:fillRect/>
            </a:stretch>
          </a:blipFill>
          <a:ln>
            <a:noFill/>
          </a:ln>
          <a:effectLst>
            <a:outerShdw blurRad="228600" dist="38100" dir="3900000" sx="102000" sy="102000" algn="ctr" rotWithShape="0">
              <a:srgbClr val="000000">
                <a:alpha val="50000"/>
              </a:srgbClr>
            </a:outerShdw>
          </a:effectLst>
        </p:spPr>
        <p:txBody>
          <a:bodyPr/>
          <a:lstStyle/>
          <a:p>
            <a:endParaRPr lang="en-US" dirty="0"/>
          </a:p>
        </p:txBody>
      </p:sp>
      <p:sp>
        <p:nvSpPr>
          <p:cNvPr id="3" name="TextBox 2">
            <a:extLst>
              <a:ext uri="{FF2B5EF4-FFF2-40B4-BE49-F238E27FC236}">
                <a16:creationId xmlns:a16="http://schemas.microsoft.com/office/drawing/2014/main" id="{D3EE735A-8C6D-40C2-8AF2-5CDE6851C6D0}"/>
              </a:ext>
            </a:extLst>
          </p:cNvPr>
          <p:cNvSpPr txBox="1"/>
          <p:nvPr/>
        </p:nvSpPr>
        <p:spPr>
          <a:xfrm>
            <a:off x="173620" y="2228671"/>
            <a:ext cx="3171464" cy="2400657"/>
          </a:xfrm>
          <a:prstGeom prst="rect">
            <a:avLst/>
          </a:prstGeom>
          <a:noFill/>
        </p:spPr>
        <p:txBody>
          <a:bodyPr wrap="square" rtlCol="0">
            <a:spAutoFit/>
          </a:bodyPr>
          <a:lstStyle/>
          <a:p>
            <a:pPr algn="ctr"/>
            <a:r>
              <a:rPr lang="en-US" sz="5000" b="1" kern="1200" dirty="0">
                <a:ln w="19050">
                  <a:noFill/>
                </a:ln>
                <a:solidFill>
                  <a:schemeClr val="bg1"/>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t>Online</a:t>
            </a:r>
            <a:br>
              <a:rPr lang="en-US" sz="5000" b="1" kern="1200" dirty="0">
                <a:ln w="19050">
                  <a:noFill/>
                </a:ln>
                <a:solidFill>
                  <a:schemeClr val="bg1"/>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br>
            <a:r>
              <a:rPr lang="en-US" sz="5000" b="1" kern="1200" dirty="0">
                <a:ln w="19050">
                  <a:noFill/>
                </a:ln>
                <a:solidFill>
                  <a:schemeClr val="bg1"/>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t>Banking</a:t>
            </a:r>
            <a:br>
              <a:rPr lang="en-US" sz="5000" b="1" kern="1200" dirty="0">
                <a:ln w="19050">
                  <a:noFill/>
                </a:ln>
                <a:solidFill>
                  <a:schemeClr val="bg1"/>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br>
            <a:r>
              <a:rPr lang="en-US" sz="5000" b="1" kern="1200" dirty="0">
                <a:ln w="19050">
                  <a:noFill/>
                </a:ln>
                <a:solidFill>
                  <a:schemeClr val="bg1"/>
                </a:solidFill>
                <a:effectLst>
                  <a:outerShdw blurRad="50800" dist="38100" dir="2700000" algn="tl" rotWithShape="0">
                    <a:prstClr val="black">
                      <a:alpha val="40000"/>
                    </a:prstClr>
                  </a:outerShdw>
                </a:effectLst>
                <a:latin typeface="Roboto" panose="02000000000000000000" pitchFamily="2" charset="0"/>
                <a:ea typeface="Roboto" panose="02000000000000000000" pitchFamily="2" charset="0"/>
                <a:cs typeface="Roboto" panose="02000000000000000000" pitchFamily="2" charset="0"/>
              </a:rPr>
              <a:t>Services:</a:t>
            </a:r>
            <a:endParaRPr lang="en-US" sz="5000" dirty="0">
              <a:solidFill>
                <a:schemeClr val="bg1"/>
              </a:solidFill>
            </a:endParaRPr>
          </a:p>
        </p:txBody>
      </p:sp>
    </p:spTree>
    <p:extLst>
      <p:ext uri="{BB962C8B-B14F-4D97-AF65-F5344CB8AC3E}">
        <p14:creationId xmlns:p14="http://schemas.microsoft.com/office/powerpoint/2010/main" val="129669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3D952B-A6B0-7EC7-1383-9C066AA4E088}"/>
              </a:ext>
            </a:extLst>
          </p:cNvPr>
          <p:cNvSpPr/>
          <p:nvPr/>
        </p:nvSpPr>
        <p:spPr>
          <a:xfrm>
            <a:off x="0" y="-63661"/>
            <a:ext cx="3518704" cy="6985322"/>
          </a:xfrm>
          <a:prstGeom prst="rect">
            <a:avLst/>
          </a:prstGeom>
          <a:solidFill>
            <a:srgbClr val="00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up of a receipt&#10;&#10;Description automatically generated with medium confidence">
            <a:extLst>
              <a:ext uri="{FF2B5EF4-FFF2-40B4-BE49-F238E27FC236}">
                <a16:creationId xmlns:a16="http://schemas.microsoft.com/office/drawing/2014/main" id="{D4EBE4EF-1035-485C-2DB8-A4A344A39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321" y="178103"/>
            <a:ext cx="4597022" cy="6501794"/>
          </a:xfrm>
          <a:prstGeom prst="rect">
            <a:avLst/>
          </a:prstGeom>
          <a:ln w="28575">
            <a:solidFill>
              <a:schemeClr val="tx1"/>
            </a:solidFill>
          </a:ln>
        </p:spPr>
      </p:pic>
      <p:sp>
        <p:nvSpPr>
          <p:cNvPr id="12" name="TextBox 11">
            <a:extLst>
              <a:ext uri="{FF2B5EF4-FFF2-40B4-BE49-F238E27FC236}">
                <a16:creationId xmlns:a16="http://schemas.microsoft.com/office/drawing/2014/main" id="{1CF5F712-8B35-2D63-2623-71D5680215AA}"/>
              </a:ext>
            </a:extLst>
          </p:cNvPr>
          <p:cNvSpPr txBox="1"/>
          <p:nvPr/>
        </p:nvSpPr>
        <p:spPr>
          <a:xfrm>
            <a:off x="3763588" y="543593"/>
            <a:ext cx="3476848" cy="57708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Snapshot of your financial activity</a:t>
            </a:r>
          </a:p>
          <a:p>
            <a:pPr marL="285750" indent="-285750">
              <a:lnSpc>
                <a:spcPct val="150000"/>
              </a:lnSpc>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Summarizes account transactions from the statement period</a:t>
            </a:r>
          </a:p>
          <a:p>
            <a:pPr marL="742950" lvl="1" indent="-285750">
              <a:lnSpc>
                <a:spcPct val="150000"/>
              </a:lnSpc>
              <a:buFont typeface="Courier New" panose="02070309020205020404" pitchFamily="49" charset="0"/>
              <a:buChar char="o"/>
            </a:pPr>
            <a:r>
              <a:rPr lang="en-US" sz="1400" dirty="0">
                <a:latin typeface="Roboto" panose="02000000000000000000" pitchFamily="2" charset="0"/>
                <a:ea typeface="Roboto" panose="02000000000000000000" pitchFamily="2" charset="0"/>
                <a:cs typeface="Roboto" panose="02000000000000000000" pitchFamily="2" charset="0"/>
              </a:rPr>
              <a:t>Deposits</a:t>
            </a:r>
          </a:p>
          <a:p>
            <a:pPr marL="742950" lvl="1" indent="-285750">
              <a:lnSpc>
                <a:spcPct val="150000"/>
              </a:lnSpc>
              <a:buFont typeface="Courier New" panose="02070309020205020404" pitchFamily="49" charset="0"/>
              <a:buChar char="o"/>
            </a:pPr>
            <a:r>
              <a:rPr lang="en-US" sz="1400" dirty="0">
                <a:latin typeface="Roboto" panose="02000000000000000000" pitchFamily="2" charset="0"/>
                <a:ea typeface="Roboto" panose="02000000000000000000" pitchFamily="2" charset="0"/>
                <a:cs typeface="Roboto" panose="02000000000000000000" pitchFamily="2" charset="0"/>
              </a:rPr>
              <a:t>Withdrawals </a:t>
            </a:r>
          </a:p>
          <a:p>
            <a:pPr marL="742950" lvl="1" indent="-285750">
              <a:lnSpc>
                <a:spcPct val="150000"/>
              </a:lnSpc>
              <a:buFont typeface="Courier New" panose="02070309020205020404" pitchFamily="49" charset="0"/>
              <a:buChar char="o"/>
            </a:pPr>
            <a:r>
              <a:rPr lang="en-US" sz="1400" dirty="0">
                <a:latin typeface="Roboto" panose="02000000000000000000" pitchFamily="2" charset="0"/>
                <a:ea typeface="Roboto" panose="02000000000000000000" pitchFamily="2" charset="0"/>
                <a:cs typeface="Roboto" panose="02000000000000000000" pitchFamily="2" charset="0"/>
              </a:rPr>
              <a:t>Account transfers</a:t>
            </a:r>
          </a:p>
          <a:p>
            <a:pPr marL="742950" lvl="1" indent="-285750">
              <a:lnSpc>
                <a:spcPct val="150000"/>
              </a:lnSpc>
              <a:buFont typeface="Arial" panose="020B0604020202020204" pitchFamily="34" charset="0"/>
              <a:buChar char="•"/>
            </a:pPr>
            <a:endParaRPr lang="en-US" sz="1600" dirty="0">
              <a:latin typeface="Roboto" panose="02000000000000000000" pitchFamily="2" charset="0"/>
              <a:ea typeface="Roboto" panose="02000000000000000000" pitchFamily="2" charset="0"/>
              <a:cs typeface="Roboto" panose="02000000000000000000" pitchFamily="2" charset="0"/>
            </a:endParaRPr>
          </a:p>
          <a:p>
            <a:pPr marL="285750" lvl="1" indent="-285750">
              <a:lnSpc>
                <a:spcPct val="150000"/>
              </a:lnSpc>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Traditional banks, online banks, and credit unions all send bank statements</a:t>
            </a:r>
          </a:p>
          <a:p>
            <a:pPr marL="285750" lvl="1" indent="-285750">
              <a:lnSpc>
                <a:spcPct val="150000"/>
              </a:lnSpc>
              <a:buFont typeface="Arial" panose="020B0604020202020204" pitchFamily="34" charset="0"/>
              <a:buChar char="•"/>
            </a:pPr>
            <a:r>
              <a:rPr lang="en-US" sz="1600" dirty="0">
                <a:latin typeface="Roboto" panose="02000000000000000000" pitchFamily="2" charset="0"/>
                <a:ea typeface="Roboto" panose="02000000000000000000" pitchFamily="2" charset="0"/>
                <a:cs typeface="Roboto" panose="02000000000000000000" pitchFamily="2" charset="0"/>
              </a:rPr>
              <a:t>You have the option to enroll in paperless billing and stop receiving statements in the mail</a:t>
            </a:r>
          </a:p>
          <a:p>
            <a:pPr lvl="1"/>
            <a:endParaRPr lang="en-US" dirty="0"/>
          </a:p>
        </p:txBody>
      </p:sp>
      <p:sp>
        <p:nvSpPr>
          <p:cNvPr id="5" name="TextBox 4">
            <a:extLst>
              <a:ext uri="{FF2B5EF4-FFF2-40B4-BE49-F238E27FC236}">
                <a16:creationId xmlns:a16="http://schemas.microsoft.com/office/drawing/2014/main" id="{CAF6BD8B-C593-F1E2-E364-6DEF0CA9602E}"/>
              </a:ext>
            </a:extLst>
          </p:cNvPr>
          <p:cNvSpPr txBox="1"/>
          <p:nvPr/>
        </p:nvSpPr>
        <p:spPr>
          <a:xfrm>
            <a:off x="20928" y="2613391"/>
            <a:ext cx="3476848" cy="1631216"/>
          </a:xfrm>
          <a:prstGeom prst="rect">
            <a:avLst/>
          </a:prstGeom>
          <a:noFill/>
          <a:ln w="19050">
            <a:noFill/>
          </a:ln>
        </p:spPr>
        <p:txBody>
          <a:bodyPr wrap="square" rtlCol="0">
            <a:spAutoFit/>
          </a:bodyPr>
          <a:lstStyle/>
          <a:p>
            <a:pPr algn="ctr"/>
            <a:r>
              <a:rPr lang="en-US" sz="5000" b="1" dirty="0">
                <a:ln w="19050">
                  <a:noFill/>
                </a:ln>
                <a:solidFill>
                  <a:schemeClr val="bg1"/>
                </a:solidFill>
                <a:latin typeface="Roboto" panose="02000000000000000000" pitchFamily="2" charset="0"/>
                <a:ea typeface="Roboto" panose="02000000000000000000" pitchFamily="2" charset="0"/>
                <a:cs typeface="Roboto" panose="02000000000000000000" pitchFamily="2" charset="0"/>
              </a:rPr>
              <a:t>Bank</a:t>
            </a:r>
          </a:p>
          <a:p>
            <a:pPr algn="ctr"/>
            <a:r>
              <a:rPr lang="en-US" sz="5000" b="1" dirty="0">
                <a:ln w="19050">
                  <a:noFill/>
                </a:ln>
                <a:solidFill>
                  <a:schemeClr val="bg1"/>
                </a:solidFill>
                <a:latin typeface="Roboto" panose="02000000000000000000" pitchFamily="2" charset="0"/>
                <a:ea typeface="Roboto" panose="02000000000000000000" pitchFamily="2" charset="0"/>
                <a:cs typeface="Roboto" panose="02000000000000000000" pitchFamily="2" charset="0"/>
              </a:rPr>
              <a:t>Statements</a:t>
            </a:r>
          </a:p>
        </p:txBody>
      </p:sp>
    </p:spTree>
    <p:extLst>
      <p:ext uri="{BB962C8B-B14F-4D97-AF65-F5344CB8AC3E}">
        <p14:creationId xmlns:p14="http://schemas.microsoft.com/office/powerpoint/2010/main" val="6931411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1917</TotalTime>
  <Words>3520</Words>
  <Application>Microsoft Office PowerPoint</Application>
  <PresentationFormat>Widescreen</PresentationFormat>
  <Paragraphs>380</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vt:lpstr>
      <vt:lpstr>Calibri</vt:lpstr>
      <vt:lpstr>Calibri Light</vt:lpstr>
      <vt:lpstr>Courier New</vt:lpstr>
      <vt:lpstr>Helvetica</vt:lpstr>
      <vt:lpstr>Roboto</vt:lpstr>
      <vt:lpstr>Roboto  </vt:lpstr>
      <vt:lpstr>Times New Roman</vt:lpstr>
      <vt:lpstr>Wingdings</vt:lpstr>
      <vt:lpstr>Office Theme</vt:lpstr>
      <vt:lpstr>PowerPoint Presentation</vt:lpstr>
      <vt:lpstr>Comparing Banks and Credit Unions</vt:lpstr>
      <vt:lpstr>Types of Accounts Offered</vt:lpstr>
      <vt:lpstr>ATM and Debit Cards</vt:lpstr>
      <vt:lpstr>Debit Cards: An Overview</vt:lpstr>
      <vt:lpstr>Debit Cards vs. Credit Cards</vt:lpstr>
      <vt:lpstr>Safety and Protection</vt:lpstr>
      <vt:lpstr>PowerPoint Presentation</vt:lpstr>
      <vt:lpstr>PowerPoint Presentation</vt:lpstr>
      <vt:lpstr>PowerPoint Presentation</vt:lpstr>
      <vt:lpstr>Writing a Personal Check</vt:lpstr>
      <vt:lpstr>Web Resources </vt:lpstr>
      <vt:lpstr>Sources of Assistance</vt:lpstr>
      <vt:lpstr>Any Questions? </vt:lpstr>
      <vt:lpstr>Any Questions? </vt:lpstr>
      <vt:lpstr>Any Questions? </vt:lpstr>
      <vt:lpstr>Any Questions? </vt:lpstr>
      <vt:lpstr>Any Questions? </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Ghivizzani</dc:creator>
  <cp:lastModifiedBy>Sara Ghivizzani</cp:lastModifiedBy>
  <cp:revision>61</cp:revision>
  <dcterms:created xsi:type="dcterms:W3CDTF">2023-06-27T16:27:26Z</dcterms:created>
  <dcterms:modified xsi:type="dcterms:W3CDTF">2024-08-12T14:56:26Z</dcterms:modified>
</cp:coreProperties>
</file>