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4" r:id="rId1"/>
  </p:sldMasterIdLst>
  <p:notesMasterIdLst>
    <p:notesMasterId r:id="rId35"/>
  </p:notesMasterIdLst>
  <p:sldIdLst>
    <p:sldId id="256" r:id="rId2"/>
    <p:sldId id="257" r:id="rId3"/>
    <p:sldId id="258" r:id="rId4"/>
    <p:sldId id="315" r:id="rId5"/>
    <p:sldId id="263" r:id="rId6"/>
    <p:sldId id="309" r:id="rId7"/>
    <p:sldId id="259" r:id="rId8"/>
    <p:sldId id="328" r:id="rId9"/>
    <p:sldId id="312" r:id="rId10"/>
    <p:sldId id="332" r:id="rId11"/>
    <p:sldId id="311" r:id="rId12"/>
    <p:sldId id="333" r:id="rId13"/>
    <p:sldId id="334" r:id="rId14"/>
    <p:sldId id="323" r:id="rId15"/>
    <p:sldId id="322" r:id="rId16"/>
    <p:sldId id="335" r:id="rId17"/>
    <p:sldId id="316" r:id="rId18"/>
    <p:sldId id="336" r:id="rId19"/>
    <p:sldId id="261" r:id="rId20"/>
    <p:sldId id="319" r:id="rId21"/>
    <p:sldId id="331" r:id="rId22"/>
    <p:sldId id="268" r:id="rId23"/>
    <p:sldId id="267" r:id="rId24"/>
    <p:sldId id="330" r:id="rId25"/>
    <p:sldId id="285" r:id="rId26"/>
    <p:sldId id="278" r:id="rId27"/>
    <p:sldId id="297" r:id="rId28"/>
    <p:sldId id="298" r:id="rId29"/>
    <p:sldId id="329" r:id="rId30"/>
    <p:sldId id="303" r:id="rId31"/>
    <p:sldId id="305" r:id="rId32"/>
    <p:sldId id="306" r:id="rId33"/>
    <p:sldId id="308" r:id="rId34"/>
  </p:sldIdLst>
  <p:sldSz cx="18288000" cy="10287000"/>
  <p:notesSz cx="6858000" cy="9144000"/>
  <p:embeddedFontLst>
    <p:embeddedFont>
      <p:font typeface="Helvetica" panose="020B0604020202020204" pitchFamily="34" charset="0"/>
      <p:regular r:id="rId36"/>
      <p:bold r:id="rId37"/>
      <p:italic r:id="rId38"/>
      <p:boldItalic r:id="rId39"/>
    </p:embeddedFont>
    <p:embeddedFont>
      <p:font typeface="Roboto" panose="02000000000000000000" pitchFamily="2" charset="0"/>
      <p:regular r:id="rId40"/>
      <p:bold r:id="rId41"/>
      <p:italic r:id="rId42"/>
      <p:boldItalic r:id="rId43"/>
    </p:embeddedFont>
    <p:embeddedFont>
      <p:font typeface="Roboto Bold" panose="02000000000000000000" charset="0"/>
      <p:regular r:id="rId44"/>
    </p:embeddedFont>
    <p:embeddedFont>
      <p:font typeface="Telegraf Bold" panose="020B0604020202020204" charset="0"/>
      <p:regular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7516" autoAdjust="0"/>
  </p:normalViewPr>
  <p:slideViewPr>
    <p:cSldViewPr>
      <p:cViewPr varScale="1">
        <p:scale>
          <a:sx n="57" d="100"/>
          <a:sy n="57" d="100"/>
        </p:scale>
        <p:origin x="15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8ED4EA-2B54-4A09-9A69-8E6C0BF36131}"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C87084E0-2115-4207-A2AB-0D731522E268}">
      <dgm:prSet/>
      <dgm:spPr/>
      <dgm:t>
        <a:bodyPr/>
        <a:lstStyle/>
        <a:p>
          <a:r>
            <a:rPr lang="en-US" dirty="0"/>
            <a:t>DD93</a:t>
          </a:r>
        </a:p>
      </dgm:t>
    </dgm:pt>
    <dgm:pt modelId="{BB11E207-B2A7-4EEF-9084-CF5A191B6A5B}" type="parTrans" cxnId="{F2988FCF-E762-4FC9-B866-43E52DDF4B56}">
      <dgm:prSet/>
      <dgm:spPr/>
      <dgm:t>
        <a:bodyPr/>
        <a:lstStyle/>
        <a:p>
          <a:endParaRPr lang="en-US"/>
        </a:p>
      </dgm:t>
    </dgm:pt>
    <dgm:pt modelId="{79117947-E768-477E-8CB1-887AEA0491D4}" type="sibTrans" cxnId="{F2988FCF-E762-4FC9-B866-43E52DDF4B56}">
      <dgm:prSet/>
      <dgm:spPr/>
      <dgm:t>
        <a:bodyPr/>
        <a:lstStyle/>
        <a:p>
          <a:endParaRPr lang="en-US"/>
        </a:p>
      </dgm:t>
    </dgm:pt>
    <dgm:pt modelId="{D5BAFFA9-A548-41EA-87E2-BC93131ACF24}">
      <dgm:prSet/>
      <dgm:spPr/>
      <dgm:t>
        <a:bodyPr/>
        <a:lstStyle/>
        <a:p>
          <a:r>
            <a:rPr lang="en-US" dirty="0"/>
            <a:t>SGLI</a:t>
          </a:r>
        </a:p>
      </dgm:t>
    </dgm:pt>
    <dgm:pt modelId="{955ACF84-2CFC-400D-B084-9EC6DB36DEC4}" type="parTrans" cxnId="{DDABD016-8F31-404B-A091-5351C8691F70}">
      <dgm:prSet/>
      <dgm:spPr/>
      <dgm:t>
        <a:bodyPr/>
        <a:lstStyle/>
        <a:p>
          <a:endParaRPr lang="en-US"/>
        </a:p>
      </dgm:t>
    </dgm:pt>
    <dgm:pt modelId="{3027DC0C-504D-4380-8ABE-D0AC009152D8}" type="sibTrans" cxnId="{DDABD016-8F31-404B-A091-5351C8691F70}">
      <dgm:prSet/>
      <dgm:spPr/>
      <dgm:t>
        <a:bodyPr/>
        <a:lstStyle/>
        <a:p>
          <a:endParaRPr lang="en-US"/>
        </a:p>
      </dgm:t>
    </dgm:pt>
    <dgm:pt modelId="{AAB358F0-5448-4F79-81A3-D3CC53682F35}">
      <dgm:prSet/>
      <dgm:spPr/>
      <dgm:t>
        <a:bodyPr/>
        <a:lstStyle/>
        <a:p>
          <a:r>
            <a:rPr lang="en-US" dirty="0"/>
            <a:t>TSP-3</a:t>
          </a:r>
        </a:p>
      </dgm:t>
    </dgm:pt>
    <dgm:pt modelId="{7C5FD28F-8696-4721-810F-2FCADE733A02}" type="parTrans" cxnId="{E455A6CF-7304-46C2-B293-3A6BEDB7ECAC}">
      <dgm:prSet/>
      <dgm:spPr/>
      <dgm:t>
        <a:bodyPr/>
        <a:lstStyle/>
        <a:p>
          <a:endParaRPr lang="en-US"/>
        </a:p>
      </dgm:t>
    </dgm:pt>
    <dgm:pt modelId="{33FABA28-485B-47D3-9338-54501BDB84BB}" type="sibTrans" cxnId="{E455A6CF-7304-46C2-B293-3A6BEDB7ECAC}">
      <dgm:prSet/>
      <dgm:spPr/>
      <dgm:t>
        <a:bodyPr/>
        <a:lstStyle/>
        <a:p>
          <a:endParaRPr lang="en-US"/>
        </a:p>
      </dgm:t>
    </dgm:pt>
    <dgm:pt modelId="{6A2D37B2-5800-4712-AA18-276880FF3BB4}">
      <dgm:prSet/>
      <dgm:spPr/>
      <dgm:t>
        <a:bodyPr/>
        <a:lstStyle/>
        <a:p>
          <a:r>
            <a:rPr lang="en-US" dirty="0"/>
            <a:t>Will</a:t>
          </a:r>
        </a:p>
      </dgm:t>
    </dgm:pt>
    <dgm:pt modelId="{06D49E4A-3C08-46F2-856B-363EEC08BCCC}" type="parTrans" cxnId="{A6D34100-BD37-47B9-9F17-195C05DF81C6}">
      <dgm:prSet/>
      <dgm:spPr/>
      <dgm:t>
        <a:bodyPr/>
        <a:lstStyle/>
        <a:p>
          <a:endParaRPr lang="en-US"/>
        </a:p>
      </dgm:t>
    </dgm:pt>
    <dgm:pt modelId="{922D4335-D834-4906-AE5F-CC99BF757CAB}" type="sibTrans" cxnId="{A6D34100-BD37-47B9-9F17-195C05DF81C6}">
      <dgm:prSet/>
      <dgm:spPr/>
      <dgm:t>
        <a:bodyPr/>
        <a:lstStyle/>
        <a:p>
          <a:endParaRPr lang="en-US"/>
        </a:p>
      </dgm:t>
    </dgm:pt>
    <dgm:pt modelId="{4DFCFC47-A24C-46F9-9C15-5059C091B4AB}">
      <dgm:prSet/>
      <dgm:spPr/>
      <dgm:t>
        <a:bodyPr/>
        <a:lstStyle/>
        <a:p>
          <a:r>
            <a:rPr lang="en-US" dirty="0"/>
            <a:t>Commercial policies</a:t>
          </a:r>
        </a:p>
      </dgm:t>
    </dgm:pt>
    <dgm:pt modelId="{1705AE79-D0BD-4FD1-85B0-1D507960E04D}" type="parTrans" cxnId="{FF255A9A-50F4-4D45-9CAF-82FAD9CFE0CC}">
      <dgm:prSet/>
      <dgm:spPr/>
      <dgm:t>
        <a:bodyPr/>
        <a:lstStyle/>
        <a:p>
          <a:endParaRPr lang="en-US"/>
        </a:p>
      </dgm:t>
    </dgm:pt>
    <dgm:pt modelId="{9E2A5FEC-22BD-41A3-8C57-3ECF4CBAB365}" type="sibTrans" cxnId="{FF255A9A-50F4-4D45-9CAF-82FAD9CFE0CC}">
      <dgm:prSet/>
      <dgm:spPr/>
      <dgm:t>
        <a:bodyPr/>
        <a:lstStyle/>
        <a:p>
          <a:endParaRPr lang="en-US"/>
        </a:p>
      </dgm:t>
    </dgm:pt>
    <dgm:pt modelId="{5F65BCDA-1B8F-4CEE-A89D-F206419890CD}">
      <dgm:prSet/>
      <dgm:spPr/>
      <dgm:t>
        <a:bodyPr/>
        <a:lstStyle/>
        <a:p>
          <a:r>
            <a:rPr lang="en-US" dirty="0"/>
            <a:t>Bank accounts</a:t>
          </a:r>
        </a:p>
      </dgm:t>
    </dgm:pt>
    <dgm:pt modelId="{F4BBE48D-E5D7-4396-B217-4C31AB1A7151}" type="parTrans" cxnId="{0C15D993-F2C6-4BE2-9AD5-5019CC285A5B}">
      <dgm:prSet/>
      <dgm:spPr/>
      <dgm:t>
        <a:bodyPr/>
        <a:lstStyle/>
        <a:p>
          <a:endParaRPr lang="en-US"/>
        </a:p>
      </dgm:t>
    </dgm:pt>
    <dgm:pt modelId="{98191CE6-93BF-4B01-980B-EC2A565254AF}" type="sibTrans" cxnId="{0C15D993-F2C6-4BE2-9AD5-5019CC285A5B}">
      <dgm:prSet/>
      <dgm:spPr/>
      <dgm:t>
        <a:bodyPr/>
        <a:lstStyle/>
        <a:p>
          <a:endParaRPr lang="en-US"/>
        </a:p>
      </dgm:t>
    </dgm:pt>
    <dgm:pt modelId="{EA147F88-8519-4513-BF6A-12EB6A22FFA6}">
      <dgm:prSet/>
      <dgm:spPr/>
      <dgm:t>
        <a:bodyPr/>
        <a:lstStyle/>
        <a:p>
          <a:r>
            <a:rPr lang="en-US" dirty="0"/>
            <a:t>Other retirement accounts</a:t>
          </a:r>
        </a:p>
      </dgm:t>
    </dgm:pt>
    <dgm:pt modelId="{260A3B26-6696-47B1-A66C-F1CB8DB9EE68}" type="parTrans" cxnId="{02950597-0F1B-4C10-BA8F-CE973325F6E6}">
      <dgm:prSet/>
      <dgm:spPr/>
      <dgm:t>
        <a:bodyPr/>
        <a:lstStyle/>
        <a:p>
          <a:endParaRPr lang="en-US"/>
        </a:p>
      </dgm:t>
    </dgm:pt>
    <dgm:pt modelId="{9F612C82-18DF-45C9-A8D4-08D164E15349}" type="sibTrans" cxnId="{02950597-0F1B-4C10-BA8F-CE973325F6E6}">
      <dgm:prSet/>
      <dgm:spPr/>
      <dgm:t>
        <a:bodyPr/>
        <a:lstStyle/>
        <a:p>
          <a:endParaRPr lang="en-US"/>
        </a:p>
      </dgm:t>
    </dgm:pt>
    <dgm:pt modelId="{AFE32F47-CB9E-4B77-A27A-BF36A6CA38E6}" type="pres">
      <dgm:prSet presAssocID="{E88ED4EA-2B54-4A09-9A69-8E6C0BF36131}" presName="vert0" presStyleCnt="0">
        <dgm:presLayoutVars>
          <dgm:dir/>
          <dgm:animOne val="branch"/>
          <dgm:animLvl val="lvl"/>
        </dgm:presLayoutVars>
      </dgm:prSet>
      <dgm:spPr/>
    </dgm:pt>
    <dgm:pt modelId="{558833F8-6A98-4D19-A04C-FD38FB7E7F7B}" type="pres">
      <dgm:prSet presAssocID="{C87084E0-2115-4207-A2AB-0D731522E268}" presName="thickLine" presStyleLbl="alignNode1" presStyleIdx="0" presStyleCnt="7"/>
      <dgm:spPr/>
    </dgm:pt>
    <dgm:pt modelId="{A500E502-56DD-43FA-AAA9-87B858E41145}" type="pres">
      <dgm:prSet presAssocID="{C87084E0-2115-4207-A2AB-0D731522E268}" presName="horz1" presStyleCnt="0"/>
      <dgm:spPr/>
    </dgm:pt>
    <dgm:pt modelId="{D81FE3B8-159C-4D56-8DBD-5BB26ACAA2CE}" type="pres">
      <dgm:prSet presAssocID="{C87084E0-2115-4207-A2AB-0D731522E268}" presName="tx1" presStyleLbl="revTx" presStyleIdx="0" presStyleCnt="7"/>
      <dgm:spPr/>
    </dgm:pt>
    <dgm:pt modelId="{7680267C-F317-4F68-A0CC-9AC671B20100}" type="pres">
      <dgm:prSet presAssocID="{C87084E0-2115-4207-A2AB-0D731522E268}" presName="vert1" presStyleCnt="0"/>
      <dgm:spPr/>
    </dgm:pt>
    <dgm:pt modelId="{4790548E-32D8-41CE-A795-F99F5A5078F3}" type="pres">
      <dgm:prSet presAssocID="{D5BAFFA9-A548-41EA-87E2-BC93131ACF24}" presName="thickLine" presStyleLbl="alignNode1" presStyleIdx="1" presStyleCnt="7"/>
      <dgm:spPr/>
    </dgm:pt>
    <dgm:pt modelId="{30A4EFB4-CE7D-4583-A5FA-56F7644E0CDF}" type="pres">
      <dgm:prSet presAssocID="{D5BAFFA9-A548-41EA-87E2-BC93131ACF24}" presName="horz1" presStyleCnt="0"/>
      <dgm:spPr/>
    </dgm:pt>
    <dgm:pt modelId="{B0A00564-25A8-4F70-BA96-CC5022AF5230}" type="pres">
      <dgm:prSet presAssocID="{D5BAFFA9-A548-41EA-87E2-BC93131ACF24}" presName="tx1" presStyleLbl="revTx" presStyleIdx="1" presStyleCnt="7"/>
      <dgm:spPr/>
    </dgm:pt>
    <dgm:pt modelId="{A34D75E0-FB47-4CE2-893B-47E056614BDF}" type="pres">
      <dgm:prSet presAssocID="{D5BAFFA9-A548-41EA-87E2-BC93131ACF24}" presName="vert1" presStyleCnt="0"/>
      <dgm:spPr/>
    </dgm:pt>
    <dgm:pt modelId="{FC4B46C1-4A31-4542-AA1C-5C4D0C0F2B1A}" type="pres">
      <dgm:prSet presAssocID="{AAB358F0-5448-4F79-81A3-D3CC53682F35}" presName="thickLine" presStyleLbl="alignNode1" presStyleIdx="2" presStyleCnt="7"/>
      <dgm:spPr/>
    </dgm:pt>
    <dgm:pt modelId="{50E777E4-D283-4295-A30F-92062467FA41}" type="pres">
      <dgm:prSet presAssocID="{AAB358F0-5448-4F79-81A3-D3CC53682F35}" presName="horz1" presStyleCnt="0"/>
      <dgm:spPr/>
    </dgm:pt>
    <dgm:pt modelId="{3BB356E4-E5A6-45DE-A303-72FE63F7FA8B}" type="pres">
      <dgm:prSet presAssocID="{AAB358F0-5448-4F79-81A3-D3CC53682F35}" presName="tx1" presStyleLbl="revTx" presStyleIdx="2" presStyleCnt="7"/>
      <dgm:spPr/>
    </dgm:pt>
    <dgm:pt modelId="{A2F1901A-EA24-476D-B5C0-01A025E72D59}" type="pres">
      <dgm:prSet presAssocID="{AAB358F0-5448-4F79-81A3-D3CC53682F35}" presName="vert1" presStyleCnt="0"/>
      <dgm:spPr/>
    </dgm:pt>
    <dgm:pt modelId="{159C7015-0010-418E-8F6F-7D342D2BF8CE}" type="pres">
      <dgm:prSet presAssocID="{6A2D37B2-5800-4712-AA18-276880FF3BB4}" presName="thickLine" presStyleLbl="alignNode1" presStyleIdx="3" presStyleCnt="7"/>
      <dgm:spPr/>
    </dgm:pt>
    <dgm:pt modelId="{784D9E3F-887F-4A51-82C9-457A97C69D71}" type="pres">
      <dgm:prSet presAssocID="{6A2D37B2-5800-4712-AA18-276880FF3BB4}" presName="horz1" presStyleCnt="0"/>
      <dgm:spPr/>
    </dgm:pt>
    <dgm:pt modelId="{344B4262-1887-415A-B009-59F6C7C315D1}" type="pres">
      <dgm:prSet presAssocID="{6A2D37B2-5800-4712-AA18-276880FF3BB4}" presName="tx1" presStyleLbl="revTx" presStyleIdx="3" presStyleCnt="7"/>
      <dgm:spPr/>
    </dgm:pt>
    <dgm:pt modelId="{53553FFE-E99B-4867-BD45-8C249D00A8F4}" type="pres">
      <dgm:prSet presAssocID="{6A2D37B2-5800-4712-AA18-276880FF3BB4}" presName="vert1" presStyleCnt="0"/>
      <dgm:spPr/>
    </dgm:pt>
    <dgm:pt modelId="{26B89F47-C1D3-4841-A8CD-2170A8C53528}" type="pres">
      <dgm:prSet presAssocID="{4DFCFC47-A24C-46F9-9C15-5059C091B4AB}" presName="thickLine" presStyleLbl="alignNode1" presStyleIdx="4" presStyleCnt="7"/>
      <dgm:spPr/>
    </dgm:pt>
    <dgm:pt modelId="{57C0ABB5-DDC1-427B-9C69-11A12376DB23}" type="pres">
      <dgm:prSet presAssocID="{4DFCFC47-A24C-46F9-9C15-5059C091B4AB}" presName="horz1" presStyleCnt="0"/>
      <dgm:spPr/>
    </dgm:pt>
    <dgm:pt modelId="{AB5EA701-D67C-438D-95EB-5BC9E344F859}" type="pres">
      <dgm:prSet presAssocID="{4DFCFC47-A24C-46F9-9C15-5059C091B4AB}" presName="tx1" presStyleLbl="revTx" presStyleIdx="4" presStyleCnt="7"/>
      <dgm:spPr/>
    </dgm:pt>
    <dgm:pt modelId="{39BDF626-FE0B-48A2-B354-435EB328A6EB}" type="pres">
      <dgm:prSet presAssocID="{4DFCFC47-A24C-46F9-9C15-5059C091B4AB}" presName="vert1" presStyleCnt="0"/>
      <dgm:spPr/>
    </dgm:pt>
    <dgm:pt modelId="{7754CCB1-9936-4B17-96C6-040595DF7E9D}" type="pres">
      <dgm:prSet presAssocID="{5F65BCDA-1B8F-4CEE-A89D-F206419890CD}" presName="thickLine" presStyleLbl="alignNode1" presStyleIdx="5" presStyleCnt="7"/>
      <dgm:spPr/>
    </dgm:pt>
    <dgm:pt modelId="{E6DA190C-ECFB-4864-A393-3BB840B8354B}" type="pres">
      <dgm:prSet presAssocID="{5F65BCDA-1B8F-4CEE-A89D-F206419890CD}" presName="horz1" presStyleCnt="0"/>
      <dgm:spPr/>
    </dgm:pt>
    <dgm:pt modelId="{A119064F-3351-42CA-A322-A9436B215C2E}" type="pres">
      <dgm:prSet presAssocID="{5F65BCDA-1B8F-4CEE-A89D-F206419890CD}" presName="tx1" presStyleLbl="revTx" presStyleIdx="5" presStyleCnt="7"/>
      <dgm:spPr/>
    </dgm:pt>
    <dgm:pt modelId="{FD69518A-C052-4FC2-9698-5E9B56F02195}" type="pres">
      <dgm:prSet presAssocID="{5F65BCDA-1B8F-4CEE-A89D-F206419890CD}" presName="vert1" presStyleCnt="0"/>
      <dgm:spPr/>
    </dgm:pt>
    <dgm:pt modelId="{A7FD36B2-C898-41E1-8ED4-92AB7BE4540A}" type="pres">
      <dgm:prSet presAssocID="{EA147F88-8519-4513-BF6A-12EB6A22FFA6}" presName="thickLine" presStyleLbl="alignNode1" presStyleIdx="6" presStyleCnt="7"/>
      <dgm:spPr/>
    </dgm:pt>
    <dgm:pt modelId="{B9A5C954-23C5-4BAB-8B61-490AA1521D6B}" type="pres">
      <dgm:prSet presAssocID="{EA147F88-8519-4513-BF6A-12EB6A22FFA6}" presName="horz1" presStyleCnt="0"/>
      <dgm:spPr/>
    </dgm:pt>
    <dgm:pt modelId="{94DA230F-265C-4EAD-86A8-5F0736B56254}" type="pres">
      <dgm:prSet presAssocID="{EA147F88-8519-4513-BF6A-12EB6A22FFA6}" presName="tx1" presStyleLbl="revTx" presStyleIdx="6" presStyleCnt="7"/>
      <dgm:spPr/>
    </dgm:pt>
    <dgm:pt modelId="{CC9BFDD5-46DB-434C-BEFF-A405AEB195AC}" type="pres">
      <dgm:prSet presAssocID="{EA147F88-8519-4513-BF6A-12EB6A22FFA6}" presName="vert1" presStyleCnt="0"/>
      <dgm:spPr/>
    </dgm:pt>
  </dgm:ptLst>
  <dgm:cxnLst>
    <dgm:cxn modelId="{A6D34100-BD37-47B9-9F17-195C05DF81C6}" srcId="{E88ED4EA-2B54-4A09-9A69-8E6C0BF36131}" destId="{6A2D37B2-5800-4712-AA18-276880FF3BB4}" srcOrd="3" destOrd="0" parTransId="{06D49E4A-3C08-46F2-856B-363EEC08BCCC}" sibTransId="{922D4335-D834-4906-AE5F-CC99BF757CAB}"/>
    <dgm:cxn modelId="{3D42F605-B1A6-42E8-8B11-74D9D3849E3A}" type="presOf" srcId="{E88ED4EA-2B54-4A09-9A69-8E6C0BF36131}" destId="{AFE32F47-CB9E-4B77-A27A-BF36A6CA38E6}" srcOrd="0" destOrd="0" presId="urn:microsoft.com/office/officeart/2008/layout/LinedList"/>
    <dgm:cxn modelId="{DDABD016-8F31-404B-A091-5351C8691F70}" srcId="{E88ED4EA-2B54-4A09-9A69-8E6C0BF36131}" destId="{D5BAFFA9-A548-41EA-87E2-BC93131ACF24}" srcOrd="1" destOrd="0" parTransId="{955ACF84-2CFC-400D-B084-9EC6DB36DEC4}" sibTransId="{3027DC0C-504D-4380-8ABE-D0AC009152D8}"/>
    <dgm:cxn modelId="{D1D91826-2943-454F-B05B-C0188B1C1D47}" type="presOf" srcId="{4DFCFC47-A24C-46F9-9C15-5059C091B4AB}" destId="{AB5EA701-D67C-438D-95EB-5BC9E344F859}" srcOrd="0" destOrd="0" presId="urn:microsoft.com/office/officeart/2008/layout/LinedList"/>
    <dgm:cxn modelId="{EBD8E485-1ECE-419D-B37F-63E4E9A0D311}" type="presOf" srcId="{EA147F88-8519-4513-BF6A-12EB6A22FFA6}" destId="{94DA230F-265C-4EAD-86A8-5F0736B56254}" srcOrd="0" destOrd="0" presId="urn:microsoft.com/office/officeart/2008/layout/LinedList"/>
    <dgm:cxn modelId="{80E14192-F4FC-4D2A-BE11-BD11057D02B5}" type="presOf" srcId="{D5BAFFA9-A548-41EA-87E2-BC93131ACF24}" destId="{B0A00564-25A8-4F70-BA96-CC5022AF5230}" srcOrd="0" destOrd="0" presId="urn:microsoft.com/office/officeart/2008/layout/LinedList"/>
    <dgm:cxn modelId="{0C15D993-F2C6-4BE2-9AD5-5019CC285A5B}" srcId="{E88ED4EA-2B54-4A09-9A69-8E6C0BF36131}" destId="{5F65BCDA-1B8F-4CEE-A89D-F206419890CD}" srcOrd="5" destOrd="0" parTransId="{F4BBE48D-E5D7-4396-B217-4C31AB1A7151}" sibTransId="{98191CE6-93BF-4B01-980B-EC2A565254AF}"/>
    <dgm:cxn modelId="{02950597-0F1B-4C10-BA8F-CE973325F6E6}" srcId="{E88ED4EA-2B54-4A09-9A69-8E6C0BF36131}" destId="{EA147F88-8519-4513-BF6A-12EB6A22FFA6}" srcOrd="6" destOrd="0" parTransId="{260A3B26-6696-47B1-A66C-F1CB8DB9EE68}" sibTransId="{9F612C82-18DF-45C9-A8D4-08D164E15349}"/>
    <dgm:cxn modelId="{FF255A9A-50F4-4D45-9CAF-82FAD9CFE0CC}" srcId="{E88ED4EA-2B54-4A09-9A69-8E6C0BF36131}" destId="{4DFCFC47-A24C-46F9-9C15-5059C091B4AB}" srcOrd="4" destOrd="0" parTransId="{1705AE79-D0BD-4FD1-85B0-1D507960E04D}" sibTransId="{9E2A5FEC-22BD-41A3-8C57-3ECF4CBAB365}"/>
    <dgm:cxn modelId="{F2988FCF-E762-4FC9-B866-43E52DDF4B56}" srcId="{E88ED4EA-2B54-4A09-9A69-8E6C0BF36131}" destId="{C87084E0-2115-4207-A2AB-0D731522E268}" srcOrd="0" destOrd="0" parTransId="{BB11E207-B2A7-4EEF-9084-CF5A191B6A5B}" sibTransId="{79117947-E768-477E-8CB1-887AEA0491D4}"/>
    <dgm:cxn modelId="{E455A6CF-7304-46C2-B293-3A6BEDB7ECAC}" srcId="{E88ED4EA-2B54-4A09-9A69-8E6C0BF36131}" destId="{AAB358F0-5448-4F79-81A3-D3CC53682F35}" srcOrd="2" destOrd="0" parTransId="{7C5FD28F-8696-4721-810F-2FCADE733A02}" sibTransId="{33FABA28-485B-47D3-9338-54501BDB84BB}"/>
    <dgm:cxn modelId="{FF9E89D7-88A5-45AE-9EEA-D432C1A8A68A}" type="presOf" srcId="{C87084E0-2115-4207-A2AB-0D731522E268}" destId="{D81FE3B8-159C-4D56-8DBD-5BB26ACAA2CE}" srcOrd="0" destOrd="0" presId="urn:microsoft.com/office/officeart/2008/layout/LinedList"/>
    <dgm:cxn modelId="{C4DCCBDB-FA19-4A3E-9E97-4DC49ED4A7A3}" type="presOf" srcId="{AAB358F0-5448-4F79-81A3-D3CC53682F35}" destId="{3BB356E4-E5A6-45DE-A303-72FE63F7FA8B}" srcOrd="0" destOrd="0" presId="urn:microsoft.com/office/officeart/2008/layout/LinedList"/>
    <dgm:cxn modelId="{038035E9-D9B4-4F66-8FED-D8D4A827777A}" type="presOf" srcId="{6A2D37B2-5800-4712-AA18-276880FF3BB4}" destId="{344B4262-1887-415A-B009-59F6C7C315D1}" srcOrd="0" destOrd="0" presId="urn:microsoft.com/office/officeart/2008/layout/LinedList"/>
    <dgm:cxn modelId="{BB33CEF4-6625-413E-ACDE-49245BA0C05E}" type="presOf" srcId="{5F65BCDA-1B8F-4CEE-A89D-F206419890CD}" destId="{A119064F-3351-42CA-A322-A9436B215C2E}" srcOrd="0" destOrd="0" presId="urn:microsoft.com/office/officeart/2008/layout/LinedList"/>
    <dgm:cxn modelId="{00862152-ED73-46CA-A764-4E0DBAF87875}" type="presParOf" srcId="{AFE32F47-CB9E-4B77-A27A-BF36A6CA38E6}" destId="{558833F8-6A98-4D19-A04C-FD38FB7E7F7B}" srcOrd="0" destOrd="0" presId="urn:microsoft.com/office/officeart/2008/layout/LinedList"/>
    <dgm:cxn modelId="{32D99148-F23D-4922-A2F9-58A4100E84AC}" type="presParOf" srcId="{AFE32F47-CB9E-4B77-A27A-BF36A6CA38E6}" destId="{A500E502-56DD-43FA-AAA9-87B858E41145}" srcOrd="1" destOrd="0" presId="urn:microsoft.com/office/officeart/2008/layout/LinedList"/>
    <dgm:cxn modelId="{F4C21FEB-B67F-41CB-9BE2-3B65B91538F8}" type="presParOf" srcId="{A500E502-56DD-43FA-AAA9-87B858E41145}" destId="{D81FE3B8-159C-4D56-8DBD-5BB26ACAA2CE}" srcOrd="0" destOrd="0" presId="urn:microsoft.com/office/officeart/2008/layout/LinedList"/>
    <dgm:cxn modelId="{62E2412E-48C7-460D-B50E-F72C38E293CF}" type="presParOf" srcId="{A500E502-56DD-43FA-AAA9-87B858E41145}" destId="{7680267C-F317-4F68-A0CC-9AC671B20100}" srcOrd="1" destOrd="0" presId="urn:microsoft.com/office/officeart/2008/layout/LinedList"/>
    <dgm:cxn modelId="{575B0DDD-496C-4223-92C3-FE659B9A60FD}" type="presParOf" srcId="{AFE32F47-CB9E-4B77-A27A-BF36A6CA38E6}" destId="{4790548E-32D8-41CE-A795-F99F5A5078F3}" srcOrd="2" destOrd="0" presId="urn:microsoft.com/office/officeart/2008/layout/LinedList"/>
    <dgm:cxn modelId="{D3A2962E-8CCC-4863-A991-167371069396}" type="presParOf" srcId="{AFE32F47-CB9E-4B77-A27A-BF36A6CA38E6}" destId="{30A4EFB4-CE7D-4583-A5FA-56F7644E0CDF}" srcOrd="3" destOrd="0" presId="urn:microsoft.com/office/officeart/2008/layout/LinedList"/>
    <dgm:cxn modelId="{56E6B567-B636-4997-B9DD-D9DBDD42EF14}" type="presParOf" srcId="{30A4EFB4-CE7D-4583-A5FA-56F7644E0CDF}" destId="{B0A00564-25A8-4F70-BA96-CC5022AF5230}" srcOrd="0" destOrd="0" presId="urn:microsoft.com/office/officeart/2008/layout/LinedList"/>
    <dgm:cxn modelId="{8C14890B-324A-44A3-A705-B1D0239F2547}" type="presParOf" srcId="{30A4EFB4-CE7D-4583-A5FA-56F7644E0CDF}" destId="{A34D75E0-FB47-4CE2-893B-47E056614BDF}" srcOrd="1" destOrd="0" presId="urn:microsoft.com/office/officeart/2008/layout/LinedList"/>
    <dgm:cxn modelId="{2DB4A6BE-D5C3-47B7-A1D4-DF7E5C25D9A1}" type="presParOf" srcId="{AFE32F47-CB9E-4B77-A27A-BF36A6CA38E6}" destId="{FC4B46C1-4A31-4542-AA1C-5C4D0C0F2B1A}" srcOrd="4" destOrd="0" presId="urn:microsoft.com/office/officeart/2008/layout/LinedList"/>
    <dgm:cxn modelId="{6B4733E2-C7C6-4FED-BBC3-5582B1B36A66}" type="presParOf" srcId="{AFE32F47-CB9E-4B77-A27A-BF36A6CA38E6}" destId="{50E777E4-D283-4295-A30F-92062467FA41}" srcOrd="5" destOrd="0" presId="urn:microsoft.com/office/officeart/2008/layout/LinedList"/>
    <dgm:cxn modelId="{E30837C7-7BEE-462C-9B90-0748AEA01832}" type="presParOf" srcId="{50E777E4-D283-4295-A30F-92062467FA41}" destId="{3BB356E4-E5A6-45DE-A303-72FE63F7FA8B}" srcOrd="0" destOrd="0" presId="urn:microsoft.com/office/officeart/2008/layout/LinedList"/>
    <dgm:cxn modelId="{70CAA2CE-BC8E-4F50-9872-DEFDD1D410CF}" type="presParOf" srcId="{50E777E4-D283-4295-A30F-92062467FA41}" destId="{A2F1901A-EA24-476D-B5C0-01A025E72D59}" srcOrd="1" destOrd="0" presId="urn:microsoft.com/office/officeart/2008/layout/LinedList"/>
    <dgm:cxn modelId="{E506243B-DC35-42CB-B375-C4C6A7688533}" type="presParOf" srcId="{AFE32F47-CB9E-4B77-A27A-BF36A6CA38E6}" destId="{159C7015-0010-418E-8F6F-7D342D2BF8CE}" srcOrd="6" destOrd="0" presId="urn:microsoft.com/office/officeart/2008/layout/LinedList"/>
    <dgm:cxn modelId="{1645D0CB-1112-4A8E-ADF0-03086C5C2979}" type="presParOf" srcId="{AFE32F47-CB9E-4B77-A27A-BF36A6CA38E6}" destId="{784D9E3F-887F-4A51-82C9-457A97C69D71}" srcOrd="7" destOrd="0" presId="urn:microsoft.com/office/officeart/2008/layout/LinedList"/>
    <dgm:cxn modelId="{8C8B6C96-B9F7-4A11-9B2D-ECFDCCF0A0F4}" type="presParOf" srcId="{784D9E3F-887F-4A51-82C9-457A97C69D71}" destId="{344B4262-1887-415A-B009-59F6C7C315D1}" srcOrd="0" destOrd="0" presId="urn:microsoft.com/office/officeart/2008/layout/LinedList"/>
    <dgm:cxn modelId="{F8952543-E9A6-44E3-9240-0C25AC685515}" type="presParOf" srcId="{784D9E3F-887F-4A51-82C9-457A97C69D71}" destId="{53553FFE-E99B-4867-BD45-8C249D00A8F4}" srcOrd="1" destOrd="0" presId="urn:microsoft.com/office/officeart/2008/layout/LinedList"/>
    <dgm:cxn modelId="{498D1428-1434-4B4D-BE53-6A63EA328674}" type="presParOf" srcId="{AFE32F47-CB9E-4B77-A27A-BF36A6CA38E6}" destId="{26B89F47-C1D3-4841-A8CD-2170A8C53528}" srcOrd="8" destOrd="0" presId="urn:microsoft.com/office/officeart/2008/layout/LinedList"/>
    <dgm:cxn modelId="{E09DFE70-A0A1-42BB-85E9-9AE2098A6EB5}" type="presParOf" srcId="{AFE32F47-CB9E-4B77-A27A-BF36A6CA38E6}" destId="{57C0ABB5-DDC1-427B-9C69-11A12376DB23}" srcOrd="9" destOrd="0" presId="urn:microsoft.com/office/officeart/2008/layout/LinedList"/>
    <dgm:cxn modelId="{6DC8B299-F104-4B37-9031-22F053CD3243}" type="presParOf" srcId="{57C0ABB5-DDC1-427B-9C69-11A12376DB23}" destId="{AB5EA701-D67C-438D-95EB-5BC9E344F859}" srcOrd="0" destOrd="0" presId="urn:microsoft.com/office/officeart/2008/layout/LinedList"/>
    <dgm:cxn modelId="{18B53304-D3C1-41D4-AEA1-A0EFEFE28324}" type="presParOf" srcId="{57C0ABB5-DDC1-427B-9C69-11A12376DB23}" destId="{39BDF626-FE0B-48A2-B354-435EB328A6EB}" srcOrd="1" destOrd="0" presId="urn:microsoft.com/office/officeart/2008/layout/LinedList"/>
    <dgm:cxn modelId="{FC2988A2-94F0-44C6-9226-3A2328E08DC0}" type="presParOf" srcId="{AFE32F47-CB9E-4B77-A27A-BF36A6CA38E6}" destId="{7754CCB1-9936-4B17-96C6-040595DF7E9D}" srcOrd="10" destOrd="0" presId="urn:microsoft.com/office/officeart/2008/layout/LinedList"/>
    <dgm:cxn modelId="{DA554D93-DB01-4F2D-9420-58AED0FDC6F1}" type="presParOf" srcId="{AFE32F47-CB9E-4B77-A27A-BF36A6CA38E6}" destId="{E6DA190C-ECFB-4864-A393-3BB840B8354B}" srcOrd="11" destOrd="0" presId="urn:microsoft.com/office/officeart/2008/layout/LinedList"/>
    <dgm:cxn modelId="{CDAD8CC5-633E-448D-8F39-2CB1ACCD7398}" type="presParOf" srcId="{E6DA190C-ECFB-4864-A393-3BB840B8354B}" destId="{A119064F-3351-42CA-A322-A9436B215C2E}" srcOrd="0" destOrd="0" presId="urn:microsoft.com/office/officeart/2008/layout/LinedList"/>
    <dgm:cxn modelId="{D8F94C93-B10D-440F-9F0F-9547ED28F6F9}" type="presParOf" srcId="{E6DA190C-ECFB-4864-A393-3BB840B8354B}" destId="{FD69518A-C052-4FC2-9698-5E9B56F02195}" srcOrd="1" destOrd="0" presId="urn:microsoft.com/office/officeart/2008/layout/LinedList"/>
    <dgm:cxn modelId="{668EB2FB-2214-4497-A7C3-232415669E09}" type="presParOf" srcId="{AFE32F47-CB9E-4B77-A27A-BF36A6CA38E6}" destId="{A7FD36B2-C898-41E1-8ED4-92AB7BE4540A}" srcOrd="12" destOrd="0" presId="urn:microsoft.com/office/officeart/2008/layout/LinedList"/>
    <dgm:cxn modelId="{207F5487-B53D-437B-B6F0-B84F047038C9}" type="presParOf" srcId="{AFE32F47-CB9E-4B77-A27A-BF36A6CA38E6}" destId="{B9A5C954-23C5-4BAB-8B61-490AA1521D6B}" srcOrd="13" destOrd="0" presId="urn:microsoft.com/office/officeart/2008/layout/LinedList"/>
    <dgm:cxn modelId="{00B36DA6-35CC-40EE-ACE9-91F498A08CB3}" type="presParOf" srcId="{B9A5C954-23C5-4BAB-8B61-490AA1521D6B}" destId="{94DA230F-265C-4EAD-86A8-5F0736B56254}" srcOrd="0" destOrd="0" presId="urn:microsoft.com/office/officeart/2008/layout/LinedList"/>
    <dgm:cxn modelId="{CD80088A-4326-488C-998F-84CA684D8796}" type="presParOf" srcId="{B9A5C954-23C5-4BAB-8B61-490AA1521D6B}" destId="{CC9BFDD5-46DB-434C-BEFF-A405AEB195A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833F8-6A98-4D19-A04C-FD38FB7E7F7B}">
      <dsp:nvSpPr>
        <dsp:cNvPr id="0" name=""/>
        <dsp:cNvSpPr/>
      </dsp:nvSpPr>
      <dsp:spPr>
        <a:xfrm>
          <a:off x="0" y="1012"/>
          <a:ext cx="943757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FE3B8-159C-4D56-8DBD-5BB26ACAA2CE}">
      <dsp:nvSpPr>
        <dsp:cNvPr id="0" name=""/>
        <dsp:cNvSpPr/>
      </dsp:nvSpPr>
      <dsp:spPr>
        <a:xfrm>
          <a:off x="0" y="1012"/>
          <a:ext cx="9437570" cy="118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dirty="0"/>
            <a:t>DD93</a:t>
          </a:r>
        </a:p>
      </dsp:txBody>
      <dsp:txXfrm>
        <a:off x="0" y="1012"/>
        <a:ext cx="9437570" cy="1184868"/>
      </dsp:txXfrm>
    </dsp:sp>
    <dsp:sp modelId="{4790548E-32D8-41CE-A795-F99F5A5078F3}">
      <dsp:nvSpPr>
        <dsp:cNvPr id="0" name=""/>
        <dsp:cNvSpPr/>
      </dsp:nvSpPr>
      <dsp:spPr>
        <a:xfrm>
          <a:off x="0" y="1185880"/>
          <a:ext cx="943757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A00564-25A8-4F70-BA96-CC5022AF5230}">
      <dsp:nvSpPr>
        <dsp:cNvPr id="0" name=""/>
        <dsp:cNvSpPr/>
      </dsp:nvSpPr>
      <dsp:spPr>
        <a:xfrm>
          <a:off x="0" y="1185880"/>
          <a:ext cx="9437570" cy="118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dirty="0"/>
            <a:t>SGLI</a:t>
          </a:r>
        </a:p>
      </dsp:txBody>
      <dsp:txXfrm>
        <a:off x="0" y="1185880"/>
        <a:ext cx="9437570" cy="1184868"/>
      </dsp:txXfrm>
    </dsp:sp>
    <dsp:sp modelId="{FC4B46C1-4A31-4542-AA1C-5C4D0C0F2B1A}">
      <dsp:nvSpPr>
        <dsp:cNvPr id="0" name=""/>
        <dsp:cNvSpPr/>
      </dsp:nvSpPr>
      <dsp:spPr>
        <a:xfrm>
          <a:off x="0" y="2370748"/>
          <a:ext cx="943757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B356E4-E5A6-45DE-A303-72FE63F7FA8B}">
      <dsp:nvSpPr>
        <dsp:cNvPr id="0" name=""/>
        <dsp:cNvSpPr/>
      </dsp:nvSpPr>
      <dsp:spPr>
        <a:xfrm>
          <a:off x="0" y="2370748"/>
          <a:ext cx="9437570" cy="118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dirty="0"/>
            <a:t>TSP-3</a:t>
          </a:r>
        </a:p>
      </dsp:txBody>
      <dsp:txXfrm>
        <a:off x="0" y="2370748"/>
        <a:ext cx="9437570" cy="1184868"/>
      </dsp:txXfrm>
    </dsp:sp>
    <dsp:sp modelId="{159C7015-0010-418E-8F6F-7D342D2BF8CE}">
      <dsp:nvSpPr>
        <dsp:cNvPr id="0" name=""/>
        <dsp:cNvSpPr/>
      </dsp:nvSpPr>
      <dsp:spPr>
        <a:xfrm>
          <a:off x="0" y="3555616"/>
          <a:ext cx="943757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4B4262-1887-415A-B009-59F6C7C315D1}">
      <dsp:nvSpPr>
        <dsp:cNvPr id="0" name=""/>
        <dsp:cNvSpPr/>
      </dsp:nvSpPr>
      <dsp:spPr>
        <a:xfrm>
          <a:off x="0" y="3555616"/>
          <a:ext cx="9437570" cy="118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dirty="0"/>
            <a:t>Will</a:t>
          </a:r>
        </a:p>
      </dsp:txBody>
      <dsp:txXfrm>
        <a:off x="0" y="3555616"/>
        <a:ext cx="9437570" cy="1184868"/>
      </dsp:txXfrm>
    </dsp:sp>
    <dsp:sp modelId="{26B89F47-C1D3-4841-A8CD-2170A8C53528}">
      <dsp:nvSpPr>
        <dsp:cNvPr id="0" name=""/>
        <dsp:cNvSpPr/>
      </dsp:nvSpPr>
      <dsp:spPr>
        <a:xfrm>
          <a:off x="0" y="4740485"/>
          <a:ext cx="943757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5EA701-D67C-438D-95EB-5BC9E344F859}">
      <dsp:nvSpPr>
        <dsp:cNvPr id="0" name=""/>
        <dsp:cNvSpPr/>
      </dsp:nvSpPr>
      <dsp:spPr>
        <a:xfrm>
          <a:off x="0" y="4740485"/>
          <a:ext cx="9437570" cy="118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dirty="0"/>
            <a:t>Commercial policies</a:t>
          </a:r>
        </a:p>
      </dsp:txBody>
      <dsp:txXfrm>
        <a:off x="0" y="4740485"/>
        <a:ext cx="9437570" cy="1184868"/>
      </dsp:txXfrm>
    </dsp:sp>
    <dsp:sp modelId="{7754CCB1-9936-4B17-96C6-040595DF7E9D}">
      <dsp:nvSpPr>
        <dsp:cNvPr id="0" name=""/>
        <dsp:cNvSpPr/>
      </dsp:nvSpPr>
      <dsp:spPr>
        <a:xfrm>
          <a:off x="0" y="5925353"/>
          <a:ext cx="943757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19064F-3351-42CA-A322-A9436B215C2E}">
      <dsp:nvSpPr>
        <dsp:cNvPr id="0" name=""/>
        <dsp:cNvSpPr/>
      </dsp:nvSpPr>
      <dsp:spPr>
        <a:xfrm>
          <a:off x="0" y="5925353"/>
          <a:ext cx="9437570" cy="118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dirty="0"/>
            <a:t>Bank accounts</a:t>
          </a:r>
        </a:p>
      </dsp:txBody>
      <dsp:txXfrm>
        <a:off x="0" y="5925353"/>
        <a:ext cx="9437570" cy="1184868"/>
      </dsp:txXfrm>
    </dsp:sp>
    <dsp:sp modelId="{A7FD36B2-C898-41E1-8ED4-92AB7BE4540A}">
      <dsp:nvSpPr>
        <dsp:cNvPr id="0" name=""/>
        <dsp:cNvSpPr/>
      </dsp:nvSpPr>
      <dsp:spPr>
        <a:xfrm>
          <a:off x="0" y="7110221"/>
          <a:ext cx="943757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DA230F-265C-4EAD-86A8-5F0736B56254}">
      <dsp:nvSpPr>
        <dsp:cNvPr id="0" name=""/>
        <dsp:cNvSpPr/>
      </dsp:nvSpPr>
      <dsp:spPr>
        <a:xfrm>
          <a:off x="0" y="7110221"/>
          <a:ext cx="9437570" cy="118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dirty="0"/>
            <a:t>Other retirement accounts</a:t>
          </a:r>
        </a:p>
      </dsp:txBody>
      <dsp:txXfrm>
        <a:off x="0" y="7110221"/>
        <a:ext cx="9437570" cy="11848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12.08.2024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ricare.mil/Plans/Eligibility/DEER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dfas.mil/militarymembers/SecondaryDependency/SDC.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mdc.osd.mil/milconnec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ricare.mil/CoveredServices/IsItCovered/UrgentCar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benefits.va.gov/INSURANCE/vgli.as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dmdc.osd.mil/milconnec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sz="1000" b="1" dirty="0">
                <a:latin typeface="+mn-lt"/>
                <a:cs typeface="Arial" charset="0"/>
              </a:rPr>
              <a:t>Learning Step/Activity 9:  </a:t>
            </a:r>
            <a:r>
              <a:rPr lang="en-US" sz="1000" b="1" dirty="0">
                <a:latin typeface="+mn-lt"/>
              </a:rPr>
              <a:t>Meeting Your Insurance Needs</a:t>
            </a:r>
            <a:endParaRPr lang="en-US" sz="1000" b="1" dirty="0">
              <a:latin typeface="+mn-lt"/>
              <a:cs typeface="Arial" charset="0"/>
            </a:endParaRPr>
          </a:p>
          <a:p>
            <a:pPr>
              <a:defRPr/>
            </a:pPr>
            <a:r>
              <a:rPr lang="en-US" sz="1000" b="1" dirty="0">
                <a:latin typeface="+mn-lt"/>
                <a:cs typeface="Arial" charset="0"/>
              </a:rPr>
              <a:t>Method of Instruction: Classroom/Discussion</a:t>
            </a:r>
          </a:p>
          <a:p>
            <a:pPr>
              <a:defRPr/>
            </a:pPr>
            <a:r>
              <a:rPr lang="en-US" sz="1000" b="1" dirty="0">
                <a:latin typeface="+mn-lt"/>
                <a:cs typeface="Arial" charset="0"/>
              </a:rPr>
              <a:t>Instructor to Student Ratio: 1:25</a:t>
            </a:r>
          </a:p>
          <a:p>
            <a:pPr>
              <a:defRPr/>
            </a:pPr>
            <a:r>
              <a:rPr lang="en-US" sz="1000" b="1" dirty="0">
                <a:latin typeface="+mn-lt"/>
                <a:cs typeface="Arial" charset="0"/>
              </a:rPr>
              <a:t>Time of Instruction: 30 Min.</a:t>
            </a:r>
          </a:p>
          <a:p>
            <a:pPr>
              <a:defRPr/>
            </a:pPr>
            <a:r>
              <a:rPr lang="en-US" sz="1000" b="1" dirty="0">
                <a:latin typeface="+mn-lt"/>
                <a:cs typeface="Arial" charset="0"/>
              </a:rPr>
              <a:t>Media: Large Group Instruction</a:t>
            </a:r>
          </a:p>
          <a:p>
            <a:pPr eaLnBrk="1" hangingPunct="1">
              <a:defRPr/>
            </a:pPr>
            <a:endParaRPr lang="en-US" sz="1000" dirty="0"/>
          </a:p>
          <a:p>
            <a:r>
              <a:rPr lang="en-US" sz="1000" b="1" dirty="0">
                <a:cs typeface="Arial" charset="0"/>
              </a:rPr>
              <a:t>Required </a:t>
            </a:r>
            <a:r>
              <a:rPr lang="en-US" sz="1000" b="1" dirty="0"/>
              <a:t>Student Materials: </a:t>
            </a:r>
            <a:endParaRPr lang="en-US" sz="1000" dirty="0"/>
          </a:p>
          <a:p>
            <a:r>
              <a:rPr lang="en-US" sz="1000" dirty="0"/>
              <a:t>Calculator</a:t>
            </a:r>
          </a:p>
          <a:p>
            <a:r>
              <a:rPr lang="en-US" sz="1000" dirty="0"/>
              <a:t>Pencil</a:t>
            </a:r>
          </a:p>
          <a:p>
            <a:endParaRPr lang="en-US" dirty="0"/>
          </a:p>
          <a:p>
            <a:pPr eaLnBrk="1" hangingPunct="1">
              <a:defRPr/>
            </a:pPr>
            <a:endParaRPr lang="en-US" dirty="0"/>
          </a:p>
          <a:p>
            <a:pPr eaLnBrk="1" hangingPunct="1">
              <a:defRPr/>
            </a:pPr>
            <a:r>
              <a:rPr lang="en-US" sz="1000" dirty="0"/>
              <a:t>Managing risk is a serious business and is a big part of your financial future. Insurance should be a major part of your risk-management strategy. </a:t>
            </a:r>
          </a:p>
          <a:p>
            <a:pPr marL="171450" indent="-171450" eaLnBrk="1" hangingPunct="1">
              <a:buFont typeface="Arial" panose="020B0604020202020204" pitchFamily="34" charset="0"/>
              <a:buChar char="•"/>
              <a:defRPr/>
            </a:pPr>
            <a:r>
              <a:rPr lang="en-US" sz="1000" dirty="0"/>
              <a:t>What is insurance, and how does it work?  </a:t>
            </a:r>
          </a:p>
          <a:p>
            <a:pPr marL="628650" lvl="1" indent="-171450" eaLnBrk="1" hangingPunct="1">
              <a:buFont typeface="Wingdings" panose="05000000000000000000" pitchFamily="2" charset="2"/>
              <a:buChar char="Ø"/>
              <a:defRPr/>
            </a:pPr>
            <a:r>
              <a:rPr lang="en-US" sz="1000" dirty="0"/>
              <a:t>Insurance is the transfer of risk for a loss you cannot afford to a third party (the insurance company) in exchange for your payment of premiums to the company. </a:t>
            </a:r>
          </a:p>
          <a:p>
            <a:pPr eaLnBrk="1" hangingPunct="1">
              <a:defRPr/>
            </a:pPr>
            <a:endParaRPr lang="en-US" sz="1000" dirty="0"/>
          </a:p>
          <a:p>
            <a:pPr eaLnBrk="1" hangingPunct="1">
              <a:defRPr/>
            </a:pPr>
            <a:r>
              <a:rPr lang="en-US" sz="1000" dirty="0"/>
              <a:t> In this lesson, we will discuss the different types of insurance and how to define your individual insurance needs. </a:t>
            </a:r>
          </a:p>
          <a:p>
            <a:pPr eaLnBrk="1" hangingPunct="1">
              <a:defRPr/>
            </a:pPr>
            <a:r>
              <a:rPr lang="en-US" sz="1000" dirty="0"/>
              <a:t>We will briefly review some of your insurance requirements, as well as identify scams, frauds, and high-pressure tactics often associated with the insurance industry. You will also be provided guidance on where to go for assistance when you need it.</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9-10: HEALTH INSURANCE</a:t>
            </a:r>
          </a:p>
          <a:p>
            <a:endParaRPr lang="en-US" b="1" dirty="0"/>
          </a:p>
          <a:p>
            <a:endParaRPr lang="en-US" b="1" dirty="0"/>
          </a:p>
          <a:p>
            <a:r>
              <a:rPr lang="en-US" b="1" dirty="0"/>
              <a:t>Health Insurance</a:t>
            </a:r>
          </a:p>
          <a:p>
            <a:endParaRPr lang="en-US" b="1" dirty="0"/>
          </a:p>
          <a:p>
            <a:r>
              <a:rPr lang="en-US" b="1" dirty="0"/>
              <a:t>TRICARE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While on active duty, all the service member’s health care and most of his or her family members’ care is covered by TRICARE. In order to be covered, however, dependent family members must be enrolled in the Defense Eligibility Enrollment Reporting System (DEERS) by the service member (the sponsor) and then be enrolled in TRICARE Health and TRICARE Dental. TRICARE Health and Dental have multiple options. </a:t>
            </a:r>
            <a:r>
              <a:rPr lang="en-US" sz="1200" b="0" i="0" kern="1200" dirty="0">
                <a:solidFill>
                  <a:schemeClr val="tx1"/>
                </a:solidFill>
                <a:effectLst/>
                <a:latin typeface="+mn-lt"/>
                <a:ea typeface="+mn-ea"/>
                <a:cs typeface="+mn-cs"/>
              </a:rPr>
              <a:t>Only</a:t>
            </a:r>
            <a:r>
              <a:rPr lang="en-US" sz="1200" b="0" i="0" kern="1200" baseline="0" dirty="0">
                <a:solidFill>
                  <a:schemeClr val="tx1"/>
                </a:solidFill>
                <a:effectLst/>
                <a:latin typeface="+mn-lt"/>
                <a:ea typeface="+mn-ea"/>
                <a:cs typeface="+mn-cs"/>
              </a:rPr>
              <a:t> sponsors can add or remove family members by going in person to the local ID card office.</a:t>
            </a:r>
            <a:endParaRPr lang="en-US" b="0" dirty="0"/>
          </a:p>
          <a:p>
            <a:endParaRPr lang="en-US" b="0" dirty="0"/>
          </a:p>
          <a:p>
            <a:pPr fontAlgn="base"/>
            <a:r>
              <a:rPr lang="en-US" sz="1200" b="1" i="0" kern="1200" dirty="0">
                <a:solidFill>
                  <a:schemeClr val="tx1"/>
                </a:solidFill>
                <a:effectLst/>
                <a:latin typeface="+mn-lt"/>
                <a:ea typeface="+mn-ea"/>
                <a:cs typeface="+mn-cs"/>
              </a:rPr>
              <a:t>Eligibility</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TRICARE is a health program for:</a:t>
            </a:r>
          </a:p>
          <a:p>
            <a:pPr fontAlgn="base"/>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Uniformed Service members and their families,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National Guard/Reserve members and their families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Survivors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Former spouses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Medal of Honor recipients and their families, and</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Others registered in the </a:t>
            </a:r>
            <a:r>
              <a:rPr lang="en-US" sz="1200" b="0" i="0" u="sng" kern="1200" dirty="0">
                <a:solidFill>
                  <a:schemeClr val="tx1"/>
                </a:solidFill>
                <a:effectLst/>
                <a:latin typeface="+mn-lt"/>
                <a:ea typeface="+mn-ea"/>
                <a:cs typeface="+mn-cs"/>
                <a:hlinkClick r:id="rId3"/>
              </a:rPr>
              <a:t>Defense Enrollment Eligibility Reporting System (DEERS)</a:t>
            </a:r>
            <a:r>
              <a:rPr lang="en-US" sz="1200" b="0" i="0" kern="1200" dirty="0">
                <a:solidFill>
                  <a:schemeClr val="tx1"/>
                </a:solidFill>
                <a:effectLst/>
                <a:latin typeface="+mn-lt"/>
                <a:ea typeface="+mn-ea"/>
                <a:cs typeface="+mn-cs"/>
              </a:rPr>
              <a:t>.</a:t>
            </a:r>
          </a:p>
          <a:p>
            <a:pPr marL="0" indent="0" fontAlgn="base">
              <a:buFont typeface="Arial" panose="020B0604020202020204" pitchFamily="34" charset="0"/>
              <a:buNone/>
            </a:pPr>
            <a:endParaRPr lang="en-US" sz="12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US" sz="1200" b="0" i="0" kern="1200" dirty="0">
              <a:solidFill>
                <a:schemeClr val="tx1"/>
              </a:solidFill>
              <a:effectLst/>
              <a:latin typeface="+mn-lt"/>
              <a:ea typeface="+mn-ea"/>
              <a:cs typeface="+mn-cs"/>
            </a:endParaRPr>
          </a:p>
          <a:p>
            <a:pPr eaLnBrk="1" hangingPunct="1">
              <a:defRPr/>
            </a:pPr>
            <a:r>
              <a:rPr lang="en-US" sz="2400" b="1" dirty="0"/>
              <a:t>Secondary Dependents are:</a:t>
            </a:r>
          </a:p>
          <a:p>
            <a:pPr marL="171450" indent="-171450" eaLnBrk="1" hangingPunct="1">
              <a:buFont typeface="Arial" panose="020B0604020202020204" pitchFamily="34" charset="0"/>
              <a:buChar char="•"/>
              <a:defRPr/>
            </a:pPr>
            <a:r>
              <a:rPr lang="en-US" sz="2400" dirty="0"/>
              <a:t>Parent, parent-in-law, step-parent, parent by adoption, or “in-loco parentis” (any person who stood in place of your parent for at</a:t>
            </a:r>
            <a:r>
              <a:rPr lang="en-US" sz="2400" baseline="0" dirty="0"/>
              <a:t> lease five years)</a:t>
            </a:r>
            <a:r>
              <a:rPr lang="en-US" sz="2400" dirty="0"/>
              <a:t>. </a:t>
            </a:r>
          </a:p>
          <a:p>
            <a:pPr marL="171450" indent="-171450" eaLnBrk="1" hangingPunct="1">
              <a:buFont typeface="Arial" panose="020B0604020202020204" pitchFamily="34" charset="0"/>
              <a:buChar char="•"/>
              <a:defRPr/>
            </a:pPr>
            <a:r>
              <a:rPr lang="en-US" sz="2400" b="0" dirty="0"/>
              <a:t>Unmarried children ages 21 and 22 </a:t>
            </a:r>
            <a:r>
              <a:rPr lang="en-US" sz="2400" dirty="0"/>
              <a:t>who are enrolled in an accredited institution of higher education on a full-time basis.</a:t>
            </a:r>
            <a:r>
              <a:rPr lang="en-US" sz="2400" b="1" dirty="0"/>
              <a:t> </a:t>
            </a:r>
          </a:p>
          <a:p>
            <a:pPr marL="171450" indent="-171450" eaLnBrk="1" hangingPunct="1">
              <a:buFont typeface="Arial" panose="020B0604020202020204" pitchFamily="34" charset="0"/>
              <a:buChar char="•"/>
              <a:defRPr/>
            </a:pPr>
            <a:r>
              <a:rPr lang="en-US" sz="2400" b="0" dirty="0"/>
              <a:t>Ward of the court</a:t>
            </a:r>
            <a:r>
              <a:rPr lang="en-US" sz="2400" dirty="0"/>
              <a:t>, unmarried, and placed in the permanent legal physical custody of the member, or if not permanent custody for a period of at least 12 consecutive months.</a:t>
            </a:r>
          </a:p>
          <a:p>
            <a:pPr marL="171450" indent="-171450" eaLnBrk="1" hangingPunct="1">
              <a:buFont typeface="Arial" panose="020B0604020202020204" pitchFamily="34" charset="0"/>
              <a:buChar char="•"/>
              <a:defRPr/>
            </a:pPr>
            <a:r>
              <a:rPr lang="en-US" sz="2400" b="0" dirty="0"/>
              <a:t>Unmarried child over age 21 incapable of self-support </a:t>
            </a:r>
            <a:r>
              <a:rPr lang="en-US" sz="2400" dirty="0"/>
              <a:t>because of mental or physical incapacity that occurred while the child was considered a dependent of yours as a member or retired member or is considered the dependent of a deceased member (while under age 21 or under age 23 and a full-time student).</a:t>
            </a:r>
            <a:endParaRPr lang="en-US" sz="2400" b="0" dirty="0"/>
          </a:p>
          <a:p>
            <a:pPr marL="228600" indent="-228600" eaLnBrk="1" hangingPunct="1">
              <a:buFont typeface="Arial" pitchFamily="34" charset="0"/>
              <a:buAutoNum type="arabicParenBoth" startAt="4"/>
              <a:defRPr/>
            </a:pPr>
            <a:endParaRPr lang="en-US" sz="2400" b="0" dirty="0"/>
          </a:p>
          <a:p>
            <a:pPr marL="0" indent="0" eaLnBrk="1" hangingPunct="1">
              <a:buFont typeface="Arial" pitchFamily="34" charset="0"/>
              <a:buNone/>
              <a:defRPr/>
            </a:pPr>
            <a:r>
              <a:rPr lang="en-US" sz="2400" b="1" dirty="0"/>
              <a:t>To qualify</a:t>
            </a:r>
            <a:r>
              <a:rPr lang="en-US" sz="2400" b="1" baseline="0" dirty="0"/>
              <a:t> as a Secondary Dependent</a:t>
            </a:r>
            <a:r>
              <a:rPr lang="en-US" sz="2400" baseline="0" dirty="0"/>
              <a:t>: </a:t>
            </a:r>
          </a:p>
          <a:p>
            <a:pPr marL="171450" indent="-171450" eaLnBrk="1" hangingPunct="1">
              <a:buFont typeface="Arial" panose="020B0604020202020204" pitchFamily="34" charset="0"/>
              <a:buChar char="•"/>
              <a:defRPr/>
            </a:pPr>
            <a:r>
              <a:rPr lang="en-US" sz="2400" baseline="0" dirty="0"/>
              <a:t>T</a:t>
            </a:r>
            <a:r>
              <a:rPr lang="en-US" sz="2400" dirty="0"/>
              <a:t>he individual’s income, not including your contribution, must be less than one-half of the actual living expenses.</a:t>
            </a:r>
          </a:p>
          <a:p>
            <a:pPr marL="171450" indent="-171450" eaLnBrk="1" hangingPunct="1">
              <a:buFont typeface="Arial" panose="020B0604020202020204" pitchFamily="34" charset="0"/>
              <a:buChar char="•"/>
              <a:defRPr/>
            </a:pPr>
            <a:r>
              <a:rPr lang="en-US" sz="2400" dirty="0"/>
              <a:t>The law requires the individual to be ‘in fact’ dependent on you, the service member.</a:t>
            </a:r>
          </a:p>
          <a:p>
            <a:pPr marL="171450" indent="-171450" eaLnBrk="1" hangingPunct="1">
              <a:buFont typeface="Arial" panose="020B0604020202020204" pitchFamily="34" charset="0"/>
              <a:buChar char="•"/>
              <a:defRPr/>
            </a:pPr>
            <a:r>
              <a:rPr lang="en-US" sz="2400" dirty="0"/>
              <a:t>Your contribution must be more than one-half of the dependent’s actual monthly living expenses.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t>For more information:  </a:t>
            </a:r>
            <a:r>
              <a:rPr lang="en-US" sz="2400" dirty="0">
                <a:solidFill>
                  <a:schemeClr val="accent1">
                    <a:lumMod val="10000"/>
                  </a:schemeClr>
                </a:solidFill>
                <a:hlinkClick r:id="rId4"/>
              </a:rPr>
              <a:t>http://www.dfas.mil/militarymembers/SecondaryDependency/SDC.html</a:t>
            </a:r>
            <a:r>
              <a:rPr lang="en-US" sz="6000" dirty="0">
                <a:solidFill>
                  <a:schemeClr val="accent1">
                    <a:lumMod val="10000"/>
                  </a:schemeClr>
                </a:solidFill>
              </a:rPr>
              <a:t> </a:t>
            </a:r>
          </a:p>
          <a:p>
            <a:pPr marL="0" indent="0" eaLnBrk="1" hangingPunct="1">
              <a:buFont typeface="Arial" panose="020B0604020202020204" pitchFamily="34" charset="0"/>
              <a:buNone/>
              <a:defRPr/>
            </a:pPr>
            <a:endParaRPr lang="en-US" sz="2400" dirty="0"/>
          </a:p>
          <a:p>
            <a:endParaRPr lang="en-US" b="0" dirty="0"/>
          </a:p>
          <a:p>
            <a:r>
              <a:rPr lang="en-US" b="0" dirty="0"/>
              <a:t>Your</a:t>
            </a:r>
            <a:r>
              <a:rPr lang="en-US" b="0" baseline="0" dirty="0"/>
              <a:t> benefits and plans will vary depending on your beneficiary category. Visit Tricare.mil for more information.</a:t>
            </a:r>
          </a:p>
          <a:p>
            <a:endParaRPr lang="en-US" b="0" dirty="0"/>
          </a:p>
          <a:p>
            <a:r>
              <a:rPr lang="en-US" b="0" dirty="0"/>
              <a:t>In most cases, you have 90 days (stateside)</a:t>
            </a:r>
            <a:r>
              <a:rPr lang="en-US" b="0" baseline="0" dirty="0"/>
              <a:t> and 120 days (overseas) from the qualifying life event to make your changes in DEERS/TRICARE. Qualifying life events include:</a:t>
            </a:r>
          </a:p>
          <a:p>
            <a:r>
              <a:rPr lang="en-US" b="0" baseline="0" dirty="0"/>
              <a:t>-Change in sponsor’s status</a:t>
            </a:r>
          </a:p>
          <a:p>
            <a:r>
              <a:rPr lang="en-US" b="0" baseline="0" dirty="0"/>
              <a:t>-Getting married or divorced</a:t>
            </a:r>
          </a:p>
          <a:p>
            <a:r>
              <a:rPr lang="en-US" b="0" baseline="0" dirty="0"/>
              <a:t>-Having or adopting a child</a:t>
            </a:r>
          </a:p>
          <a:p>
            <a:r>
              <a:rPr lang="en-US" b="0" baseline="0" dirty="0"/>
              <a:t>-Moving to a new location for any reason</a:t>
            </a:r>
          </a:p>
          <a:p>
            <a:r>
              <a:rPr lang="en-US" b="0" baseline="0" dirty="0"/>
              <a:t>-Becoming eligible for Medicare</a:t>
            </a:r>
          </a:p>
          <a:p>
            <a:r>
              <a:rPr lang="en-US" b="0" baseline="0" dirty="0"/>
              <a:t>-Death of sponsor or family member</a:t>
            </a:r>
          </a:p>
          <a:p>
            <a:endParaRPr lang="en-US" b="0" dirty="0"/>
          </a:p>
          <a:p>
            <a:endParaRPr lang="en-US" b="0" dirty="0"/>
          </a:p>
          <a:p>
            <a:r>
              <a:rPr lang="en-US" b="0" dirty="0"/>
              <a:t>Please visit Tricare.mil for additional information. Air National Guard and Reserve Service Members are entitled to TRICARE coverage based upon military status. Visit https://www.tricare.mil/plans/new/newngrm for more information.</a:t>
            </a:r>
          </a:p>
          <a:p>
            <a:endParaRPr lang="en-US" b="1" dirty="0"/>
          </a:p>
          <a:p>
            <a:r>
              <a:rPr lang="en-US" b="1" dirty="0"/>
              <a:t>Secondary Insurance</a:t>
            </a:r>
          </a:p>
          <a:p>
            <a:r>
              <a:rPr lang="en-US" b="0" dirty="0"/>
              <a:t>Spouses in two-income families who are also covered by their employer’s medical insurance plans must notify TRICARE of that coverage to coordinate benefits. Normally, TRICARE will pay deductibles and copays for a spouse with other health insurance (OHI) coverage.</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61416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dirty="0"/>
              <a:t>SHOW</a:t>
            </a:r>
            <a:r>
              <a:rPr lang="en-US" b="1" baseline="0" dirty="0"/>
              <a:t> SLIDE 9-11: e-CORRESPONDENCE IN MILCONNECT</a:t>
            </a:r>
          </a:p>
          <a:p>
            <a:pPr fontAlgn="base"/>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You can get email messages delivered to your inbox when you have enrollment cards or letters about changes to your coverage ready to download.</a:t>
            </a:r>
          </a:p>
          <a:p>
            <a:pPr fontAlgn="base"/>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Sign Up for Email Notifications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To sign up for e-Correspondence to get these email notifications: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Log in to </a:t>
            </a:r>
            <a:r>
              <a:rPr lang="en-US" sz="1200" b="0" i="0" u="sng" kern="1200" dirty="0">
                <a:solidFill>
                  <a:schemeClr val="tx1"/>
                </a:solidFill>
                <a:effectLst/>
                <a:latin typeface="+mn-lt"/>
                <a:ea typeface="+mn-ea"/>
                <a:cs typeface="+mn-cs"/>
                <a:hlinkClick r:id="rId3" tooltip="Goes to MilConnect"/>
              </a:rPr>
              <a:t>MilConnect</a:t>
            </a:r>
            <a:r>
              <a:rPr lang="en-US" sz="1200" b="0" i="0" kern="1200" dirty="0">
                <a:solidFill>
                  <a:schemeClr val="tx1"/>
                </a:solidFill>
                <a:effectLst/>
                <a:latin typeface="+mn-lt"/>
                <a:ea typeface="+mn-ea"/>
                <a:cs typeface="+mn-cs"/>
              </a:rPr>
              <a:t>. </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Click on the "My Profile" menu</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Select "Update and View My Profile"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Add your primary and alternate (if available) email addresses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Select "Yes" next to each email address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Save your information by clicking, "Submit"</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Once you're registered, you'll get an email message each time you have a letter or other information available to read online.</a:t>
            </a:r>
          </a:p>
          <a:p>
            <a:pPr fontAlgn="base"/>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Viewing Your e-Correspondence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To view your e-Correspondence: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Log in to </a:t>
            </a:r>
            <a:r>
              <a:rPr lang="en-US" sz="1200" b="0" i="0" u="sng" kern="1200" dirty="0">
                <a:solidFill>
                  <a:schemeClr val="tx1"/>
                </a:solidFill>
                <a:effectLst/>
                <a:latin typeface="+mn-lt"/>
                <a:ea typeface="+mn-ea"/>
                <a:cs typeface="+mn-cs"/>
                <a:hlinkClick r:id="rId3" tooltip="Goes to MilConnect"/>
              </a:rPr>
              <a:t>MilConnect</a:t>
            </a: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Click on the "Correspondence" tab</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Select "e-Correspondence" from the drop down menu</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93087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9-12: TRICARE PLANS</a:t>
            </a:r>
          </a:p>
          <a:p>
            <a:endParaRPr lang="en-US" b="0" dirty="0"/>
          </a:p>
          <a:p>
            <a:endParaRPr lang="en-US" b="0" dirty="0"/>
          </a:p>
          <a:p>
            <a:r>
              <a:rPr lang="en-US" b="0" dirty="0"/>
              <a:t>Visit</a:t>
            </a:r>
            <a:r>
              <a:rPr lang="en-US" b="0" baseline="0" dirty="0"/>
              <a:t> Tricare.mil/plans/planfinder to find the perfect plan that fits your families’ needs. Some plans may have nominal fees. </a:t>
            </a:r>
          </a:p>
          <a:p>
            <a:endParaRPr lang="en-US" b="0" baseline="0" dirty="0"/>
          </a:p>
          <a:p>
            <a:pPr marL="171450" indent="-171450">
              <a:buFont typeface="Arial" panose="020B0604020202020204" pitchFamily="34" charset="0"/>
              <a:buChar char="•"/>
            </a:pPr>
            <a:r>
              <a:rPr lang="en-US" dirty="0"/>
              <a:t>Prime</a:t>
            </a:r>
          </a:p>
          <a:p>
            <a:pPr marL="171450" indent="-171450">
              <a:buFont typeface="Arial" panose="020B0604020202020204" pitchFamily="34" charset="0"/>
              <a:buChar char="•"/>
            </a:pPr>
            <a:r>
              <a:rPr lang="en-US" dirty="0"/>
              <a:t>Prime Remote</a:t>
            </a:r>
          </a:p>
          <a:p>
            <a:pPr marL="171450" indent="-171450">
              <a:buFont typeface="Arial" panose="020B0604020202020204" pitchFamily="34" charset="0"/>
              <a:buChar char="•"/>
            </a:pPr>
            <a:r>
              <a:rPr lang="en-US" dirty="0"/>
              <a:t>Prime Overseas</a:t>
            </a:r>
          </a:p>
          <a:p>
            <a:pPr marL="171450" indent="-171450">
              <a:buFont typeface="Arial" panose="020B0604020202020204" pitchFamily="34" charset="0"/>
              <a:buChar char="•"/>
            </a:pPr>
            <a:r>
              <a:rPr lang="en-US" dirty="0"/>
              <a:t>Prime Remote Overseas</a:t>
            </a:r>
          </a:p>
          <a:p>
            <a:pPr marL="171450" indent="-171450">
              <a:buFont typeface="Arial" panose="020B0604020202020204" pitchFamily="34" charset="0"/>
              <a:buChar char="•"/>
            </a:pPr>
            <a:r>
              <a:rPr lang="en-US" dirty="0"/>
              <a:t>Select</a:t>
            </a:r>
          </a:p>
          <a:p>
            <a:pPr marL="171450" indent="-171450">
              <a:buFont typeface="Arial" panose="020B0604020202020204" pitchFamily="34" charset="0"/>
              <a:buChar char="•"/>
            </a:pPr>
            <a:r>
              <a:rPr lang="en-US" dirty="0"/>
              <a:t>US Family Health Plan</a:t>
            </a:r>
          </a:p>
          <a:p>
            <a:pPr marL="171450" indent="-171450">
              <a:buFont typeface="Arial" panose="020B0604020202020204" pitchFamily="34" charset="0"/>
              <a:buChar char="•"/>
            </a:pPr>
            <a:r>
              <a:rPr lang="en-US" dirty="0"/>
              <a:t>For Life</a:t>
            </a:r>
          </a:p>
          <a:p>
            <a:pPr marL="171450" indent="-171450">
              <a:buFont typeface="Arial" panose="020B0604020202020204" pitchFamily="34" charset="0"/>
              <a:buChar char="•"/>
            </a:pPr>
            <a:r>
              <a:rPr lang="en-US" dirty="0"/>
              <a:t>Select Overseas</a:t>
            </a:r>
          </a:p>
          <a:p>
            <a:pPr marL="171450" indent="-171450">
              <a:buFont typeface="Arial" panose="020B0604020202020204" pitchFamily="34" charset="0"/>
              <a:buChar char="•"/>
            </a:pPr>
            <a:r>
              <a:rPr lang="en-US" dirty="0"/>
              <a:t>Young Adult</a:t>
            </a:r>
          </a:p>
          <a:p>
            <a:pPr marL="171450" indent="-171450">
              <a:buFont typeface="Arial" panose="020B0604020202020204" pitchFamily="34" charset="0"/>
              <a:buChar char="•"/>
            </a:pPr>
            <a:r>
              <a:rPr lang="en-US" dirty="0"/>
              <a:t>TRICARE Dental Program</a:t>
            </a:r>
          </a:p>
          <a:p>
            <a:pPr marL="171450" indent="-171450">
              <a:buFont typeface="Arial" panose="020B0604020202020204" pitchFamily="34" charset="0"/>
              <a:buChar char="•"/>
            </a:pPr>
            <a:r>
              <a:rPr lang="en-US" dirty="0"/>
              <a:t>Active Duty Dental Program</a:t>
            </a:r>
          </a:p>
          <a:p>
            <a:endParaRPr lang="en-US" b="1" dirty="0"/>
          </a:p>
          <a:p>
            <a:r>
              <a:rPr lang="en-US" b="0" dirty="0"/>
              <a:t>For</a:t>
            </a:r>
            <a:r>
              <a:rPr lang="en-US" b="0" baseline="0" dirty="0"/>
              <a:t> National Guard and Reservists, your eligibility depends on your status. If you are Guard/Reservists and have health insurance through your civilian employer, TRICARE pays after all other health insurance with some exceptions. For more information, visit Tricare.mil/Plans/OHI. If you are activated for 30 days or more, you are eligible for TRICARE Prime. </a:t>
            </a:r>
            <a:endParaRPr lang="en-US" b="0" dirty="0"/>
          </a:p>
          <a:p>
            <a:endParaRPr lang="en-US" b="0" dirty="0"/>
          </a:p>
          <a:p>
            <a:r>
              <a:rPr lang="en-US" b="0" dirty="0"/>
              <a:t>Visit financialfrontline.org for the “TRICARE</a:t>
            </a:r>
            <a:r>
              <a:rPr lang="en-US" b="0" baseline="0" dirty="0"/>
              <a:t> Overview” handout</a:t>
            </a:r>
            <a:endParaRPr lang="en-US" b="0"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20434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9-13: TRICARE “FIND A DOCTOR”</a:t>
            </a:r>
            <a:endParaRPr lang="en-US" dirty="0"/>
          </a:p>
          <a:p>
            <a:endParaRPr lang="en-US" dirty="0"/>
          </a:p>
          <a:p>
            <a:r>
              <a:rPr lang="en-US" dirty="0"/>
              <a:t>How you get appointments for primary care and specialty</a:t>
            </a:r>
            <a:r>
              <a:rPr lang="en-US" baseline="0" dirty="0"/>
              <a:t> care depends on your TRICARE plan.</a:t>
            </a:r>
          </a:p>
          <a:p>
            <a:endParaRPr lang="en-US" baseline="0" dirty="0"/>
          </a:p>
          <a:p>
            <a:r>
              <a:rPr lang="en-US" sz="1200" b="0" i="0" kern="1200" dirty="0">
                <a:solidFill>
                  <a:schemeClr val="tx1"/>
                </a:solidFill>
                <a:effectLst/>
                <a:latin typeface="+mn-lt"/>
                <a:ea typeface="+mn-ea"/>
                <a:cs typeface="+mn-cs"/>
              </a:rPr>
              <a:t>When you’re stationed at a military installation that has a clinic/hospital or troupe clinic, you’re assigned to a Primary Care Manager (PCM) where you are required to get all your medical care. Any care that your PCM can’t provide (other than emergency care) requires a referral; this includes urgent care.</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should seek </a:t>
            </a:r>
            <a:r>
              <a:rPr lang="en-US" sz="1200" b="0" i="0" u="sng" kern="1200" dirty="0">
                <a:solidFill>
                  <a:schemeClr val="tx1"/>
                </a:solidFill>
                <a:effectLst/>
                <a:latin typeface="+mn-lt"/>
                <a:ea typeface="+mn-ea"/>
                <a:cs typeface="+mn-cs"/>
                <a:hlinkClick r:id="rId3"/>
              </a:rPr>
              <a:t>urgent care</a:t>
            </a:r>
            <a:r>
              <a:rPr lang="en-US" sz="1200" b="0" i="0" kern="1200" dirty="0">
                <a:solidFill>
                  <a:schemeClr val="tx1"/>
                </a:solidFill>
                <a:effectLst/>
                <a:latin typeface="+mn-lt"/>
                <a:ea typeface="+mn-ea"/>
                <a:cs typeface="+mn-cs"/>
              </a:rPr>
              <a:t> at your military hospital or clinic. If you’re away from home, contact your regional contractor for help obtaining urgent care. You may also seek care during an emergency at a network provider or go to the nearest emergency</a:t>
            </a:r>
            <a:r>
              <a:rPr lang="en-US" sz="1200" b="0" i="0" kern="1200" baseline="0" dirty="0">
                <a:solidFill>
                  <a:schemeClr val="tx1"/>
                </a:solidFill>
                <a:effectLst/>
                <a:latin typeface="+mn-lt"/>
                <a:ea typeface="+mn-ea"/>
                <a:cs typeface="+mn-cs"/>
              </a:rPr>
              <a:t> room. You may need to pay up front and file a claim for reimbursement.</a:t>
            </a:r>
            <a:endParaRPr lang="en-US" sz="1200" b="0" i="0"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If you’re on leave away from your duty station and you need routine or urgent care: </a:t>
            </a:r>
          </a:p>
          <a:p>
            <a:pPr fontAlgn="base"/>
            <a:r>
              <a:rPr lang="en-US" sz="1200" b="0" i="0" kern="1200" dirty="0">
                <a:solidFill>
                  <a:schemeClr val="tx1"/>
                </a:solidFill>
                <a:effectLst/>
                <a:latin typeface="+mn-lt"/>
                <a:ea typeface="+mn-ea"/>
                <a:cs typeface="+mn-cs"/>
              </a:rPr>
              <a:t>You must still have a referral from your PCM.</a:t>
            </a:r>
          </a:p>
          <a:p>
            <a:pPr fontAlgn="base"/>
            <a:r>
              <a:rPr lang="en-US" sz="1200" b="0" i="0" kern="1200" dirty="0">
                <a:solidFill>
                  <a:schemeClr val="tx1"/>
                </a:solidFill>
                <a:effectLst/>
                <a:latin typeface="+mn-lt"/>
                <a:ea typeface="+mn-ea"/>
                <a:cs typeface="+mn-cs"/>
              </a:rPr>
              <a:t>If after hours, call the Nurse Advice Line at 1-800-TRICARE (874-2273)</a:t>
            </a:r>
          </a:p>
          <a:p>
            <a:pPr lvl="1" fontAlgn="base"/>
            <a:r>
              <a:rPr lang="en-US" sz="1200" b="0" i="0" kern="1200" dirty="0">
                <a:solidFill>
                  <a:schemeClr val="tx1"/>
                </a:solidFill>
                <a:effectLst/>
                <a:latin typeface="+mn-lt"/>
                <a:ea typeface="+mn-ea"/>
                <a:cs typeface="+mn-cs"/>
              </a:rPr>
              <a:t>You must call your PCM the next duty day to inform him/her of care you received</a:t>
            </a:r>
          </a:p>
          <a:p>
            <a:endParaRPr lang="en-US" baseline="0" dirty="0"/>
          </a:p>
          <a:p>
            <a:r>
              <a:rPr lang="en-US" baseline="0" dirty="0"/>
              <a:t>For your Family, visit Tricare.mil/FindDoctor that fits your needs. You can also visit Tricare.mil for more information on all of TRICARE.</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17644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9-14: LIFE INSURANCE</a:t>
            </a:r>
          </a:p>
          <a:p>
            <a:pPr eaLnBrk="1" hangingPunct="1"/>
            <a:endParaRPr lang="en-US" sz="1200" b="0" dirty="0">
              <a:ea typeface="Times New Roman" pitchFamily="18" charset="0"/>
              <a:cs typeface="Arial" charset="0"/>
            </a:endParaRPr>
          </a:p>
          <a:p>
            <a:pPr eaLnBrk="1" hangingPunct="1"/>
            <a:endParaRPr lang="en-US" sz="1200" b="0" dirty="0">
              <a:ea typeface="Times New Roman" pitchFamily="18" charset="0"/>
              <a:cs typeface="Arial" charset="0"/>
            </a:endParaRPr>
          </a:p>
          <a:p>
            <a:pPr eaLnBrk="1" hangingPunct="1"/>
            <a:r>
              <a:rPr lang="en-US" sz="1200" b="0" dirty="0">
                <a:ea typeface="Times New Roman" pitchFamily="18" charset="0"/>
                <a:cs typeface="Arial" charset="0"/>
              </a:rPr>
              <a:t>Ask learners the purpose of life insurance. Be sure to articulate that the purpose of life insurance is to ensure the financial well-being of survivors by filling the gap left by those depending on the decedent’s income, such as a spouse or children. Life insurance needs should be reassessed and adjusted both upward and downward as Airmen move from single in quarters to married homeowners with children to retirees.</a:t>
            </a:r>
          </a:p>
          <a:p>
            <a:pPr eaLnBrk="1" hangingPunct="1"/>
            <a:endParaRPr lang="en-US" sz="1200" b="0" dirty="0">
              <a:ea typeface="Times New Roman" pitchFamily="18" charset="0"/>
              <a:cs typeface="Arial" charset="0"/>
            </a:endParaRPr>
          </a:p>
          <a:p>
            <a:pPr eaLnBrk="1" hangingPunct="1"/>
            <a:r>
              <a:rPr lang="en-US" sz="1200" b="0" dirty="0">
                <a:ea typeface="Times New Roman" pitchFamily="18" charset="0"/>
                <a:cs typeface="Arial" charset="0"/>
              </a:rPr>
              <a:t>Explain that there are two basic types of life insurance: temporary insurance (also called “term insurance”) and permanent insurance, which is called “universal life insurance,” “whole life insurance,” or some  other variant.</a:t>
            </a:r>
          </a:p>
          <a:p>
            <a:pPr eaLnBrk="1" hangingPunct="1"/>
            <a:endParaRPr lang="en-US" sz="1200" b="1" dirty="0">
              <a:ea typeface="Times New Roman" pitchFamily="18" charset="0"/>
              <a:cs typeface="Arial" charset="0"/>
            </a:endParaRPr>
          </a:p>
          <a:p>
            <a:pPr eaLnBrk="1" hangingPunct="1"/>
            <a:r>
              <a:rPr lang="en-US" sz="1200" b="1" dirty="0">
                <a:ea typeface="Times New Roman" pitchFamily="18" charset="0"/>
                <a:cs typeface="Arial" charset="0"/>
              </a:rPr>
              <a:t>Term Insurance</a:t>
            </a:r>
          </a:p>
          <a:p>
            <a:pPr eaLnBrk="1" hangingPunct="1"/>
            <a:r>
              <a:rPr lang="en-US" sz="1200" b="0" dirty="0">
                <a:ea typeface="Times New Roman" pitchFamily="18" charset="0"/>
                <a:cs typeface="Arial" charset="0"/>
              </a:rPr>
              <a:t>Term insurance policies are written to cover a specific period of time (the term) at a specific price. At the end of the term, the policy may be renewed but may cost more due to factors like the age of the insured.</a:t>
            </a:r>
            <a:r>
              <a:rPr lang="en-US" sz="1200" b="0" baseline="0" dirty="0">
                <a:ea typeface="Times New Roman" pitchFamily="18" charset="0"/>
                <a:cs typeface="Arial" charset="0"/>
              </a:rPr>
              <a:t> </a:t>
            </a:r>
            <a:r>
              <a:rPr lang="en-US" sz="1200" b="0" dirty="0">
                <a:ea typeface="Times New Roman" pitchFamily="18" charset="0"/>
                <a:cs typeface="Arial" charset="0"/>
              </a:rPr>
              <a:t>While in service, Soldiers and family members may be inexpensively covered by term life insurance policies available from the DoD:</a:t>
            </a:r>
          </a:p>
          <a:p>
            <a:pPr eaLnBrk="1" hangingPunct="1"/>
            <a:endParaRPr lang="en-US" sz="1200" b="0" dirty="0">
              <a:cs typeface="Arial" charset="0"/>
            </a:endParaRPr>
          </a:p>
          <a:p>
            <a:pPr eaLnBrk="1" hangingPunct="1"/>
            <a:r>
              <a:rPr lang="en-US" b="1" dirty="0"/>
              <a:t>Servicemembers’ Group Life Insurance (SGLI): </a:t>
            </a:r>
            <a:r>
              <a:rPr lang="en-US" b="0" dirty="0"/>
              <a:t>Most Soldiers</a:t>
            </a:r>
            <a:r>
              <a:rPr lang="en-US" b="0" baseline="0" dirty="0"/>
              <a:t> are covered by SGLI, a low-cost group life insurance plan for active and Reserve personnel in the Armed Forces. SGLI coverage is available in $50,000 increments up to a maximum of $500,000. Its premiums are currently (2018) only 7 cents per $1,000 of insurance, totaling at most $28 per month, regardless of the service member’s age.</a:t>
            </a:r>
          </a:p>
          <a:p>
            <a:pPr eaLnBrk="1" hangingPunct="1"/>
            <a:endParaRPr lang="en-US" b="0" baseline="0" dirty="0"/>
          </a:p>
          <a:p>
            <a:pPr eaLnBrk="1" hangingPunct="1"/>
            <a:r>
              <a:rPr lang="en-US" b="1" dirty="0"/>
              <a:t>SGLI Traumatic Injury Protection Program (TSGLI): </a:t>
            </a:r>
            <a:r>
              <a:rPr lang="en-US" b="0" dirty="0"/>
              <a:t>TSGLI provides automatic traumatic injury coverage to all service members covered under SGLI. It provides short-term financial assistance to severely injured service members and veterans in order to assist them in their recovery from traumatic injuries incurred on or off duty.</a:t>
            </a:r>
          </a:p>
          <a:p>
            <a:pPr eaLnBrk="1" hangingPunct="1"/>
            <a:endParaRPr lang="en-US" b="0" dirty="0"/>
          </a:p>
          <a:p>
            <a:pPr eaLnBrk="1" hangingPunct="1"/>
            <a:r>
              <a:rPr lang="en-US" b="1" dirty="0"/>
              <a:t>SGLI Disability Extension</a:t>
            </a:r>
            <a:r>
              <a:rPr lang="en-US" b="0" dirty="0"/>
              <a:t>: This insurance provides free coverage for up to two years from the date of separation for service members who are completely disabled and unable to work when they separate. At the end of the extension period, you automatically become eligible for Veterans Group Life Insurance (VGLI), which is subject to premium payments.</a:t>
            </a:r>
          </a:p>
          <a:p>
            <a:pPr eaLnBrk="1" hangingPunct="1"/>
            <a:endParaRPr lang="en-US" b="0" dirty="0"/>
          </a:p>
          <a:p>
            <a:pPr eaLnBrk="1" hangingPunct="1"/>
            <a:r>
              <a:rPr lang="en-US" b="1" dirty="0"/>
              <a:t>Family Servicemembers’ Group Life Insurance (FSGLI): </a:t>
            </a:r>
            <a:r>
              <a:rPr lang="en-US" b="0" dirty="0"/>
              <a:t>If you are married or single with children, this is the time of greatest need for life insurance. FSGLI provides term life insurance coverage to the spouses and dependent children of service members insured under SGLI. The service member pays the premium for spousal coverage up to $100,000. Dependent children under the age of 18 are automatically insured for $10,000 at no cost. In addition, children between the ages of 18 and 23 who are full-time students are also covered.</a:t>
            </a:r>
          </a:p>
          <a:p>
            <a:pPr eaLnBrk="1" hangingPunct="1"/>
            <a:endParaRPr lang="en-US" b="0" dirty="0"/>
          </a:p>
          <a:p>
            <a:pPr eaLnBrk="1" hangingPunct="1"/>
            <a:r>
              <a:rPr lang="en-US" b="0" dirty="0"/>
              <a:t>Soldiers and family members will need to personally assess whether SGLI and FSGLI covers all of their family’s future needs. If there are children in the household, regardless of employment status, the surviving spouse is generally going to have a significant need for additional funds to offset the loss of the other spouse’s income while the children are living at home or are in college.</a:t>
            </a:r>
          </a:p>
          <a:p>
            <a:pPr eaLnBrk="1" hangingPunct="1"/>
            <a:endParaRPr lang="en-US" b="0" dirty="0"/>
          </a:p>
          <a:p>
            <a:pPr eaLnBrk="1" hangingPunct="1"/>
            <a:r>
              <a:rPr lang="en-US" b="0" dirty="0"/>
              <a:t>After separation or retirement from the service Soldiers can opt to convert their SGLI to VGLI. Because its cost rises dramatically as the insured ages, VGLI is not generally recommended unless the veteran is uninsurable or only insurable at a cost-prohibitive rate. Under certain conditions, SGLI (as well FSGLI) may be convertible to a commercial policy through the VA.</a:t>
            </a:r>
          </a:p>
          <a:p>
            <a:pPr eaLnBrk="1" hangingPunct="1"/>
            <a:endParaRPr lang="en-US" b="0" dirty="0"/>
          </a:p>
          <a:p>
            <a:pPr eaLnBrk="1" hangingPunct="1"/>
            <a:r>
              <a:rPr lang="en-US" b="0" dirty="0"/>
              <a:t>Service members and veterans may apply for insurance with commercial insurers. Be aware that many commercial policies exclude casualties of war from their coverage. Visit https://www.benefits.va.gov/insurance/</a:t>
            </a:r>
            <a:r>
              <a:rPr lang="en-US" b="0" baseline="0" dirty="0"/>
              <a:t> </a:t>
            </a:r>
          </a:p>
          <a:p>
            <a:pPr eaLnBrk="1" hangingPunct="1"/>
            <a:endParaRPr lang="en-US" b="0" baseline="0" dirty="0"/>
          </a:p>
          <a:p>
            <a:pPr eaLnBrk="1" hangingPunct="1"/>
            <a:r>
              <a:rPr lang="en-US" b="1" dirty="0"/>
              <a:t>Permanent Insurance</a:t>
            </a:r>
          </a:p>
          <a:p>
            <a:pPr eaLnBrk="1" hangingPunct="1"/>
            <a:r>
              <a:rPr lang="en-US" b="0" dirty="0"/>
              <a:t>Permanent insurance is a catch-all description for life insurance plans that do not expire (unlike term insurance), but rather pay a death benefit to your designated beneficiary when you die. Permanent insurance policies include a savings element that will grow on a tax-deferred basis and</a:t>
            </a:r>
            <a:r>
              <a:rPr lang="en-US" b="0" baseline="0" dirty="0"/>
              <a:t> </a:t>
            </a:r>
            <a:r>
              <a:rPr lang="en-US" b="0" dirty="0"/>
              <a:t>may accumulate a substantial cash value over time. Depending on the policy, owners may be able to borrow funds or withdraw the cash value for certain financial goals. Whole life, universal life, and variable life are all examples/variations of permanent insurance.</a:t>
            </a:r>
          </a:p>
          <a:p>
            <a:pPr eaLnBrk="1" hangingPunct="1"/>
            <a:endParaRPr lang="en-US" b="0" dirty="0"/>
          </a:p>
          <a:p>
            <a:pPr eaLnBrk="1" hangingPunct="1"/>
            <a:r>
              <a:rPr lang="en-US" b="0" dirty="0"/>
              <a:t>Because of the savings element, premiums are generally higher for permanent than for term insurance, particularly in the early years of the policy. Compared to other investment options, there is a lower rate of return contributing to the cash value.</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26448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9-15: TERM LIFE 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r>
              <a:rPr lang="en-US" sz="1200" b="1" dirty="0">
                <a:ea typeface="Times New Roman" pitchFamily="18" charset="0"/>
                <a:cs typeface="Arial" charset="0"/>
              </a:rPr>
              <a:t>Term Life Insurance.</a:t>
            </a:r>
            <a:r>
              <a:rPr lang="en-US" sz="1200" dirty="0">
                <a:ea typeface="Times New Roman" pitchFamily="18" charset="0"/>
                <a:cs typeface="Arial" charset="0"/>
              </a:rPr>
              <a:t> </a:t>
            </a:r>
          </a:p>
          <a:p>
            <a:endParaRPr lang="en-US" sz="1200" b="0" i="0" u="none" strike="noStrike" kern="1200" baseline="0" dirty="0">
              <a:solidFill>
                <a:schemeClr val="tx1"/>
              </a:solidFill>
            </a:endParaRPr>
          </a:p>
          <a:p>
            <a:r>
              <a:rPr lang="en-US" sz="1200" b="0" i="0" u="none" strike="noStrike" kern="1200" baseline="0" dirty="0">
                <a:solidFill>
                  <a:schemeClr val="tx1"/>
                </a:solidFill>
              </a:rPr>
              <a:t>The advantages of term policies include: </a:t>
            </a:r>
          </a:p>
          <a:p>
            <a:pPr marL="171450" indent="-171450">
              <a:buFont typeface="Arial" panose="020B0604020202020204" pitchFamily="34" charset="0"/>
              <a:buChar char="•"/>
            </a:pPr>
            <a:r>
              <a:rPr lang="en-US" sz="1200" b="0" i="0" u="none" strike="noStrike" kern="1200" baseline="0" dirty="0">
                <a:solidFill>
                  <a:schemeClr val="tx1"/>
                </a:solidFill>
              </a:rPr>
              <a:t>Term premiums are lower than those for permanent insurance, so you get more insurance coverage for less money. This allows you to buy more coverage when you need it the most, such as when you have young children. </a:t>
            </a:r>
          </a:p>
          <a:p>
            <a:pPr marL="171450" indent="-171450">
              <a:buFont typeface="Arial" panose="020B0604020202020204" pitchFamily="34" charset="0"/>
              <a:buChar char="•"/>
            </a:pPr>
            <a:r>
              <a:rPr lang="en-US" sz="1200" b="0" i="0" u="none" strike="noStrike" kern="1200" baseline="0" dirty="0">
                <a:solidFill>
                  <a:schemeClr val="tx1"/>
                </a:solidFill>
              </a:rPr>
              <a:t>Because term provides insurance for a specific period, it is ideal for covering specific financial needs such as covering your life until your children are through college, until they are self-supporting, or covering your life until you pay off your mortgage. </a:t>
            </a:r>
          </a:p>
          <a:p>
            <a:endParaRPr lang="en-US" sz="1200" b="0" i="0" u="none" strike="noStrike" kern="1200" baseline="0" dirty="0">
              <a:solidFill>
                <a:schemeClr val="tx1"/>
              </a:solidFill>
            </a:endParaRPr>
          </a:p>
          <a:p>
            <a:r>
              <a:rPr lang="en-US" sz="1200" b="0" i="0" u="none" strike="noStrike" kern="1200" baseline="0" dirty="0">
                <a:solidFill>
                  <a:schemeClr val="tx1"/>
                </a:solidFill>
              </a:rPr>
              <a:t>The disadvantages of term policies include: </a:t>
            </a:r>
          </a:p>
          <a:p>
            <a:pPr marL="171450" indent="-171450">
              <a:buFont typeface="Arial" panose="020B0604020202020204" pitchFamily="34" charset="0"/>
              <a:buChar char="•"/>
            </a:pPr>
            <a:r>
              <a:rPr lang="en-US" sz="1200" b="0" i="0" u="none" strike="noStrike" kern="1200" baseline="0" dirty="0">
                <a:solidFill>
                  <a:schemeClr val="tx1"/>
                </a:solidFill>
              </a:rPr>
              <a:t>Premiums increase every time a policy is renewed, so the cost of term insurance can become prohibitive as you near your late 50’s and 60’s. </a:t>
            </a:r>
          </a:p>
          <a:p>
            <a:pPr marL="171450" indent="-171450">
              <a:buFont typeface="Arial" panose="020B0604020202020204" pitchFamily="34" charset="0"/>
              <a:buChar char="•"/>
            </a:pPr>
            <a:r>
              <a:rPr lang="en-US" sz="1200" b="0" i="0" u="none" strike="noStrike" kern="1200" baseline="0" dirty="0">
                <a:solidFill>
                  <a:schemeClr val="tx1"/>
                </a:solidFill>
              </a:rPr>
              <a:t>Term life doesn't provide a savings feature known as cash value. Term policies only pay benefits if you die while the policy is in force. </a:t>
            </a:r>
          </a:p>
          <a:p>
            <a:pPr marL="171450" indent="-171450">
              <a:buFont typeface="Arial" panose="020B0604020202020204" pitchFamily="34" charset="0"/>
              <a:buChar char="•"/>
            </a:pPr>
            <a:r>
              <a:rPr lang="en-US" sz="1200" b="0" i="0" u="none" strike="noStrike" kern="1200" baseline="0" dirty="0">
                <a:solidFill>
                  <a:schemeClr val="tx1"/>
                </a:solidFill>
              </a:rPr>
              <a:t>If your insurance company wants you to take a medical exam when you want to renew your policy, you may be turned down if your health condition has deteriorated. </a:t>
            </a:r>
          </a:p>
          <a:p>
            <a:pPr marL="171450" indent="-171450">
              <a:buFont typeface="Arial" panose="020B0604020202020204" pitchFamily="34" charset="0"/>
              <a:buChar char="•"/>
            </a:pPr>
            <a:r>
              <a:rPr lang="en-US" sz="1200" b="0" i="0" u="none" strike="noStrike" kern="1200" baseline="0" dirty="0">
                <a:solidFill>
                  <a:schemeClr val="tx1"/>
                </a:solidFill>
              </a:rPr>
              <a:t>You could outlive your coverage. </a:t>
            </a:r>
            <a:r>
              <a:rPr lang="en-US" sz="1200" dirty="0"/>
              <a:t>T</a:t>
            </a:r>
            <a:r>
              <a:rPr lang="en-US" sz="1200" b="0" i="0" u="none" strike="noStrike" kern="1200" baseline="0" dirty="0">
                <a:solidFill>
                  <a:schemeClr val="tx1"/>
                </a:solidFill>
              </a:rPr>
              <a:t>erm insurance is generally not renewable after age 70 or 75, depending on your state’s insurance regulations.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69609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9-16: PERMANENT LIFE INSURANCE</a:t>
            </a:r>
          </a:p>
          <a:p>
            <a:pPr eaLnBrk="1" hangingPunct="1"/>
            <a:endParaRPr lang="en-US" sz="1200" b="1" dirty="0">
              <a:ea typeface="Times New Roman" pitchFamily="18" charset="0"/>
              <a:cs typeface="Arial" charset="0"/>
            </a:endParaRPr>
          </a:p>
          <a:p>
            <a:pPr eaLnBrk="1" hangingPunct="1"/>
            <a:r>
              <a:rPr lang="en-US" sz="1200" b="1" dirty="0">
                <a:ea typeface="Times New Roman" pitchFamily="18" charset="0"/>
                <a:cs typeface="Arial" charset="0"/>
              </a:rPr>
              <a:t>Permanent Life Insurance</a:t>
            </a:r>
            <a:r>
              <a:rPr lang="en-US" sz="1200" dirty="0">
                <a:ea typeface="Times New Roman" pitchFamily="18" charset="0"/>
                <a:cs typeface="Arial" charset="0"/>
              </a:rPr>
              <a:t>. </a:t>
            </a:r>
          </a:p>
          <a:p>
            <a:pPr eaLnBrk="1" hangingPunct="1"/>
            <a:endParaRPr lang="en-US" sz="1200" dirty="0">
              <a:ea typeface="Times New Roman" pitchFamily="18" charset="0"/>
              <a:cs typeface="Arial" charset="0"/>
            </a:endParaRPr>
          </a:p>
          <a:p>
            <a:r>
              <a:rPr lang="en-US" sz="1200" b="0" i="0" u="none" strike="noStrike" kern="1200" baseline="0" dirty="0">
                <a:solidFill>
                  <a:schemeClr val="tx1"/>
                </a:solidFill>
              </a:rPr>
              <a:t>The advantages of permanent insurance are: </a:t>
            </a:r>
          </a:p>
          <a:p>
            <a:pPr marL="171450" indent="-171450">
              <a:buFont typeface="Arial" panose="020B0604020202020204" pitchFamily="34" charset="0"/>
              <a:buChar char="•"/>
            </a:pPr>
            <a:r>
              <a:rPr lang="en-US" sz="1200" b="0" i="0" u="none" strike="noStrike" kern="1200" baseline="0" dirty="0">
                <a:solidFill>
                  <a:schemeClr val="tx1"/>
                </a:solidFill>
              </a:rPr>
              <a:t>You lock in a premium rate at whatever age you start the policy, and the benefits are guaranteed for as long as you live. </a:t>
            </a:r>
          </a:p>
          <a:p>
            <a:pPr marL="171450" indent="-171450">
              <a:buFont typeface="Arial" panose="020B0604020202020204" pitchFamily="34" charset="0"/>
              <a:buChar char="•"/>
            </a:pPr>
            <a:r>
              <a:rPr lang="en-US" sz="1200" b="0" i="0" u="none" strike="noStrike" kern="1200" baseline="0" dirty="0">
                <a:solidFill>
                  <a:schemeClr val="tx1"/>
                </a:solidFill>
              </a:rPr>
              <a:t>Your policy accumulates cash value that grows tax-deferred. Your premiums are invested by the insurance company in stocks, bonds, real estate, venture capital and other funds, and you receive a return on your money in the form of annual dividends, which increase your cash value. </a:t>
            </a:r>
          </a:p>
          <a:p>
            <a:pPr marL="171450" indent="-171450">
              <a:buFont typeface="Arial" panose="020B0604020202020204" pitchFamily="34" charset="0"/>
              <a:buChar char="•"/>
            </a:pPr>
            <a:r>
              <a:rPr lang="en-US" sz="1200" b="0" i="0" u="none" strike="noStrike" kern="1200" baseline="0" dirty="0">
                <a:solidFill>
                  <a:schemeClr val="tx1"/>
                </a:solidFill>
              </a:rPr>
              <a:t>You can tap that cash value while you are alive with low-cost loans. Any outstanding loans will reduce your policy’s cash value by the amount of the loan. Or you can withdraw the cash value, though you will have to pay income taxes on those withdrawals. You can also convert your cash value into an annuity that will provide fixed-income throughout your retirement years. </a:t>
            </a:r>
          </a:p>
          <a:p>
            <a:pPr marL="171450" indent="-171450">
              <a:buFont typeface="Arial" panose="020B0604020202020204" pitchFamily="34" charset="0"/>
              <a:buChar char="•"/>
            </a:pPr>
            <a:r>
              <a:rPr lang="en-US" sz="1200" b="0" i="0" u="none" strike="noStrike" kern="1200" baseline="0" dirty="0">
                <a:solidFill>
                  <a:schemeClr val="tx1"/>
                </a:solidFill>
              </a:rPr>
              <a:t>If you surrender your policy by discontinuing to pay premiums, you will receive any accumulated cash value. </a:t>
            </a:r>
          </a:p>
          <a:p>
            <a:pPr marL="171450" indent="-171450">
              <a:buFont typeface="Arial" panose="020B0604020202020204" pitchFamily="34" charset="0"/>
              <a:buChar char="•"/>
            </a:pPr>
            <a:r>
              <a:rPr lang="en-US" sz="1200" b="0" i="0" u="none" strike="noStrike" kern="1200" baseline="0" dirty="0">
                <a:solidFill>
                  <a:schemeClr val="tx1"/>
                </a:solidFill>
              </a:rPr>
              <a:t>Dividends can be used to pay your premium in whole or in part. </a:t>
            </a:r>
          </a:p>
          <a:p>
            <a:pPr marL="171450" indent="-171450">
              <a:buFont typeface="Arial" panose="020B0604020202020204" pitchFamily="34" charset="0"/>
              <a:buChar char="•"/>
            </a:pPr>
            <a:r>
              <a:rPr lang="en-US" sz="1200" b="0" i="0" u="none" strike="noStrike" kern="1200" baseline="0" dirty="0">
                <a:solidFill>
                  <a:schemeClr val="tx1"/>
                </a:solidFill>
              </a:rPr>
              <a:t>Once you have passed the medical tests and have been issued a policy, your policy cannot be cancelled for medical or any other reasons if you continue to pay the premium. </a:t>
            </a:r>
          </a:p>
          <a:p>
            <a:pPr marL="171450" indent="-171450">
              <a:buFont typeface="Arial" panose="020B0604020202020204" pitchFamily="34" charset="0"/>
              <a:buChar char="•"/>
            </a:pPr>
            <a:endParaRPr lang="en-US" sz="1200" b="0" i="0" u="none" strike="noStrike" kern="1200" baseline="0" dirty="0">
              <a:solidFill>
                <a:schemeClr val="tx1"/>
              </a:solidFill>
            </a:endParaRPr>
          </a:p>
          <a:p>
            <a:r>
              <a:rPr lang="en-US" sz="1200" b="0" i="0" u="none" strike="noStrike" kern="1200" baseline="0" dirty="0">
                <a:solidFill>
                  <a:schemeClr val="tx1"/>
                </a:solidFill>
              </a:rPr>
              <a:t>The disadvantages of permanent insurance are:</a:t>
            </a:r>
          </a:p>
          <a:p>
            <a:pPr marL="171450" indent="-171450">
              <a:buFont typeface="Arial" panose="020B0604020202020204" pitchFamily="34" charset="0"/>
              <a:buChar char="•"/>
            </a:pPr>
            <a:r>
              <a:rPr lang="en-US" sz="1200" b="0" i="0" u="none" strike="noStrike" kern="1200" baseline="0" dirty="0">
                <a:solidFill>
                  <a:schemeClr val="tx1"/>
                </a:solidFill>
              </a:rPr>
              <a:t>It is far more expensive than term insurance. This means that you can usually afford far less permanent coverage than you can afford term. If you start a permanent policy and then must drop it because you cannot afford the premiums, you will have lost a great deal of money. </a:t>
            </a:r>
          </a:p>
          <a:p>
            <a:pPr marL="171450" indent="-171450">
              <a:buFont typeface="Arial" panose="020B0604020202020204" pitchFamily="34" charset="0"/>
              <a:buChar char="•"/>
            </a:pPr>
            <a:r>
              <a:rPr lang="en-US" sz="1200" b="0" i="0" u="none" strike="noStrike" kern="1200" baseline="0" dirty="0">
                <a:solidFill>
                  <a:schemeClr val="tx1"/>
                </a:solidFill>
              </a:rPr>
              <a:t>Insurance companies invest your cash value quite conservatively so it is possible that you could earn higher returns on your own if you are a skillful and knowledgeable investor. </a:t>
            </a:r>
          </a:p>
          <a:p>
            <a:pPr marL="171450" indent="-171450">
              <a:buFont typeface="Arial" panose="020B0604020202020204" pitchFamily="34" charset="0"/>
              <a:buChar char="•"/>
            </a:pPr>
            <a:r>
              <a:rPr lang="en-US" sz="1200" b="0" i="0" u="none" strike="noStrike" kern="1200" baseline="0" dirty="0">
                <a:solidFill>
                  <a:schemeClr val="tx1"/>
                </a:solidFill>
              </a:rPr>
              <a:t>The return you earn on your cash value is determined by current interest rates in money markets. So, if interest rates are high, your cash value will grow much more quickly than if interest rates are low. </a:t>
            </a:r>
          </a:p>
          <a:p>
            <a:pPr marL="171450" indent="-171450">
              <a:buFont typeface="Arial" panose="020B0604020202020204" pitchFamily="34" charset="0"/>
              <a:buChar char="•"/>
            </a:pPr>
            <a:r>
              <a:rPr lang="en-US" sz="1200" b="0" i="0" u="none" strike="noStrike" kern="1200" baseline="0" dirty="0">
                <a:solidFill>
                  <a:schemeClr val="tx1"/>
                </a:solidFill>
              </a:rPr>
              <a:t>Periodically, the insurance company deducts its expenses and a mortality charge from your cash balance. The mortality charge is the amount of money, based on a premium rate per thousands of dollars of death benefits, required to provide you with life insurance. The company will guarantee a minimum interest rate and a maximum mortality charge. Some will also guarantee a maximum expense charge.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814286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9-17: SERVICEMEMBERS’ GROUP LIFE INSURANCE (SGLI)</a:t>
            </a:r>
          </a:p>
          <a:p>
            <a:pPr eaLnBrk="1" hangingPunct="1"/>
            <a:endParaRPr lang="en-US" dirty="0"/>
          </a:p>
          <a:p>
            <a:pPr eaLnBrk="1" hangingPunct="1"/>
            <a:r>
              <a:rPr lang="en-US" dirty="0"/>
              <a:t>For military members, SGLI is a better choice than an alternative insurance plan because it does not contain certain clauses that are routinely found in other insurance plans. These types of clauses include a pre-existing conditions clause, a suicide clause, and a war cause, all of which could be used to prevent a military member's family from receiving benefits under certain circumstances. Additionally, SGLI not only provides you protection while you're on active duty, but it also covers the first 120 days following separation. </a:t>
            </a:r>
            <a:endParaRPr lang="en-US" sz="1200" dirty="0">
              <a:ea typeface="Times New Roman" pitchFamily="18" charset="0"/>
              <a:cs typeface="Arial" charset="0"/>
            </a:endParaRPr>
          </a:p>
          <a:p>
            <a:pPr eaLnBrk="1" hangingPunct="1"/>
            <a:endParaRPr lang="en-US" sz="1200" dirty="0">
              <a:ea typeface="Times New Roman" pitchFamily="18" charset="0"/>
              <a:cs typeface="Arial" charset="0"/>
            </a:endParaRPr>
          </a:p>
          <a:p>
            <a:pPr eaLnBrk="1" hangingPunct="1"/>
            <a:r>
              <a:rPr lang="en-US" sz="1200" b="1" dirty="0">
                <a:ea typeface="Times New Roman" pitchFamily="18" charset="0"/>
                <a:cs typeface="Arial" charset="0"/>
              </a:rPr>
              <a:t>A term policy you should be aware of is your Servicemembers’ Group Life Insurance (SGLI). </a:t>
            </a:r>
          </a:p>
          <a:p>
            <a:pPr eaLnBrk="1" hangingPunct="1"/>
            <a:r>
              <a:rPr lang="en-US" sz="1200" dirty="0">
                <a:ea typeface="Times New Roman" pitchFamily="18" charset="0"/>
                <a:cs typeface="Arial" charset="0"/>
              </a:rPr>
              <a:t> </a:t>
            </a:r>
          </a:p>
          <a:p>
            <a:pPr marL="171450" indent="-171450" eaLnBrk="1" hangingPunct="1">
              <a:lnSpc>
                <a:spcPct val="150000"/>
              </a:lnSpc>
              <a:buFont typeface="Arial" panose="020B0604020202020204" pitchFamily="34" charset="0"/>
              <a:buChar char="•"/>
            </a:pPr>
            <a:r>
              <a:rPr lang="en-US" sz="1200" dirty="0">
                <a:ea typeface="Times New Roman" pitchFamily="18" charset="0"/>
                <a:cs typeface="Arial" charset="0"/>
              </a:rPr>
              <a:t>Automatically provided to each member of the Army for the ridiculously low price of around 65 cents per ten thousand per month. </a:t>
            </a:r>
          </a:p>
          <a:p>
            <a:pPr marL="171450" indent="-171450" eaLnBrk="1" hangingPunct="1">
              <a:lnSpc>
                <a:spcPct val="150000"/>
              </a:lnSpc>
              <a:buFont typeface="Arial" panose="020B0604020202020204" pitchFamily="34" charset="0"/>
              <a:buChar char="•"/>
            </a:pPr>
            <a:r>
              <a:rPr lang="en-US" sz="1200" dirty="0">
                <a:ea typeface="Times New Roman" pitchFamily="18" charset="0"/>
                <a:cs typeface="Arial" charset="0"/>
              </a:rPr>
              <a:t>Can provide up to $500,000 in life insurance and includes a mandatory rider for Traumatic Injury Protection Under Servicemembers' Group Life Insurance (TSGLI). This policy should be your first life insurance consideration. </a:t>
            </a:r>
          </a:p>
          <a:p>
            <a:pPr marL="171450" indent="-171450" eaLnBrk="1" hangingPunct="1">
              <a:lnSpc>
                <a:spcPct val="150000"/>
              </a:lnSpc>
              <a:buFont typeface="Arial" panose="020B0604020202020204" pitchFamily="34" charset="0"/>
              <a:buChar char="•"/>
            </a:pPr>
            <a:r>
              <a:rPr lang="en-US" sz="1200" dirty="0">
                <a:ea typeface="Times New Roman" pitchFamily="18" charset="0"/>
                <a:cs typeface="Arial" charset="0"/>
              </a:rPr>
              <a:t>TSGLI payments are designed to help traumatically injured Service members and their families with financial burdens associated with recovering from a severe injury. </a:t>
            </a:r>
          </a:p>
          <a:p>
            <a:pPr marL="171450" indent="-171450" eaLnBrk="1" hangingPunct="1">
              <a:lnSpc>
                <a:spcPct val="150000"/>
              </a:lnSpc>
              <a:buFont typeface="Arial" panose="020B0604020202020204" pitchFamily="34" charset="0"/>
              <a:buChar char="•"/>
            </a:pPr>
            <a:r>
              <a:rPr lang="en-US" sz="1200" dirty="0">
                <a:ea typeface="Times New Roman" pitchFamily="18" charset="0"/>
                <a:cs typeface="Arial" charset="0"/>
              </a:rPr>
              <a:t>TSGLI payments range from $25,000 to $100,000 based on the qualifying loss suffered. </a:t>
            </a:r>
          </a:p>
          <a:p>
            <a:pPr marL="171450" indent="-171450" eaLnBrk="1" hangingPunct="1">
              <a:lnSpc>
                <a:spcPct val="150000"/>
              </a:lnSpc>
              <a:buFont typeface="Arial" panose="020B0604020202020204" pitchFamily="34" charset="0"/>
              <a:buChar char="•"/>
            </a:pPr>
            <a:r>
              <a:rPr lang="en-US" sz="1200" dirty="0">
                <a:ea typeface="Times New Roman" pitchFamily="18" charset="0"/>
                <a:cs typeface="Arial" charset="0"/>
              </a:rPr>
              <a:t>SGLI has also expanded to include Family Coverage. </a:t>
            </a:r>
          </a:p>
          <a:p>
            <a:pPr marL="171450" indent="-171450" eaLnBrk="1" hangingPunct="1">
              <a:lnSpc>
                <a:spcPct val="150000"/>
              </a:lnSpc>
              <a:buFont typeface="Arial" panose="020B0604020202020204" pitchFamily="34" charset="0"/>
              <a:buChar char="•"/>
            </a:pPr>
            <a:r>
              <a:rPr lang="en-US" sz="1200" dirty="0">
                <a:ea typeface="Times New Roman" pitchFamily="18" charset="0"/>
                <a:cs typeface="Arial" charset="0"/>
              </a:rPr>
              <a:t>Reservist</a:t>
            </a:r>
            <a:r>
              <a:rPr lang="en-US" sz="1200" baseline="0" dirty="0">
                <a:ea typeface="Times New Roman" pitchFamily="18" charset="0"/>
                <a:cs typeface="Arial" charset="0"/>
              </a:rPr>
              <a:t> and National Guardsmen qualify for full SGLI if they drill 12 times a year. </a:t>
            </a:r>
            <a:endParaRPr lang="en-US" sz="1200" b="1" dirty="0">
              <a:ea typeface="Times New Roman" pitchFamily="18" charset="0"/>
              <a:cs typeface="Arial"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92312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9-18: SGLI-FAMILY COVERAGE</a:t>
            </a:r>
          </a:p>
          <a:p>
            <a:pPr eaLnBrk="1" hangingPunct="1"/>
            <a:endParaRPr lang="en-US" b="1" dirty="0">
              <a:ea typeface="Times New Roman" pitchFamily="18" charset="0"/>
              <a:cs typeface="Arial" charset="0"/>
            </a:endParaRPr>
          </a:p>
          <a:p>
            <a:pPr eaLnBrk="1" hangingPunct="1"/>
            <a:r>
              <a:rPr lang="en-US" sz="1000" dirty="0">
                <a:ea typeface="Times New Roman" pitchFamily="18" charset="0"/>
                <a:cs typeface="Arial" charset="0"/>
              </a:rPr>
              <a:t>Spouses and children of active-duty members, who are listed on the service member's personnel file, are eligible for low cost insurance coverage. </a:t>
            </a:r>
          </a:p>
          <a:p>
            <a:pPr marL="171450" indent="-171450" eaLnBrk="1" hangingPunct="1">
              <a:buFont typeface="Arial" panose="020B0604020202020204" pitchFamily="34" charset="0"/>
              <a:buChar char="•"/>
            </a:pPr>
            <a:r>
              <a:rPr lang="en-US" sz="1000" dirty="0">
                <a:effectLst/>
              </a:rPr>
              <a:t>Family coverage is available only to members insured under the SGLI program.  </a:t>
            </a:r>
          </a:p>
          <a:p>
            <a:pPr marL="628650" lvl="1" indent="-171450" eaLnBrk="1" hangingPunct="1">
              <a:buFont typeface="Courier New" panose="02070309020205020404" pitchFamily="49" charset="0"/>
              <a:buChar char="o"/>
            </a:pPr>
            <a:r>
              <a:rPr lang="en-US" sz="1000" dirty="0">
                <a:effectLst/>
              </a:rPr>
              <a:t>It is not available to those insured under the </a:t>
            </a:r>
            <a:r>
              <a:rPr lang="en-US" sz="1000" dirty="0">
                <a:effectLst/>
                <a:hlinkClick r:id="rId3" action="ppaction://hlinkfile"/>
              </a:rPr>
              <a:t>VGLI</a:t>
            </a:r>
            <a:r>
              <a:rPr lang="en-US" sz="1000" dirty="0">
                <a:effectLst/>
              </a:rPr>
              <a:t> program.</a:t>
            </a:r>
          </a:p>
          <a:p>
            <a:pPr marL="171450" indent="-171450" eaLnBrk="1" hangingPunct="1">
              <a:buFont typeface="Arial" panose="020B0604020202020204" pitchFamily="34" charset="0"/>
              <a:buChar char="•"/>
            </a:pPr>
            <a:r>
              <a:rPr lang="en-US" sz="1000" dirty="0">
                <a:effectLst/>
              </a:rPr>
              <a:t>If you are covered under full-time SGLI, you are eligible to insure your spouse, regardless of whether your spouse is on active duty, retired, or is a civilian.</a:t>
            </a:r>
          </a:p>
          <a:p>
            <a:pPr marL="171450" indent="-171450" eaLnBrk="1" hangingPunct="1">
              <a:buFont typeface="Arial" panose="020B0604020202020204" pitchFamily="34" charset="0"/>
              <a:buChar char="•"/>
            </a:pPr>
            <a:r>
              <a:rPr lang="en-US" sz="1000" dirty="0">
                <a:ea typeface="Times New Roman" pitchFamily="18" charset="0"/>
                <a:cs typeface="Arial" charset="0"/>
              </a:rPr>
              <a:t>Coverage starts at $10,000 and</a:t>
            </a:r>
            <a:r>
              <a:rPr lang="en-US" sz="1000" baseline="0" dirty="0">
                <a:ea typeface="Times New Roman" pitchFamily="18" charset="0"/>
                <a:cs typeface="Arial" charset="0"/>
              </a:rPr>
              <a:t> is available in increments of $10,000 up to $100,000 at a cost of $0.50 per $10,000 of coverage for spouses under the age of 35.</a:t>
            </a:r>
            <a:r>
              <a:rPr lang="en-US" sz="1000" dirty="0">
                <a:ea typeface="Times New Roman" pitchFamily="18" charset="0"/>
                <a:cs typeface="Arial" charset="0"/>
              </a:rPr>
              <a:t> </a:t>
            </a:r>
          </a:p>
          <a:p>
            <a:pPr marL="171450" indent="-171450" eaLnBrk="1" hangingPunct="1">
              <a:buFont typeface="Arial" panose="020B0604020202020204" pitchFamily="34" charset="0"/>
              <a:buChar char="•"/>
            </a:pPr>
            <a:r>
              <a:rPr lang="en-US" sz="1000" dirty="0">
                <a:ea typeface="Times New Roman" pitchFamily="18" charset="0"/>
                <a:cs typeface="Arial" charset="0"/>
              </a:rPr>
              <a:t>Children are automatically covered for $10,000 at no cost to the service member.  </a:t>
            </a:r>
          </a:p>
          <a:p>
            <a:pPr marL="171450" indent="-171450" eaLnBrk="1" hangingPunct="1">
              <a:buFont typeface="Arial" panose="020B0604020202020204" pitchFamily="34" charset="0"/>
              <a:buChar char="•"/>
            </a:pPr>
            <a:r>
              <a:rPr lang="en-US" sz="1000" dirty="0">
                <a:ea typeface="Times New Roman" pitchFamily="18" charset="0"/>
                <a:cs typeface="Arial" charset="0"/>
              </a:rPr>
              <a:t>SGLI family coverage is AUTOMATIC unless it is declined, in writing.  To do so, you must obtain a waiver statement from your personnel office.</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96964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dirty="0"/>
              <a:t>SHOW</a:t>
            </a:r>
            <a:r>
              <a:rPr lang="en-US" b="1" baseline="0" dirty="0"/>
              <a:t> SLIDE 9-19: HOW TO CHANGE YOUR SGLI</a:t>
            </a:r>
          </a:p>
          <a:p>
            <a:pPr fontAlgn="base"/>
            <a:endParaRPr lang="en-US" sz="1200" b="1" i="0" kern="1200" dirty="0">
              <a:solidFill>
                <a:schemeClr val="tx1"/>
              </a:solidFill>
              <a:effectLst/>
              <a:latin typeface="Arial" charset="0"/>
              <a:ea typeface="+mn-ea"/>
              <a:cs typeface="+mn-cs"/>
            </a:endParaRPr>
          </a:p>
          <a:p>
            <a:pPr fontAlgn="base"/>
            <a:endParaRPr lang="en-US" sz="1200" b="1" i="0" kern="1200" dirty="0">
              <a:solidFill>
                <a:schemeClr val="tx1"/>
              </a:solidFill>
              <a:effectLst/>
              <a:latin typeface="Arial" charset="0"/>
              <a:ea typeface="+mn-ea"/>
              <a:cs typeface="+mn-cs"/>
            </a:endParaRPr>
          </a:p>
          <a:p>
            <a:pPr fontAlgn="base"/>
            <a:r>
              <a:rPr lang="en-US" sz="1200" b="1" i="0" kern="1200" dirty="0">
                <a:solidFill>
                  <a:schemeClr val="tx1"/>
                </a:solidFill>
                <a:effectLst/>
                <a:latin typeface="Arial" charset="0"/>
                <a:ea typeface="+mn-ea"/>
                <a:cs typeface="+mn-cs"/>
              </a:rPr>
              <a:t>What is SOES? </a:t>
            </a:r>
            <a:endParaRPr lang="en-US" sz="1200" b="0" i="0" kern="1200" dirty="0">
              <a:solidFill>
                <a:schemeClr val="tx1"/>
              </a:solidFill>
              <a:effectLst/>
              <a:latin typeface="Arial" charset="0"/>
              <a:ea typeface="+mn-ea"/>
              <a:cs typeface="+mn-cs"/>
            </a:endParaRPr>
          </a:p>
          <a:p>
            <a:pPr fontAlgn="base"/>
            <a:r>
              <a:rPr lang="en-US" sz="1200" b="0" i="0" kern="1200" dirty="0">
                <a:solidFill>
                  <a:schemeClr val="tx1"/>
                </a:solidFill>
                <a:effectLst/>
                <a:latin typeface="Arial" charset="0"/>
                <a:ea typeface="+mn-ea"/>
                <a:cs typeface="+mn-cs"/>
              </a:rPr>
              <a:t>SOES is the Service members' Group Life Insurance (SGLI) On-Line Enrollment System. It replaces the paper-based SGLI/Family SGLI (FSGLI) enrollment, maintains elections and beneficiary information, and provides 24/7 self-service access to SGLI information. SGLI provides insurance coverage to eligible members of the active and reserve components. SOES centralizes SGLI/FSGLI data into one authoritative system capable of providing consistent SGLI/FSGLI information to members and their leadership.</a:t>
            </a:r>
          </a:p>
          <a:p>
            <a:pPr fontAlgn="base"/>
            <a:endParaRPr lang="en-US" sz="1200" b="0" i="0" kern="1200" dirty="0">
              <a:solidFill>
                <a:schemeClr val="tx1"/>
              </a:solidFill>
              <a:effectLst/>
              <a:latin typeface="Arial" charset="0"/>
              <a:ea typeface="+mn-ea"/>
              <a:cs typeface="+mn-cs"/>
            </a:endParaRPr>
          </a:p>
          <a:p>
            <a:pPr fontAlgn="base"/>
            <a:r>
              <a:rPr lang="en-US" sz="1200" b="0" i="0" kern="1200" dirty="0">
                <a:solidFill>
                  <a:schemeClr val="tx1"/>
                </a:solidFill>
                <a:effectLst/>
                <a:latin typeface="Arial" charset="0"/>
                <a:ea typeface="+mn-ea"/>
                <a:cs typeface="+mn-cs"/>
              </a:rPr>
              <a:t>To access SOES, go to </a:t>
            </a:r>
            <a:r>
              <a:rPr lang="en-US" sz="1200" b="0" i="0" u="none" strike="noStrike" kern="1200" dirty="0">
                <a:solidFill>
                  <a:schemeClr val="tx1"/>
                </a:solidFill>
                <a:effectLst/>
                <a:latin typeface="Arial" charset="0"/>
                <a:ea typeface="+mn-ea"/>
                <a:cs typeface="+mn-cs"/>
                <a:hlinkClick r:id="rId3" tooltip="MilConnect Portal"/>
              </a:rPr>
              <a:t>www.dmdc.osd.mil/milconnect</a:t>
            </a:r>
            <a:r>
              <a:rPr lang="en-US" sz="1200" b="0" i="0" kern="1200" dirty="0">
                <a:solidFill>
                  <a:schemeClr val="tx1"/>
                </a:solidFill>
                <a:effectLst/>
                <a:latin typeface="Arial" charset="0"/>
                <a:ea typeface="+mn-ea"/>
                <a:cs typeface="+mn-cs"/>
              </a:rPr>
              <a:t>, sign in, and go to Benefits, Life Insurance SOES- SGLI Online Enrollment System. Service members can log in with their CAC or with their DS Logon using Internet Explorer as soon as they receive notice that SOES access is available. Service members can then make sure their SGLI coverage and beneficiaries are up-to-date.</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dirty="0"/>
              <a:t>SHOW</a:t>
            </a:r>
            <a:r>
              <a:rPr lang="en-US" b="1" baseline="0" dirty="0"/>
              <a:t> SLIDE 9-2: INSURANCE</a:t>
            </a:r>
          </a:p>
          <a:p>
            <a:endParaRPr lang="en-US" b="1" baseline="0" dirty="0"/>
          </a:p>
          <a:p>
            <a:r>
              <a:rPr lang="en-US" b="0" baseline="0" dirty="0"/>
              <a:t>In today’s lesson we are going to understand the reason, needs, types, and options for purchasing insurance.</a:t>
            </a:r>
            <a:endParaRPr lang="en-US" b="0"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9-20: ELEMENTS OF AN ESTATE PLAN</a:t>
            </a:r>
          </a:p>
          <a:p>
            <a:pPr eaLnBrk="1" hangingPunct="1"/>
            <a:endParaRPr lang="en-US" sz="800" b="1" i="0" u="none" strike="noStrike" kern="1200" baseline="0" dirty="0">
              <a:solidFill>
                <a:schemeClr val="tx1"/>
              </a:solidFill>
            </a:endParaRPr>
          </a:p>
          <a:p>
            <a:pPr eaLnBrk="1" hangingPunct="1"/>
            <a:endParaRPr lang="en-US" sz="800" b="1" i="0" u="none" strike="noStrike" kern="1200" baseline="0" dirty="0">
              <a:solidFill>
                <a:schemeClr val="tx1"/>
              </a:solidFill>
            </a:endParaRPr>
          </a:p>
          <a:p>
            <a:pPr eaLnBrk="1" hangingPunct="1"/>
            <a:r>
              <a:rPr lang="en-US" sz="800" b="1" i="0" u="none" strike="noStrike" kern="1200" baseline="0" dirty="0">
                <a:solidFill>
                  <a:schemeClr val="tx1"/>
                </a:solidFill>
              </a:rPr>
              <a:t>Estate planning helps your loved ones navigate a difficult time and avoid confusion, conflict and unnecessary cost.</a:t>
            </a:r>
          </a:p>
          <a:p>
            <a:pPr eaLnBrk="1" hangingPunct="1"/>
            <a:endParaRPr lang="en-US" sz="800" b="1" i="0" u="none" strike="noStrike" kern="1200" baseline="0" dirty="0">
              <a:solidFill>
                <a:schemeClr val="tx1"/>
              </a:solidFill>
            </a:endParaRPr>
          </a:p>
          <a:p>
            <a:pPr eaLnBrk="1" hangingPunct="1"/>
            <a:r>
              <a:rPr lang="en-US" sz="800" b="0" i="0" u="none" strike="noStrike" kern="1200" baseline="0" dirty="0">
                <a:solidFill>
                  <a:schemeClr val="tx1"/>
                </a:solidFill>
              </a:rPr>
              <a:t>Some elements of an estate plan-starting with a will-are strongly recommended for Soldiers with children. As a parent, you will want to decide who raises your children in the event of both parents’ deaths. Your will should designate legal guardians and name who will handle any benefits or money set aside for your surviving children.</a:t>
            </a:r>
          </a:p>
          <a:p>
            <a:pPr eaLnBrk="1" hangingPunct="1"/>
            <a:endParaRPr lang="en-US" sz="800" b="1" i="0" u="none" strike="noStrike" kern="1200" baseline="0" dirty="0">
              <a:solidFill>
                <a:schemeClr val="tx1"/>
              </a:solidFill>
            </a:endParaRPr>
          </a:p>
          <a:p>
            <a:pPr eaLnBrk="1" hangingPunct="1"/>
            <a:r>
              <a:rPr lang="en-US" sz="800" b="1" i="0" u="none" strike="noStrike" kern="1200" baseline="0" dirty="0">
                <a:solidFill>
                  <a:schemeClr val="tx1"/>
                </a:solidFill>
              </a:rPr>
              <a:t>Important elements may include:</a:t>
            </a:r>
          </a:p>
          <a:p>
            <a:pPr marL="457200" lvl="0" indent="-457200">
              <a:lnSpc>
                <a:spcPct val="150000"/>
              </a:lnSpc>
              <a:buFont typeface="Arial" panose="020B0604020202020204" pitchFamily="34" charset="0"/>
              <a:buChar char="•"/>
            </a:pPr>
            <a:r>
              <a:rPr lang="en-US" sz="1200" b="1" dirty="0"/>
              <a:t>Last will and testament: </a:t>
            </a:r>
            <a:r>
              <a:rPr lang="en-US" sz="1200" dirty="0"/>
              <a:t>this</a:t>
            </a:r>
            <a:r>
              <a:rPr lang="en-US" sz="1200" baseline="0" dirty="0"/>
              <a:t> legal document dictates your wishes about what happens to what you leave behind after your death. Without a will, state law governs how your property will be distributed and who should be responsible for the care of your children. </a:t>
            </a:r>
            <a:endParaRPr lang="en-US" sz="1200" dirty="0"/>
          </a:p>
          <a:p>
            <a:pPr marL="457200" lvl="0" indent="-457200">
              <a:lnSpc>
                <a:spcPct val="150000"/>
              </a:lnSpc>
              <a:buFont typeface="Arial" panose="020B0604020202020204" pitchFamily="34" charset="0"/>
              <a:buChar char="•"/>
            </a:pPr>
            <a:r>
              <a:rPr lang="en-US" sz="1200" b="1" dirty="0"/>
              <a:t>Power of attorney (POA): </a:t>
            </a:r>
            <a:r>
              <a:rPr lang="en-US" sz="1200" dirty="0"/>
              <a:t>This legal document gives someone the authority</a:t>
            </a:r>
            <a:r>
              <a:rPr lang="en-US" sz="1200" baseline="0" dirty="0"/>
              <a:t> to act on your behalf on legal or financial matters, if you become unable to handle your own affairs. POAs expire at your death, if you become mentally incompetent, or whenever you wish.</a:t>
            </a:r>
            <a:endParaRPr lang="en-US" sz="1200" dirty="0"/>
          </a:p>
          <a:p>
            <a:pPr marL="457200" lvl="0" indent="-457200">
              <a:lnSpc>
                <a:spcPct val="150000"/>
              </a:lnSpc>
              <a:buFont typeface="Arial" panose="020B0604020202020204" pitchFamily="34" charset="0"/>
              <a:buChar char="•"/>
            </a:pPr>
            <a:r>
              <a:rPr lang="en-US" sz="1200" b="1" dirty="0"/>
              <a:t>Living will (advanced medical directive):</a:t>
            </a:r>
            <a:r>
              <a:rPr lang="en-US" sz="1200" b="1" baseline="0" dirty="0"/>
              <a:t> </a:t>
            </a:r>
            <a:r>
              <a:rPr lang="en-US" sz="1200" baseline="0" dirty="0"/>
              <a:t>In case of a serious injury or terminal illness, this allows you to describe which medical treatments you do and do not want. You can also designate the person you prefer to make medical decisions for you when you are unable to do so.</a:t>
            </a:r>
            <a:endParaRPr lang="en-US" sz="1200" dirty="0"/>
          </a:p>
          <a:p>
            <a:pPr marL="457200" lvl="0" indent="-457200" eaLnBrk="1" hangingPunct="1">
              <a:buFont typeface="Arial" panose="020B0604020202020204" pitchFamily="34" charset="0"/>
              <a:buChar char="•"/>
            </a:pPr>
            <a:r>
              <a:rPr lang="en-US" sz="1200" b="1" dirty="0"/>
              <a:t>Trusts</a:t>
            </a:r>
            <a:r>
              <a:rPr lang="en-US" sz="1200" dirty="0"/>
              <a:t>: Legal document used to manage or protect assets and provide privacy, tax planning, and financial benefits for multiple</a:t>
            </a:r>
            <a:r>
              <a:rPr lang="en-US" sz="1200" baseline="0" dirty="0"/>
              <a:t> beneficiaries, including children. </a:t>
            </a:r>
            <a:r>
              <a:rPr lang="en-US" sz="1200" dirty="0"/>
              <a:t>It is possible to designate a minor as your beneficiary. However, proceeds cannot be paid directly to a minor, except for a minor spouse. As a result, you need to set up an appropriate instrument, such as a trust account, which will hold the money for the child. If you simply designate a minor as your beneficiary and take no further action, the proceeds will not be released and used for the benefit of a minor until an adult acting on behalf of the minor petitions a court to be appointed the guardian for the proceeds. Since the appointment of a guardian takes place after the military member's death, the member has no input as to the person selected to act for the minor. Additionally, certain bond, court and legal expenses will have to be paid out of the proceeds initially as well as during the time that the designated beneficiary remains a minor. Finally, all proceeds will usually have to be paid to the minor at age 18, regardless of the minor's maturity, or lack thereof. The advantages of creating a trust are that the trustee can use the proceeds for the benefit of the minor for a period, and in the manner specified in the will. Additionally, direct distribution of proceeds may be delayed beyond the 18th birthday of the minor to ensure that the child is old enough to handle the money. </a:t>
            </a:r>
          </a:p>
          <a:p>
            <a:pPr marL="457200" lvl="0" indent="-457200">
              <a:lnSpc>
                <a:spcPct val="150000"/>
              </a:lnSpc>
              <a:buFont typeface="Arial" panose="020B0604020202020204" pitchFamily="34" charset="0"/>
              <a:buChar char="•"/>
            </a:pPr>
            <a:r>
              <a:rPr lang="en-US" sz="1200" b="1" dirty="0"/>
              <a:t>SGLI: </a:t>
            </a:r>
            <a:r>
              <a:rPr lang="en-US" sz="1200" dirty="0"/>
              <a:t>We already went over this.</a:t>
            </a:r>
            <a:r>
              <a:rPr lang="en-US" sz="1200" baseline="0" dirty="0"/>
              <a:t> You may want to supplement your SGLI with another insurance policy depending on the benefit amount you want to provide to your family. Ensure that your beneficiaries are up to date.</a:t>
            </a:r>
            <a:endParaRPr lang="en-US" sz="1200" dirty="0"/>
          </a:p>
          <a:p>
            <a:pPr marL="457200" lvl="0" indent="-457200">
              <a:lnSpc>
                <a:spcPct val="150000"/>
              </a:lnSpc>
              <a:buFont typeface="Arial" panose="020B0604020202020204" pitchFamily="34" charset="0"/>
              <a:buChar char="•"/>
            </a:pPr>
            <a:r>
              <a:rPr lang="en-US" sz="1200" b="1" dirty="0"/>
              <a:t>Survivor Benefits: </a:t>
            </a:r>
            <a:r>
              <a:rPr lang="en-US" sz="1200" b="0" dirty="0"/>
              <a:t>If you die because of an injury or illness incurred</a:t>
            </a:r>
            <a:r>
              <a:rPr lang="en-US" sz="1200" b="0" baseline="0" dirty="0"/>
              <a:t> or aggravated during your service, your survivors may be entitled to benefits from the DoD and the VA.</a:t>
            </a:r>
            <a:endParaRPr lang="en-US" sz="1200" b="0" dirty="0"/>
          </a:p>
          <a:p>
            <a:pPr marL="457200" lvl="0" indent="-457200">
              <a:lnSpc>
                <a:spcPct val="150000"/>
              </a:lnSpc>
              <a:buFont typeface="Arial" panose="020B0604020202020204" pitchFamily="34" charset="0"/>
              <a:buChar char="•"/>
            </a:pPr>
            <a:r>
              <a:rPr lang="en-US" sz="1200" b="1" dirty="0"/>
              <a:t>Funeral and burial arrangements: </a:t>
            </a:r>
            <a:r>
              <a:rPr lang="en-US" sz="1200" b="0" dirty="0"/>
              <a:t>This</a:t>
            </a:r>
            <a:r>
              <a:rPr lang="en-US" sz="1200" b="0" baseline="0" dirty="0"/>
              <a:t> ensures your final wishes are carried out.</a:t>
            </a:r>
            <a:endParaRPr lang="en-US" sz="1200" b="1"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062096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t>SHOW</a:t>
            </a:r>
            <a:r>
              <a:rPr lang="en-US" sz="1600" b="1" baseline="0" dirty="0"/>
              <a:t> SLIDE 9-21: SURVIVOR BENEFITS (WHILE ON ACTIVE DUTY)</a:t>
            </a:r>
            <a:endParaRPr lang="en-US" sz="1500" b="1" dirty="0"/>
          </a:p>
          <a:p>
            <a:pPr marL="0" indent="0">
              <a:buFont typeface="Arial" panose="020B0604020202020204" pitchFamily="34" charset="0"/>
              <a:buNone/>
            </a:pPr>
            <a:endParaRPr lang="en-US" sz="1500" b="1" dirty="0"/>
          </a:p>
          <a:p>
            <a:pPr marL="0" indent="0">
              <a:buFont typeface="Arial" panose="020B0604020202020204" pitchFamily="34" charset="0"/>
              <a:buNone/>
            </a:pPr>
            <a:r>
              <a:rPr lang="en-US" sz="1500" b="1" dirty="0"/>
              <a:t>The death gratuity </a:t>
            </a:r>
            <a:r>
              <a:rPr lang="en-US" sz="1500" dirty="0"/>
              <a:t>is $100,000, (100% tax free) and is paid to the next of kin for the following armed service members: </a:t>
            </a:r>
          </a:p>
          <a:p>
            <a:pPr marL="742950" lvl="1" indent="-285750">
              <a:buFont typeface="Arial" panose="020B0604020202020204" pitchFamily="34" charset="0"/>
              <a:buChar char="•"/>
            </a:pPr>
            <a:r>
              <a:rPr lang="en-US" sz="1500" dirty="0"/>
              <a:t>A member of an armed force under his jurisdiction who dies while on active duty or while performing authorized travel to or from active duty; A Reserve of an armed force who dies while on inactive duty training (with exceptions); </a:t>
            </a:r>
          </a:p>
          <a:p>
            <a:pPr marL="742950" lvl="1" indent="-285750">
              <a:buFont typeface="Arial" panose="020B0604020202020204" pitchFamily="34" charset="0"/>
              <a:buChar char="•"/>
            </a:pPr>
            <a:r>
              <a:rPr lang="en-US" sz="1500" dirty="0"/>
              <a:t>Any Reserve of an armed force who assumed an obligation to perform active duty for training, or inactive duty training (with exceptions) and who dies while traveling directly to or from that active duty for training or inactive duty training; </a:t>
            </a:r>
          </a:p>
          <a:p>
            <a:pPr marL="742950" lvl="1" indent="-285750">
              <a:buFont typeface="Arial" panose="020B0604020202020204" pitchFamily="34" charset="0"/>
              <a:buChar char="•"/>
            </a:pPr>
            <a:r>
              <a:rPr lang="en-US" sz="1500" dirty="0"/>
              <a:t>Any member of a reserve officers' training corps who dies while performing annual training duty under orders for a period of more than 13 days, or while performing authorized travel to or from that annual training duty; or any applicant for membership in a reserve officers' training corps who dies while attending field training or a practice cruise or while performing authorized travel to or from the place where the training or cruise is conducted; or </a:t>
            </a:r>
          </a:p>
          <a:p>
            <a:pPr marL="742950" lvl="1" indent="-285750">
              <a:buFont typeface="Arial" panose="020B0604020202020204" pitchFamily="34" charset="0"/>
              <a:buChar char="•"/>
            </a:pPr>
            <a:r>
              <a:rPr lang="en-US" sz="1500" dirty="0"/>
              <a:t>A person who dies while traveling to or from or while at a place for final acceptance, or for entry upon active duty (other than for training), in an armed force, who has been ordered or directed to go to that place, and who Has been provisionally accepted for that duty; or Has been selected for service in that armed force.</a:t>
            </a:r>
          </a:p>
          <a:p>
            <a:pPr marL="742950" lvl="1" indent="-285750">
              <a:buFont typeface="Arial" panose="020B0604020202020204" pitchFamily="34" charset="0"/>
              <a:buChar char="•"/>
            </a:pPr>
            <a:r>
              <a:rPr lang="en-US" sz="1500" dirty="0"/>
              <a:t>For</a:t>
            </a:r>
            <a:r>
              <a:rPr lang="en-US" sz="1500" baseline="0" dirty="0"/>
              <a:t> designation of beneficiary, this is done on the DD93.</a:t>
            </a:r>
            <a:endParaRPr lang="en-US" sz="1500" dirty="0"/>
          </a:p>
          <a:p>
            <a:pPr marL="285750" indent="-285750">
              <a:buFont typeface="Arial" panose="020B0604020202020204" pitchFamily="34" charset="0"/>
              <a:buChar char="•"/>
            </a:pPr>
            <a:r>
              <a:rPr lang="en-US" sz="1500" b="1" dirty="0"/>
              <a:t>Burial Benefits</a:t>
            </a:r>
            <a:r>
              <a:rPr lang="en-US" sz="1500" dirty="0"/>
              <a:t>.</a:t>
            </a:r>
            <a:r>
              <a:rPr lang="en-US" sz="1500" baseline="0" dirty="0"/>
              <a:t> </a:t>
            </a:r>
            <a:r>
              <a:rPr lang="en-US" sz="1500" b="0" i="0" u="none" strike="noStrike" kern="1200" baseline="0" dirty="0">
                <a:solidFill>
                  <a:schemeClr val="tx1"/>
                </a:solidFill>
              </a:rPr>
              <a:t>DoD will process, transport, and inter remains. It provides a casket, vault and headstone for interment in a government cemetery or may reimburse costs of up to $7,700</a:t>
            </a:r>
            <a:r>
              <a:rPr lang="en-US" sz="1500" b="1" i="0" u="none" strike="noStrike" kern="1200" baseline="0" dirty="0">
                <a:solidFill>
                  <a:schemeClr val="tx1"/>
                </a:solidFill>
              </a:rPr>
              <a:t>, </a:t>
            </a:r>
            <a:r>
              <a:rPr lang="en-US" sz="1500" b="0" i="0" u="none" strike="noStrike" kern="1200" baseline="0" dirty="0">
                <a:solidFill>
                  <a:schemeClr val="tx1"/>
                </a:solidFill>
              </a:rPr>
              <a:t>if the family elects to make private arrangements. Transportation to the burial for the immediate family is provided by the government at no charge, or may be reimbursed up to the government rate. It is recommended that family members make no travel arrangements until they have spoken with their casualty assistance officer. The casualty assistance officer will guide the family through the specific requirements and paperwork for the particular branch of service involved</a:t>
            </a:r>
            <a:r>
              <a:rPr lang="en-US" sz="1500" b="1" i="0" u="none" strike="noStrike" kern="1200" baseline="0" dirty="0">
                <a:solidFill>
                  <a:schemeClr val="tx1"/>
                </a:solidFill>
              </a:rPr>
              <a:t>. </a:t>
            </a:r>
            <a:r>
              <a:rPr lang="en-US" sz="1500" b="0" i="0" u="none" strike="noStrike" kern="1200" baseline="0" dirty="0">
                <a:solidFill>
                  <a:schemeClr val="tx1"/>
                </a:solidFill>
              </a:rPr>
              <a:t>Specific information about burial benefits and military honors is available at: </a:t>
            </a:r>
            <a:r>
              <a:rPr lang="en-US" sz="1500" b="0" i="1" u="none" strike="noStrike" kern="1200" baseline="0" dirty="0">
                <a:solidFill>
                  <a:schemeClr val="tx1"/>
                </a:solidFill>
              </a:rPr>
              <a:t>www.militaryfuneralhonors.osd.mil</a:t>
            </a:r>
            <a:r>
              <a:rPr lang="en-US" sz="1500" b="0" i="0" u="none" strike="noStrike" kern="1200" baseline="0" dirty="0">
                <a:solidFill>
                  <a:schemeClr val="tx1"/>
                </a:solidFill>
              </a:rPr>
              <a:t>. </a:t>
            </a:r>
          </a:p>
          <a:p>
            <a:pPr marL="285750" indent="-285750">
              <a:buFont typeface="Arial" panose="020B0604020202020204" pitchFamily="34" charset="0"/>
              <a:buChar char="•"/>
            </a:pPr>
            <a:r>
              <a:rPr lang="en-US" sz="1500" b="1" i="0" u="none" strike="noStrike" kern="1200" baseline="0" dirty="0">
                <a:solidFill>
                  <a:schemeClr val="tx1"/>
                </a:solidFill>
              </a:rPr>
              <a:t>Round Trip Travel and BAH</a:t>
            </a:r>
            <a:r>
              <a:rPr lang="en-US" sz="1500" b="0" i="0" u="none" strike="noStrike" kern="1200" baseline="0" dirty="0">
                <a:solidFill>
                  <a:schemeClr val="tx1"/>
                </a:solidFill>
              </a:rPr>
              <a:t>. P.L.109-163 made permanent the extended time that surviving families may occupy government quarters or be paid housing allowances from 180 to 365 days. Those eligible for Basic Allowance for Housing (BAH) will be paid in one lump sum. Survivors are also authorized one relocation move at government expense which must be completed within one year following the death of the service member. Spouses are eligible for Commissary, Exchange, and Morale, Welfare and Recreation activities privileges indefinitely unless they remarry. Children maintain eligibility until age 18 or 23, if still enrolled full-time in college. Military exchanges forgive Military Star credit card debt owed by families when their service member is killed in combat. Survivors are also eligible for legal assistance advice on benefits and entitlements, insurance or taxation. </a:t>
            </a:r>
          </a:p>
          <a:p>
            <a:pPr marL="285750" indent="-285750">
              <a:buFont typeface="Arial" panose="020B0604020202020204" pitchFamily="34" charset="0"/>
              <a:buChar char="•"/>
            </a:pPr>
            <a:r>
              <a:rPr lang="en-US" sz="1500" b="1" dirty="0"/>
              <a:t>Arrears</a:t>
            </a:r>
            <a:r>
              <a:rPr lang="en-US" sz="1500" b="1" baseline="0" dirty="0"/>
              <a:t> in Pay and Leave</a:t>
            </a:r>
            <a:r>
              <a:rPr lang="en-US" sz="1500" baseline="0" dirty="0"/>
              <a:t>. </a:t>
            </a:r>
            <a:r>
              <a:rPr lang="en-US" sz="1500" dirty="0">
                <a:effectLst/>
              </a:rPr>
              <a:t>Arrears of Pay is a one-time payment made to a beneficiary after your death. The arrears of pay payment to your beneficiary will include: The pro-rated amount of your final month’s pay, and any other money owed to you at the time of your death, to include accumulated</a:t>
            </a:r>
            <a:r>
              <a:rPr lang="en-US" sz="1500" baseline="0" dirty="0">
                <a:effectLst/>
              </a:rPr>
              <a:t> leave.</a:t>
            </a:r>
          </a:p>
          <a:p>
            <a:pPr marL="285750" indent="-285750">
              <a:buFont typeface="Arial" panose="020B0604020202020204" pitchFamily="34" charset="0"/>
              <a:buChar char="•"/>
            </a:pPr>
            <a:r>
              <a:rPr lang="en-US" sz="1500" b="1" i="0" kern="1200" baseline="0" dirty="0">
                <a:solidFill>
                  <a:schemeClr val="tx1"/>
                </a:solidFill>
                <a:effectLst/>
                <a:latin typeface="Arial" charset="0"/>
                <a:ea typeface="+mn-ea"/>
                <a:cs typeface="+mn-cs"/>
              </a:rPr>
              <a:t>Survivor Health and Dental Benefits</a:t>
            </a:r>
            <a:r>
              <a:rPr lang="en-US" sz="1500" b="0" i="0" kern="1200" baseline="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rPr>
              <a:t>Surviving family members of deceased service members continue to receive benefits under the TRICARE system as follows:</a:t>
            </a:r>
          </a:p>
          <a:p>
            <a:pPr marL="285750" indent="-285750">
              <a:buFont typeface="Arial" panose="020B0604020202020204" pitchFamily="34" charset="0"/>
              <a:buChar char="•"/>
            </a:pPr>
            <a:r>
              <a:rPr lang="en-US" sz="1200" b="0" i="0" kern="1200" dirty="0">
                <a:solidFill>
                  <a:schemeClr val="tx1"/>
                </a:solidFill>
                <a:effectLst/>
                <a:latin typeface="Arial" charset="0"/>
                <a:ea typeface="+mn-ea"/>
                <a:cs typeface="+mn-cs"/>
              </a:rPr>
              <a:t>Surviving spouses continue under the same coverage for one year from the death of the service member. After one year, the spouse may pay an annual membership fee</a:t>
            </a:r>
            <a:r>
              <a:rPr lang="en-US" sz="1200" b="0" i="0" kern="1200" baseline="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rPr>
              <a:t>equal to</a:t>
            </a:r>
            <a:r>
              <a:rPr lang="en-US" sz="1200" b="0" i="0" kern="1200" baseline="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rPr>
              <a:t>that paid by retirees to enroll (or re-enroll) in TRICARE Prime and must pay the cost shares and deductibles applicable to retirees and their families for those who choose the TRICARE Select</a:t>
            </a:r>
            <a:r>
              <a:rPr lang="en-US" sz="1200" b="0" i="0" kern="1200" baseline="0" dirty="0">
                <a:solidFill>
                  <a:schemeClr val="tx1"/>
                </a:solidFill>
                <a:effectLst/>
                <a:latin typeface="Arial" charset="0"/>
                <a:ea typeface="+mn-ea"/>
                <a:cs typeface="+mn-cs"/>
              </a:rPr>
              <a:t> or other options</a:t>
            </a:r>
            <a:r>
              <a:rPr lang="en-US" sz="1200" b="0" i="0" kern="1200" dirty="0">
                <a:solidFill>
                  <a:schemeClr val="tx1"/>
                </a:solidFill>
                <a:effectLst/>
                <a:latin typeface="Arial" charset="0"/>
                <a:ea typeface="+mn-ea"/>
                <a:cs typeface="+mn-cs"/>
              </a:rPr>
              <a:t>. Such coverage will continue until the surviving spouse remarries or reaches age 65 (when Medicare coverage begins and CHAMPUS eligibility ceases).Surviving children continue under the same coverage until age 21 or until age 23 if enrolled full time school.</a:t>
            </a:r>
          </a:p>
          <a:p>
            <a:pPr marL="171450" indent="-171450">
              <a:buFont typeface="Arial" panose="020B0604020202020204" pitchFamily="34" charset="0"/>
              <a:buChar char="•"/>
            </a:pPr>
            <a:r>
              <a:rPr lang="en-US" sz="1200" b="1" i="0" kern="1200" dirty="0">
                <a:solidFill>
                  <a:schemeClr val="tx1"/>
                </a:solidFill>
                <a:effectLst/>
                <a:latin typeface="Arial" charset="0"/>
                <a:ea typeface="+mn-ea"/>
                <a:cs typeface="+mn-cs"/>
              </a:rPr>
              <a:t>Survivors and Dependents Education Assistance Program: </a:t>
            </a:r>
            <a:r>
              <a:rPr lang="en-US" sz="1200" b="0" i="0" kern="1200" dirty="0">
                <a:solidFill>
                  <a:schemeClr val="tx1"/>
                </a:solidFill>
                <a:effectLst/>
                <a:latin typeface="Arial" charset="0"/>
                <a:ea typeface="+mn-ea"/>
                <a:cs typeface="+mn-cs"/>
              </a:rPr>
              <a:t>The Dependents' Educational Assistance (DEA) program provides education and training opportunities to eligible dependents of certain veterans. The program offers up to 45 months of education benefits. These benefits may be used for degree and certificate programs, apprenticeship, and on-the-job training. If you are a spouse, you may take a correspondence course. Remedial, deficiency, and refresher courses may be approved under certain circumstances.</a:t>
            </a:r>
          </a:p>
          <a:p>
            <a:pPr marL="285750" indent="-285750">
              <a:buFont typeface="Arial" panose="020B0604020202020204" pitchFamily="34" charset="0"/>
              <a:buChar char="•"/>
            </a:pPr>
            <a:r>
              <a:rPr lang="en-US" sz="1500" b="1" baseline="0" dirty="0">
                <a:effectLst/>
              </a:rPr>
              <a:t>Social Security</a:t>
            </a:r>
            <a:r>
              <a:rPr lang="en-US" sz="1500" baseline="0" dirty="0">
                <a:effectLst/>
              </a:rPr>
              <a:t>.  </a:t>
            </a:r>
            <a:r>
              <a:rPr lang="en-US" sz="1500" b="0" i="0" u="none" strike="noStrike" kern="1200" baseline="0" dirty="0">
                <a:solidFill>
                  <a:schemeClr val="tx1"/>
                </a:solidFill>
              </a:rPr>
              <a:t>A one-time payment of $255 can be paid to the surviving spouse if he or she was living with the deceased.  If there is no surviving spouse, the payment is made to a child who is eligible for benefits on the deceased’s record in the month of death.  Certain family members </a:t>
            </a:r>
            <a:r>
              <a:rPr lang="en-US" sz="1500" b="1" i="0" u="none" strike="noStrike" kern="1200" baseline="0" dirty="0">
                <a:solidFill>
                  <a:schemeClr val="tx1"/>
                </a:solidFill>
              </a:rPr>
              <a:t>may be eligible </a:t>
            </a:r>
            <a:r>
              <a:rPr lang="en-US" sz="1500" b="0" i="0" u="none" strike="noStrike" kern="1200" baseline="0" dirty="0">
                <a:solidFill>
                  <a:schemeClr val="tx1"/>
                </a:solidFill>
              </a:rPr>
              <a:t>to receive monthly benefits, as well.  For more information go to </a:t>
            </a:r>
            <a:r>
              <a:rPr lang="en-US" sz="1500" b="1" i="1" u="none" strike="noStrike" kern="1200" baseline="0" dirty="0">
                <a:solidFill>
                  <a:schemeClr val="tx1"/>
                </a:solidFill>
              </a:rPr>
              <a:t>www.socialsecurity.gov </a:t>
            </a:r>
            <a:r>
              <a:rPr lang="en-US" sz="1500" b="0" i="0" u="none" strike="noStrike" kern="1200" baseline="0" dirty="0">
                <a:solidFill>
                  <a:schemeClr val="tx1"/>
                </a:solidFill>
              </a:rPr>
              <a:t>or call toll-free, </a:t>
            </a:r>
            <a:r>
              <a:rPr lang="en-US" sz="1500" b="1" i="0" u="none" strike="noStrike" kern="1200" baseline="0" dirty="0">
                <a:solidFill>
                  <a:schemeClr val="tx1"/>
                </a:solidFill>
              </a:rPr>
              <a:t>1-800-772-1213.</a:t>
            </a:r>
          </a:p>
          <a:p>
            <a:pPr marL="285750" indent="-285750">
              <a:buFont typeface="Arial" panose="020B0604020202020204" pitchFamily="34" charset="0"/>
              <a:buChar char="•"/>
            </a:pPr>
            <a:r>
              <a:rPr lang="en-US" sz="1500" b="1" dirty="0"/>
              <a:t>Dependent’s Indemnity Compensation (DIC).</a:t>
            </a:r>
            <a:r>
              <a:rPr lang="en-US" sz="1500" b="1" baseline="0" dirty="0"/>
              <a:t> </a:t>
            </a:r>
            <a:r>
              <a:rPr lang="en-US" sz="1500" dirty="0"/>
              <a:t>DIC is a monthly benefit paid to eligible survivors of the following:</a:t>
            </a:r>
          </a:p>
          <a:p>
            <a:pPr marL="742950" lvl="1" indent="-285750">
              <a:buFont typeface="Arial" panose="020B0604020202020204" pitchFamily="34" charset="0"/>
              <a:buChar char="•"/>
            </a:pPr>
            <a:r>
              <a:rPr lang="en-US" sz="1500" dirty="0"/>
              <a:t>Military service member who died while on active duty, OR Veteran whose death resulted from a service-related injury or disease, OR Veteran whose death resulted from a non service-related injury or disease, and who was receiving, or was entitled to receive, VA Compensation for service-connected disability that was rated as totally disabling for at least 10 years immediately before death, OR since the veteran's release from active duty and for at least five years immediately preceding death, OR for at least one year before death if the veteran was a former prisoner of war who died after September 30, 1999.  </a:t>
            </a:r>
          </a:p>
          <a:p>
            <a:pPr marL="285750" indent="-285750">
              <a:buFont typeface="Arial" panose="020B0604020202020204" pitchFamily="34" charset="0"/>
              <a:buChar char="•"/>
            </a:pPr>
            <a:r>
              <a:rPr lang="en-US" sz="1500" b="1" dirty="0"/>
              <a:t>DIC Eligibility.  </a:t>
            </a:r>
            <a:r>
              <a:rPr lang="en-US" sz="1500" dirty="0"/>
              <a:t>The surviving spouse is eligible if he or she</a:t>
            </a:r>
            <a:r>
              <a:rPr lang="en-US" sz="1500" baseline="0" dirty="0"/>
              <a:t> </a:t>
            </a:r>
            <a:r>
              <a:rPr lang="en-US" sz="1500" dirty="0"/>
              <a:t>was married to a service member who died on active duty. Dependency and indemnity compensation is paid to a surviving spouse at the monthly rate of </a:t>
            </a:r>
            <a:r>
              <a:rPr lang="en-US" sz="1500" b="1" dirty="0"/>
              <a:t>$1,254.19</a:t>
            </a:r>
            <a:r>
              <a:rPr lang="en-US" sz="1500" dirty="0"/>
              <a:t>. Add </a:t>
            </a:r>
            <a:r>
              <a:rPr lang="en-US" sz="1500" b="1" dirty="0"/>
              <a:t>$332</a:t>
            </a:r>
            <a:r>
              <a:rPr lang="en-US" sz="1500" dirty="0"/>
              <a:t> per child for each dependent child under age 18. </a:t>
            </a: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92213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9-22: REVIEW BENEFICIARIES</a:t>
            </a:r>
          </a:p>
          <a:p>
            <a:pPr eaLnBrk="1" hangingPunct="1"/>
            <a:endParaRPr lang="en-US" sz="1200" b="0" i="0" u="none" strike="noStrike" kern="1200" baseline="0" dirty="0">
              <a:solidFill>
                <a:schemeClr val="tx1"/>
              </a:solidFill>
            </a:endParaRPr>
          </a:p>
          <a:p>
            <a:pPr eaLnBrk="1" hangingPunct="1"/>
            <a:endParaRPr lang="en-US" sz="1200" b="0" i="0" u="none" strike="noStrike" kern="1200" baseline="0" dirty="0">
              <a:solidFill>
                <a:schemeClr val="tx1"/>
              </a:solidFill>
            </a:endParaRPr>
          </a:p>
          <a:p>
            <a:pPr eaLnBrk="1" hangingPunct="1"/>
            <a:r>
              <a:rPr lang="en-US" sz="1200" b="0" i="0" u="none" strike="noStrike" kern="1200" baseline="0" dirty="0">
                <a:solidFill>
                  <a:schemeClr val="tx1"/>
                </a:solidFill>
              </a:rPr>
              <a:t>Whenever you have a qualifying life event (e.g.. Marriage, birth of child, divorce, disabling sickness/condition, pre/post deployment, permanent change of station, etc.) make sure to review your beneficiaries and update all of the policies. And, do you have a situation where you need more insurance? Review often.</a:t>
            </a:r>
          </a:p>
          <a:p>
            <a:pPr eaLnBrk="1" hangingPunct="1"/>
            <a:endParaRPr lang="en-US" sz="1200" b="0" i="0" u="none" strike="noStrike" kern="1200" baseline="0" dirty="0">
              <a:solidFill>
                <a:schemeClr val="tx1"/>
              </a:solidFill>
            </a:endParaRPr>
          </a:p>
          <a:p>
            <a:pPr eaLnBrk="1" hangingPunct="1"/>
            <a:r>
              <a:rPr lang="en-US" sz="1200" b="1" i="0" u="none" strike="noStrike" kern="1200" baseline="0" dirty="0">
                <a:solidFill>
                  <a:schemeClr val="tx1"/>
                </a:solidFill>
              </a:rPr>
              <a:t>DD93: </a:t>
            </a:r>
            <a:r>
              <a:rPr lang="en-US" sz="1200" b="0" i="0" u="none" strike="noStrike" kern="1200" baseline="0" dirty="0">
                <a:solidFill>
                  <a:schemeClr val="tx1"/>
                </a:solidFill>
              </a:rPr>
              <a:t>Record of emergency data and is how the $100,000 death gratuity would be paid out.</a:t>
            </a:r>
          </a:p>
          <a:p>
            <a:pPr eaLnBrk="1" hangingPunct="1"/>
            <a:r>
              <a:rPr lang="en-US" sz="1200" b="1" i="0" u="none" strike="noStrike" kern="1200" baseline="0" dirty="0">
                <a:solidFill>
                  <a:schemeClr val="tx1"/>
                </a:solidFill>
              </a:rPr>
              <a:t>SGLI: </a:t>
            </a:r>
            <a:r>
              <a:rPr lang="en-US" sz="1200" b="0" i="0" u="none" strike="noStrike" kern="1200" baseline="0" dirty="0">
                <a:solidFill>
                  <a:schemeClr val="tx1"/>
                </a:solidFill>
              </a:rPr>
              <a:t>Government life insurance policy </a:t>
            </a:r>
          </a:p>
          <a:p>
            <a:pPr eaLnBrk="1" hangingPunct="1"/>
            <a:r>
              <a:rPr lang="en-US" sz="1200" b="1" i="0" u="none" strike="noStrike" kern="1200" baseline="0" dirty="0">
                <a:solidFill>
                  <a:schemeClr val="tx1"/>
                </a:solidFill>
              </a:rPr>
              <a:t>TSP-3: </a:t>
            </a:r>
            <a:r>
              <a:rPr lang="en-US" sz="1200" b="0" i="0" u="none" strike="noStrike" kern="1200" baseline="0" dirty="0">
                <a:solidFill>
                  <a:schemeClr val="tx1"/>
                </a:solidFill>
              </a:rPr>
              <a:t>Thrift Savings Plan’s Designation of Beneficiary</a:t>
            </a:r>
          </a:p>
          <a:p>
            <a:pPr eaLnBrk="1" hangingPunct="1"/>
            <a:r>
              <a:rPr lang="en-US" sz="1200" b="1" i="0" u="none" strike="noStrike" kern="1200" baseline="0" dirty="0">
                <a:solidFill>
                  <a:schemeClr val="tx1"/>
                </a:solidFill>
              </a:rPr>
              <a:t>Note: </a:t>
            </a:r>
            <a:r>
              <a:rPr lang="en-US" sz="1200" b="0" i="0" u="none" strike="noStrike" kern="1200" baseline="0" dirty="0">
                <a:solidFill>
                  <a:schemeClr val="tx1"/>
                </a:solidFill>
              </a:rPr>
              <a:t>Each of these forms pay out differently from each other. You could have different beneficiaries for each of these forms. Please be careful about how you fill it out and update it whenever you have a qualifying life event. </a:t>
            </a:r>
            <a:r>
              <a:rPr lang="en-US" dirty="0"/>
              <a:t>SGLI (and other insurance policies) are ordinarily not distributed through estate/probate proceedings. A last will and testament will not determine the beneficiaries of insurance policies. </a:t>
            </a:r>
          </a:p>
          <a:p>
            <a:pPr eaLnBrk="1" hangingPunct="1"/>
            <a:endParaRPr lang="en-US" sz="1200" b="0" i="0" u="none" strike="noStrike" kern="1200" baseline="0" dirty="0">
              <a:solidFill>
                <a:schemeClr val="tx1"/>
              </a:solidFill>
            </a:endParaRPr>
          </a:p>
          <a:p>
            <a:pPr eaLnBrk="1" hangingPunct="1"/>
            <a:r>
              <a:rPr lang="en-US" sz="1200" b="0" i="0" u="none" strike="noStrike" kern="1200" baseline="0" dirty="0">
                <a:solidFill>
                  <a:schemeClr val="tx1"/>
                </a:solidFill>
              </a:rPr>
              <a:t>Check with your commercial insurance policies, bank accounts, and other retirement accounts for how to designate beneficiaries.</a:t>
            </a:r>
          </a:p>
          <a:p>
            <a:pPr eaLnBrk="1" hangingPunct="1"/>
            <a:endParaRPr lang="en-US" sz="1200" b="0" i="0" u="none" strike="noStrike" kern="1200" baseline="0" dirty="0">
              <a:solidFill>
                <a:schemeClr val="tx1"/>
              </a:solidFill>
            </a:endParaRPr>
          </a:p>
          <a:p>
            <a:pPr eaLnBrk="1" hangingPunct="1"/>
            <a:r>
              <a:rPr lang="en-US" sz="1200" b="1" i="0" u="none" strike="noStrike" kern="1200" baseline="0" dirty="0">
                <a:solidFill>
                  <a:schemeClr val="tx1"/>
                </a:solidFill>
              </a:rPr>
              <a:t>Scenario:</a:t>
            </a:r>
            <a:r>
              <a:rPr lang="en-US" sz="1200" b="0" i="0" u="none" strike="noStrike" kern="1200" baseline="0" dirty="0">
                <a:solidFill>
                  <a:schemeClr val="tx1"/>
                </a:solidFill>
              </a:rPr>
              <a:t> SPC Jones listed his parents on his SGLI and DD93. He married to his high-school sweetheart but passed away from a traffic accident six-months after the wedding. Since SPC Jones did not update his SGLI and DD93, his parents received the death gratuity and the SGLI money. However, due to SPC Jones not filling out the TSP-3, his wife received his TSP benefits due to the Statutory Order of Precedence. This is a law that states that benefits must be distributed to 1) the spouse 2) If none, to your child or children equally, and to the descendants of deceased children 3) If none, to your parents equally or your surviving parent 4) If none, to your appointed executor or administrator of your estate and 5) If none, to your next of kin who is entitled to your estate under the laws of the state in which you resided at the time of your death. In this case, SPC Jones’ wife would have gotten his TSP benefits and his parents would have gotten the death gratuity and SGLI. You can see how this could cause conflict within SPC Jones’ family. Ensure that you don’t just update one form; update all three according to how you wish your money to be paid out.</a:t>
            </a:r>
            <a:endParaRPr lang="en-US" sz="1200" b="1" i="0" u="none" strike="noStrike" kern="1200" baseline="0" dirty="0">
              <a:solidFill>
                <a:schemeClr val="tx1"/>
              </a:solidFill>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SHOW</a:t>
            </a:r>
            <a:r>
              <a:rPr lang="en-US" b="1" baseline="0" dirty="0"/>
              <a:t> SLIDE 9-23: FRIVOLOUS INSURANCE</a:t>
            </a:r>
          </a:p>
          <a:p>
            <a:pPr marL="0" indent="0" eaLnBrk="1" hangingPunct="1">
              <a:buFont typeface="Arial" panose="020B0604020202020204" pitchFamily="34" charset="0"/>
              <a:buNone/>
              <a:defRPr/>
            </a:pPr>
            <a:endParaRPr lang="en-US" sz="1200" b="1" dirty="0"/>
          </a:p>
          <a:p>
            <a:pPr marL="0" indent="0" eaLnBrk="1" hangingPunct="1">
              <a:buFont typeface="Arial" panose="020B0604020202020204" pitchFamily="34" charset="0"/>
              <a:buNone/>
              <a:defRPr/>
            </a:pPr>
            <a:endParaRPr lang="en-US" sz="1200" b="1" dirty="0"/>
          </a:p>
          <a:p>
            <a:pPr marL="0" indent="0" eaLnBrk="1" hangingPunct="1">
              <a:buFont typeface="Arial" panose="020B0604020202020204" pitchFamily="34" charset="0"/>
              <a:buNone/>
              <a:defRPr/>
            </a:pPr>
            <a:r>
              <a:rPr lang="en-US" sz="1200" b="1" dirty="0"/>
              <a:t>Frivolous Insurance.</a:t>
            </a:r>
            <a:r>
              <a:rPr lang="en-US" sz="1200" dirty="0"/>
              <a:t> There are several types of insurance policies that you should probably be quite leery of:</a:t>
            </a:r>
          </a:p>
          <a:p>
            <a:pPr marL="171450" indent="-171450" eaLnBrk="1" hangingPunct="1">
              <a:buFont typeface="Arial" panose="020B0604020202020204" pitchFamily="34" charset="0"/>
              <a:buChar char="•"/>
              <a:defRPr/>
            </a:pPr>
            <a:r>
              <a:rPr lang="en-US" sz="1200" b="1" dirty="0"/>
              <a:t>Hospital Indemnity</a:t>
            </a:r>
            <a:r>
              <a:rPr lang="en-US" sz="1200" dirty="0"/>
              <a:t>.  This guarantees you continue to be paid while hospitalized. As an active duty member of the military, you have little need to worry about this coverage.</a:t>
            </a:r>
          </a:p>
          <a:p>
            <a:pPr marL="171450" indent="-171450" eaLnBrk="1" hangingPunct="1">
              <a:buFont typeface="Arial" panose="020B0604020202020204" pitchFamily="34" charset="0"/>
              <a:buChar char="•"/>
              <a:defRPr/>
            </a:pPr>
            <a:r>
              <a:rPr lang="en-US" sz="1200" b="1" dirty="0"/>
              <a:t>Credit Life Insurance</a:t>
            </a:r>
            <a:r>
              <a:rPr lang="en-US" sz="1200" dirty="0"/>
              <a:t>. These policies offer to pay off specific debts should you die or, in some cases, become disabled. They are profit generators for the companies selling them and seldom are a good value.</a:t>
            </a:r>
          </a:p>
          <a:p>
            <a:pPr marL="171450" indent="-171450" eaLnBrk="1" hangingPunct="1">
              <a:buFont typeface="Arial" panose="020B0604020202020204" pitchFamily="34" charset="0"/>
              <a:buChar char="•"/>
              <a:defRPr/>
            </a:pPr>
            <a:r>
              <a:rPr lang="en-US" sz="1200" b="1" dirty="0"/>
              <a:t>Credit Card Loss</a:t>
            </a:r>
            <a:r>
              <a:rPr lang="en-US" sz="1200" dirty="0"/>
              <a:t>. These policies are often quite expensive, and you should know that your liability is generally limited to $50 per card.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Rental Car Collision (CDW).</a:t>
            </a:r>
            <a:r>
              <a:rPr lang="en-US" sz="1200" dirty="0"/>
              <a:t> If you own a car, chances are your policy will cover you when you are driving a rental. It also likely that your credit card provides some degree of coverage. Be sure you really need this expensive addition to the cost of renting a car before you agree to it at the counter.</a:t>
            </a:r>
          </a:p>
          <a:p>
            <a:pPr marL="171450" indent="-171450" eaLnBrk="1" hangingPunct="1">
              <a:buFont typeface="Arial" panose="020B0604020202020204" pitchFamily="34" charset="0"/>
              <a:buChar char="•"/>
              <a:defRPr/>
            </a:pPr>
            <a:r>
              <a:rPr lang="en-US" sz="1200" b="1" dirty="0"/>
              <a:t>Accidental Death or Dismemberment</a:t>
            </a:r>
            <a:r>
              <a:rPr lang="en-US" sz="1200" dirty="0"/>
              <a:t>.  This feature, for an additional premium, doubles your life insurance payoff if you die from an accident. Your insurance amount should be based on your survivor's requirements, regardless of how you die. Also keep in mind that most people, even those who die young, do so of natural causes. Remember your military benefits including</a:t>
            </a:r>
            <a:r>
              <a:rPr lang="en-US" sz="1200" baseline="0" dirty="0"/>
              <a:t> the TSGLI.</a:t>
            </a:r>
            <a:endParaRPr lang="en-US" sz="1200" dirty="0"/>
          </a:p>
          <a:p>
            <a:pPr marL="0" indent="0" eaLnBrk="1" hangingPunct="1">
              <a:buFont typeface="Arial" panose="020B0604020202020204" pitchFamily="34" charset="0"/>
              <a:buNone/>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9-24: INSURANCE SCAMS</a:t>
            </a:r>
          </a:p>
          <a:p>
            <a:pPr eaLnBrk="1" hangingPunct="1"/>
            <a:endParaRPr lang="en-US" b="1" dirty="0">
              <a:ea typeface="Times New Roman" pitchFamily="18" charset="0"/>
              <a:cs typeface="Arial" charset="0"/>
            </a:endParaRPr>
          </a:p>
          <a:p>
            <a:pPr eaLnBrk="1" hangingPunct="1"/>
            <a:endParaRPr lang="en-US" b="1" dirty="0">
              <a:ea typeface="Times New Roman" pitchFamily="18" charset="0"/>
              <a:cs typeface="Arial" charset="0"/>
            </a:endParaRPr>
          </a:p>
          <a:p>
            <a:pPr eaLnBrk="1" hangingPunct="1"/>
            <a:r>
              <a:rPr lang="en-US" sz="1200" dirty="0">
                <a:ea typeface="Times New Roman" pitchFamily="18" charset="0"/>
                <a:cs typeface="Arial" charset="0"/>
              </a:rPr>
              <a:t>Most individuals who work in the insurance industry are honest and ethical. However, young Soldiers are often targeted by those who are not. </a:t>
            </a:r>
          </a:p>
          <a:p>
            <a:pPr eaLnBrk="1" hangingPunct="1"/>
            <a:endParaRPr lang="en-US" sz="1200" dirty="0">
              <a:ea typeface="Times New Roman" pitchFamily="18" charset="0"/>
              <a:cs typeface="Arial" charset="0"/>
            </a:endParaRPr>
          </a:p>
          <a:p>
            <a:pPr eaLnBrk="1" hangingPunct="1"/>
            <a:r>
              <a:rPr lang="en-US" sz="1200" dirty="0">
                <a:ea typeface="Times New Roman" pitchFamily="18" charset="0"/>
                <a:cs typeface="Arial" charset="0"/>
              </a:rPr>
              <a:t>A recent investigation by the DOD Inspector General documented several instances of improper insurance sales practices including misleading presentations, presentations by unauthorized personnel, and agents trying to sell during duty hours or in the barracks.</a:t>
            </a:r>
          </a:p>
          <a:p>
            <a:pPr eaLnBrk="1" hangingPunct="1"/>
            <a:endParaRPr lang="en-US" sz="1200" dirty="0">
              <a:ea typeface="Times New Roman" pitchFamily="18" charset="0"/>
              <a:cs typeface="Arial" charset="0"/>
            </a:endParaRPr>
          </a:p>
          <a:p>
            <a:pPr eaLnBrk="1" hangingPunct="1"/>
            <a:r>
              <a:rPr lang="en-US" sz="1200" dirty="0">
                <a:ea typeface="Times New Roman" pitchFamily="18" charset="0"/>
                <a:cs typeface="Arial" charset="0"/>
              </a:rPr>
              <a:t>Two tactics known to have been used by unethical salespersons are convincing the young Soldier to drop SGLI because it does not build cash value and claiming non-existent dependents to decrease income tax withholding in order to "invest" the "additional" take-home pay in high-cost cash value life insurance. </a:t>
            </a:r>
          </a:p>
          <a:p>
            <a:pPr eaLnBrk="1" hangingPunct="1"/>
            <a:r>
              <a:rPr lang="en-US" sz="1200" dirty="0">
                <a:ea typeface="Times New Roman" pitchFamily="18" charset="0"/>
                <a:cs typeface="Arial" charset="0"/>
              </a:rPr>
              <a:t>In this latter case, the Soldier gets a rude shock on April 15th when he or she discovers they must write a sizable check for income taxes.</a:t>
            </a:r>
          </a:p>
          <a:p>
            <a:pPr marL="0" indent="0" eaLnBrk="1" hangingPunct="1">
              <a:buFont typeface="Arial" panose="020B0604020202020204" pitchFamily="34" charset="0"/>
              <a:buNone/>
              <a:defRPr/>
            </a:pPr>
            <a:endParaRPr lang="en-US" sz="1200"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662750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9-25: INSURANCE SUMMARY</a:t>
            </a:r>
            <a:endParaRPr lang="en-US" b="1" dirty="0">
              <a:ea typeface="Times New Roman" pitchFamily="18" charset="0"/>
              <a:cs typeface="Arial" charset="0"/>
            </a:endParaRPr>
          </a:p>
          <a:p>
            <a:endParaRPr lang="en-US" b="1" dirty="0">
              <a:ea typeface="Times New Roman" pitchFamily="18" charset="0"/>
              <a:cs typeface="Arial" charset="0"/>
            </a:endParaRPr>
          </a:p>
          <a:p>
            <a:r>
              <a:rPr lang="en-US" b="1" dirty="0">
                <a:ea typeface="Times New Roman" pitchFamily="18" charset="0"/>
                <a:cs typeface="Arial" charset="0"/>
              </a:rPr>
              <a:t>In today’s lesson, we covered all things insurance. </a:t>
            </a:r>
            <a:endParaRPr lang="en-US" b="0" dirty="0">
              <a:cs typeface="Arial"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50000"/>
              </a:lnSpc>
              <a:spcBef>
                <a:spcPts val="0"/>
              </a:spcBef>
              <a:spcAft>
                <a:spcPts val="0"/>
              </a:spcAft>
              <a:buClrTx/>
              <a:buSzTx/>
              <a:buFontTx/>
              <a:buNone/>
              <a:tabLst/>
              <a:defRPr/>
            </a:pPr>
            <a:r>
              <a:rPr lang="en-US" b="1" dirty="0"/>
              <a:t>Purpose of insurance: </a:t>
            </a:r>
            <a:r>
              <a:rPr lang="en-US" b="0" dirty="0">
                <a:ea typeface="Times New Roman" pitchFamily="18" charset="0"/>
                <a:cs typeface="Arial" charset="0"/>
              </a:rPr>
              <a:t>We looked at the purpose of insurance as a</a:t>
            </a:r>
            <a:r>
              <a:rPr lang="en-US" b="1" dirty="0">
                <a:ea typeface="Times New Roman" pitchFamily="18" charset="0"/>
                <a:cs typeface="Arial" charset="0"/>
              </a:rPr>
              <a:t> </a:t>
            </a:r>
            <a:r>
              <a:rPr lang="en-US" b="0" dirty="0">
                <a:cs typeface="Arial" charset="0"/>
              </a:rPr>
              <a:t>means of transferring risk, in particular, the risk of financial loss or hardship. Remind learners that major life events, such as moving away from home, marrying, and having children, affect insurance needs</a:t>
            </a:r>
            <a:r>
              <a:rPr lang="en-US" b="0" baseline="0" dirty="0">
                <a:cs typeface="Arial" charset="0"/>
              </a:rPr>
              <a:t> and should be looked at frequently.</a:t>
            </a:r>
            <a:endParaRPr lang="en-US" b="0" dirty="0">
              <a:cs typeface="Arial" charset="0"/>
            </a:endParaRPr>
          </a:p>
          <a:p>
            <a:pPr>
              <a:lnSpc>
                <a:spcPct val="150000"/>
              </a:lnSpc>
            </a:pPr>
            <a:endParaRPr lang="en-US" b="1" dirty="0"/>
          </a:p>
          <a:p>
            <a:pPr>
              <a:lnSpc>
                <a:spcPct val="150000"/>
              </a:lnSpc>
            </a:pPr>
            <a:r>
              <a:rPr lang="en-US" b="1" dirty="0"/>
              <a:t>Different types of insurance: </a:t>
            </a:r>
            <a:r>
              <a:rPr lang="en-US" b="0" dirty="0"/>
              <a:t>We covered auto, renter/homeowner,</a:t>
            </a:r>
            <a:r>
              <a:rPr lang="en-US" b="0" baseline="0" dirty="0"/>
              <a:t> and property insurance tips. </a:t>
            </a:r>
            <a:endParaRPr lang="en-US" b="1" dirty="0"/>
          </a:p>
          <a:p>
            <a:pPr>
              <a:lnSpc>
                <a:spcPct val="150000"/>
              </a:lnSpc>
            </a:pPr>
            <a:endParaRPr lang="en-US" b="1" dirty="0"/>
          </a:p>
          <a:p>
            <a:pPr>
              <a:lnSpc>
                <a:spcPct val="150000"/>
              </a:lnSpc>
            </a:pPr>
            <a:r>
              <a:rPr lang="en-US" b="1" dirty="0"/>
              <a:t>Army provided insurance: </a:t>
            </a:r>
            <a:r>
              <a:rPr lang="en-US" b="0" dirty="0"/>
              <a:t>We</a:t>
            </a:r>
            <a:r>
              <a:rPr lang="en-US" b="0" baseline="0" dirty="0"/>
              <a:t> discussed TRICARE as the Army provided health insurance as well as the Servicemembers’ Group Life Insurance (SGLI). We also explored how to locate care under TRICARE and the benefits under SGLI.</a:t>
            </a:r>
            <a:endParaRPr lang="en-US" b="1" dirty="0"/>
          </a:p>
          <a:p>
            <a:pPr>
              <a:lnSpc>
                <a:spcPct val="150000"/>
              </a:lnSpc>
            </a:pPr>
            <a:endParaRPr lang="en-US" b="1" dirty="0"/>
          </a:p>
          <a:p>
            <a:pPr marL="0" marR="0" lvl="0" indent="0" algn="l" defTabSz="914400" rtl="0" eaLnBrk="1" fontAlgn="auto" latinLnBrk="0" hangingPunct="1">
              <a:lnSpc>
                <a:spcPct val="150000"/>
              </a:lnSpc>
              <a:spcBef>
                <a:spcPts val="0"/>
              </a:spcBef>
              <a:spcAft>
                <a:spcPts val="0"/>
              </a:spcAft>
              <a:buClrTx/>
              <a:buSzTx/>
              <a:buFontTx/>
              <a:buNone/>
              <a:tabLst/>
              <a:defRPr/>
            </a:pPr>
            <a:r>
              <a:rPr lang="en-US" b="1" dirty="0"/>
              <a:t>Elements of an Estate Plan: </a:t>
            </a:r>
            <a:r>
              <a:rPr lang="en-US" sz="1200" b="0" i="0" u="none" strike="noStrike" kern="1200" baseline="0" dirty="0">
                <a:solidFill>
                  <a:schemeClr val="tx1"/>
                </a:solidFill>
              </a:rPr>
              <a:t>We identified that properly planning helps your loved ones navigate a difficult time and avoid confusion, conflict and unnecessary cost.</a:t>
            </a:r>
          </a:p>
          <a:p>
            <a:pPr>
              <a:lnSpc>
                <a:spcPct val="150000"/>
              </a:lnSpc>
            </a:pPr>
            <a:endParaRPr lang="en-US" b="1" dirty="0"/>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dirty="0"/>
              <a:t>Managing risk is a serious business and is a big part of your financial future. Insurance should be a major part of your risk-management strategy. And, ensuring that your wishes</a:t>
            </a:r>
            <a:r>
              <a:rPr lang="en-US" sz="1200" baseline="0" dirty="0"/>
              <a:t> are carried out in the event of an emergency or death will assist your loved ones when you cannot be there. </a:t>
            </a:r>
            <a:endParaRPr lang="en-US" sz="1200" dirty="0"/>
          </a:p>
          <a:p>
            <a:pPr>
              <a:lnSpc>
                <a:spcPct val="150000"/>
              </a:lnSpc>
            </a:pPr>
            <a:endParaRPr lang="en-US" b="1" dirty="0"/>
          </a:p>
          <a:p>
            <a:pPr>
              <a:lnSpc>
                <a:spcPct val="150000"/>
              </a:lnSpc>
            </a:pPr>
            <a:r>
              <a:rPr lang="en-US" b="1" dirty="0"/>
              <a:t>Survivor Benefits: </a:t>
            </a:r>
            <a:r>
              <a:rPr lang="en-US" b="0" dirty="0"/>
              <a:t>We</a:t>
            </a:r>
            <a:r>
              <a:rPr lang="en-US" b="0" baseline="0" dirty="0"/>
              <a:t> looked at the Survivor Benefits that your loved ones would be entitled to from the Army, the VA, and Social Security.</a:t>
            </a:r>
          </a:p>
          <a:p>
            <a:pPr>
              <a:lnSpc>
                <a:spcPct val="150000"/>
              </a:lnSpc>
            </a:pPr>
            <a:endParaRPr lang="en-US" b="1" dirty="0"/>
          </a:p>
          <a:p>
            <a:pPr marL="0" marR="0" lvl="0" indent="0" algn="l" defTabSz="914400" rtl="0" eaLnBrk="1" fontAlgn="auto" latinLnBrk="0" hangingPunct="1">
              <a:lnSpc>
                <a:spcPct val="150000"/>
              </a:lnSpc>
              <a:spcBef>
                <a:spcPts val="0"/>
              </a:spcBef>
              <a:spcAft>
                <a:spcPts val="0"/>
              </a:spcAft>
              <a:buClrTx/>
              <a:buSzTx/>
              <a:buFontTx/>
              <a:buNone/>
              <a:tabLst/>
              <a:defRPr/>
            </a:pPr>
            <a:r>
              <a:rPr lang="en-US" b="1" dirty="0"/>
              <a:t>Reviewing Beneficiaries: </a:t>
            </a:r>
            <a:r>
              <a:rPr lang="en-US" sz="1200" b="0" i="0" u="none" strike="noStrike" kern="1200" baseline="0" dirty="0">
                <a:solidFill>
                  <a:schemeClr val="tx1"/>
                </a:solidFill>
              </a:rPr>
              <a:t>Whenever you have a qualifying life event (e.g.. Marriage, birth of child, divorce, disabling sickness/condition, pre/post deployment, permanent change of station, etc.) make sure to review your beneficiaries and update all of the policies. </a:t>
            </a:r>
            <a:endParaRPr lang="en-US" b="1" dirty="0"/>
          </a:p>
          <a:p>
            <a:pPr>
              <a:lnSpc>
                <a:spcPct val="150000"/>
              </a:lnSpc>
            </a:pPr>
            <a:endParaRPr lang="en-US" b="1" dirty="0"/>
          </a:p>
          <a:p>
            <a:pPr>
              <a:lnSpc>
                <a:spcPct val="150000"/>
              </a:lnSpc>
            </a:pPr>
            <a:r>
              <a:rPr lang="en-US" b="1" dirty="0"/>
              <a:t>Insurance Scams: </a:t>
            </a:r>
            <a:r>
              <a:rPr lang="en-US" b="0" dirty="0"/>
              <a:t>Finally,</a:t>
            </a:r>
            <a:r>
              <a:rPr lang="en-US" b="0" baseline="0" dirty="0"/>
              <a:t> we looked at different frivolous insurance and different insurance scams. </a:t>
            </a:r>
          </a:p>
          <a:p>
            <a:pPr>
              <a:lnSpc>
                <a:spcPct val="150000"/>
              </a:lnSpc>
            </a:pPr>
            <a:endParaRPr lang="en-US" b="0" baseline="0" dirty="0"/>
          </a:p>
          <a:p>
            <a:pPr>
              <a:lnSpc>
                <a:spcPct val="150000"/>
              </a:lnSpc>
            </a:pPr>
            <a:endParaRPr lang="en-US" b="1"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eaLnBrk="1" hangingPunct="1"/>
            <a:r>
              <a:rPr lang="en-US" b="1" dirty="0">
                <a:latin typeface="Arial" pitchFamily="34" charset="0"/>
                <a:cs typeface="Arial" pitchFamily="34" charset="0"/>
              </a:rPr>
              <a:t>SHOW SLIDE 9-26: </a:t>
            </a:r>
            <a:r>
              <a:rPr lang="en-US" b="1" dirty="0">
                <a:latin typeface="Arial" pitchFamily="34" charset="0"/>
              </a:rPr>
              <a:t>SOURCES OF ASSISTANCE</a:t>
            </a:r>
            <a:endParaRPr lang="en-US" dirty="0">
              <a:latin typeface="Arial" pitchFamily="34" charset="0"/>
            </a:endParaRPr>
          </a:p>
          <a:p>
            <a:pPr eaLnBrk="1" hangingPunct="1"/>
            <a:endParaRPr lang="en-US" b="1" dirty="0">
              <a:latin typeface="Arial" pitchFamily="34" charset="0"/>
            </a:endParaRPr>
          </a:p>
          <a:p>
            <a:pPr eaLnBrk="1" hangingPunct="1"/>
            <a:r>
              <a:rPr lang="en-US" sz="1200" b="1" dirty="0">
                <a:latin typeface="Arial" pitchFamily="34" charset="0"/>
              </a:rPr>
              <a:t>SUMMARY</a:t>
            </a:r>
            <a:endParaRPr lang="en-US" sz="1200" dirty="0">
              <a:latin typeface="Arial" pitchFamily="34" charset="0"/>
            </a:endParaRPr>
          </a:p>
          <a:p>
            <a:r>
              <a:rPr lang="en-US" sz="1200" dirty="0"/>
              <a:t>Throughout this course we will emphasize that you, as members of the military, have a wide range of assistance available to you absolutely free of charge.  Among these are the Army Community Service Center and Army Emergency Relief.  Rely on these sources for help.</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9-27: QUESTIONS</a:t>
            </a:r>
          </a:p>
          <a:p>
            <a:endParaRPr lang="en-US" b="1" dirty="0"/>
          </a:p>
          <a:p>
            <a:r>
              <a:rPr lang="en-US" b="1" dirty="0"/>
              <a:t>NOTE:  </a:t>
            </a:r>
            <a:r>
              <a:rPr lang="en-US" dirty="0"/>
              <a:t>Ask students if they have any questions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eaLnBrk="1" hangingPunct="1">
              <a:defRPr/>
            </a:pPr>
            <a:r>
              <a:rPr lang="en-US" b="1" dirty="0">
                <a:cs typeface="Arial" charset="0"/>
              </a:rPr>
              <a:t>SHOW SLIDE 9-28</a:t>
            </a:r>
            <a:r>
              <a:rPr lang="en-US" b="1" dirty="0"/>
              <a:t>:  </a:t>
            </a:r>
            <a:r>
              <a:rPr lang="en-US" b="1" kern="1200" dirty="0">
                <a:solidFill>
                  <a:schemeClr val="tx1"/>
                </a:solidFill>
              </a:rPr>
              <a:t>CHECK ON LEARNING</a:t>
            </a:r>
            <a:endParaRPr lang="en-US" b="1" dirty="0"/>
          </a:p>
          <a:p>
            <a:pPr eaLnBrk="1" hangingPunct="1">
              <a:defRPr/>
            </a:pPr>
            <a:endParaRPr lang="en-US" b="1" dirty="0"/>
          </a:p>
          <a:p>
            <a:pPr>
              <a:defRPr/>
            </a:pPr>
            <a:r>
              <a:rPr lang="en-US" b="1" dirty="0"/>
              <a:t>NOTE:  </a:t>
            </a:r>
            <a:r>
              <a:rPr lang="en-US" dirty="0"/>
              <a:t>Conduct a check on learning. Slides 24-28 contain a question and answer.</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defRPr/>
            </a:pPr>
            <a:r>
              <a:rPr lang="en-US" b="1" dirty="0">
                <a:latin typeface="Arial" pitchFamily="34" charset="0"/>
                <a:cs typeface="Arial" pitchFamily="34" charset="0"/>
              </a:rPr>
              <a:t>SHOW SLIDE 9-29:  </a:t>
            </a:r>
            <a:r>
              <a:rPr lang="en-US" b="1" kern="1200" dirty="0">
                <a:solidFill>
                  <a:schemeClr val="tx1"/>
                </a:solidFill>
                <a:latin typeface="+mn-lt"/>
                <a:cs typeface="+mn-cs"/>
              </a:rPr>
              <a:t>Check</a:t>
            </a:r>
            <a:r>
              <a:rPr lang="en-US" b="1" kern="1200" baseline="0" dirty="0">
                <a:solidFill>
                  <a:schemeClr val="tx1"/>
                </a:solidFill>
                <a:latin typeface="+mn-lt"/>
                <a:cs typeface="+mn-cs"/>
              </a:rPr>
              <a:t> on Learning</a:t>
            </a:r>
            <a:endParaRPr lang="en-US" b="1" dirty="0">
              <a:latin typeface="Arial" pitchFamily="34" charset="0"/>
            </a:endParaRPr>
          </a:p>
          <a:p>
            <a:pPr>
              <a:defRPr/>
            </a:pPr>
            <a:endParaRPr lang="en-US" dirty="0"/>
          </a:p>
          <a:p>
            <a:pPr>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Times New Roman"/>
              </a:rPr>
              <a:t>Question</a:t>
            </a:r>
            <a:r>
              <a:rPr lang="en-US" dirty="0">
                <a:latin typeface="Arial"/>
                <a:ea typeface="Times New Roman"/>
              </a:rPr>
              <a:t>:  </a:t>
            </a:r>
            <a:r>
              <a:rPr lang="en-US" sz="1200" dirty="0">
                <a:solidFill>
                  <a:srgbClr val="23362A"/>
                </a:solidFill>
              </a:rPr>
              <a:t>What is the purpose of insurance?</a:t>
            </a:r>
            <a:endParaRPr lang="en-US" dirty="0"/>
          </a:p>
          <a:p>
            <a:pPr marL="571500" indent="-571500">
              <a:spcBef>
                <a:spcPts val="0"/>
              </a:spcBef>
              <a:spcAft>
                <a:spcPts val="0"/>
              </a:spcAft>
              <a:defRPr/>
            </a:pPr>
            <a:r>
              <a:rPr lang="en-US" dirty="0">
                <a:latin typeface="Arial"/>
                <a:ea typeface="Times New Roman"/>
              </a:rPr>
              <a:t> </a:t>
            </a:r>
          </a:p>
          <a:p>
            <a:pPr marL="571500" indent="-571500" algn="l">
              <a:spcBef>
                <a:spcPts val="0"/>
              </a:spcBef>
              <a:spcAft>
                <a:spcPts val="0"/>
              </a:spcAft>
              <a:defRPr/>
            </a:pPr>
            <a:r>
              <a:rPr lang="en-US" b="1" dirty="0">
                <a:latin typeface="Arial"/>
                <a:ea typeface="Times New Roman"/>
              </a:rPr>
              <a:t>Answer</a:t>
            </a:r>
            <a:r>
              <a:rPr lang="en-US" dirty="0">
                <a:latin typeface="Arial"/>
                <a:ea typeface="Times New Roman"/>
              </a:rPr>
              <a:t>:  </a:t>
            </a:r>
            <a:r>
              <a:rPr lang="en-US" sz="1200" kern="1200" dirty="0">
                <a:solidFill>
                  <a:srgbClr val="21362C"/>
                </a:solidFill>
                <a:latin typeface="Helvetica" panose="020B0604020202020204" pitchFamily="34" charset="0"/>
                <a:ea typeface="Tahoma" pitchFamily="34" charset="0"/>
                <a:cs typeface="Helvetica" panose="020B0604020202020204" pitchFamily="34" charset="0"/>
              </a:rPr>
              <a:t>Transfer risk of financial loss or hardship</a:t>
            </a:r>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29716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9-3: THE PURPOSE OF INSURANCE</a:t>
            </a:r>
          </a:p>
          <a:p>
            <a:endParaRPr lang="en-US" b="1" dirty="0">
              <a:cs typeface="Arial" charset="0"/>
            </a:endParaRPr>
          </a:p>
          <a:p>
            <a:r>
              <a:rPr lang="en-US" b="1" dirty="0">
                <a:cs typeface="Arial" charset="0"/>
              </a:rPr>
              <a:t>The Purpose of Insurance</a:t>
            </a:r>
          </a:p>
          <a:p>
            <a:endParaRPr lang="en-US" b="1" dirty="0">
              <a:cs typeface="Arial" charset="0"/>
            </a:endParaRPr>
          </a:p>
          <a:p>
            <a:r>
              <a:rPr lang="en-US" b="0" dirty="0">
                <a:cs typeface="Arial" charset="0"/>
              </a:rPr>
              <a:t>Insurance is a means of transferring risk, in particular, the risk of financial loss or hardship.</a:t>
            </a:r>
          </a:p>
          <a:p>
            <a:endParaRPr lang="en-US" b="0" dirty="0">
              <a:cs typeface="Arial" charset="0"/>
            </a:endParaRPr>
          </a:p>
          <a:p>
            <a:r>
              <a:rPr lang="en-US" b="0" dirty="0">
                <a:cs typeface="Arial" charset="0"/>
              </a:rPr>
              <a:t>Remind learners that major life events, such as moving away from home, marrying, and having children, affect insurance needs.</a:t>
            </a:r>
          </a:p>
          <a:p>
            <a:endParaRPr lang="en-US" b="0" dirty="0">
              <a:cs typeface="Arial" charset="0"/>
            </a:endParaRPr>
          </a:p>
          <a:p>
            <a:r>
              <a:rPr lang="en-US" b="0" dirty="0">
                <a:cs typeface="Arial" charset="0"/>
              </a:rPr>
              <a:t>Some types of insurance, such as health and disability, are provided while learners remain on active duty. Other types of insurance, such as life and property insurance, are their responsibility in part or in full.</a:t>
            </a:r>
          </a:p>
          <a:p>
            <a:endParaRPr lang="en-US" b="0" dirty="0">
              <a:cs typeface="Arial" charset="0"/>
            </a:endParaRPr>
          </a:p>
          <a:p>
            <a:r>
              <a:rPr lang="en-US" b="0" dirty="0">
                <a:cs typeface="Arial" charset="0"/>
              </a:rPr>
              <a:t>You must look at your individual situation</a:t>
            </a:r>
            <a:r>
              <a:rPr lang="en-US" b="0" baseline="0" dirty="0">
                <a:cs typeface="Arial" charset="0"/>
              </a:rPr>
              <a:t> to determine whether the insurance levels needed cover personal assets and liabilities are enough. If not, do your research and readjust your policies.</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defRPr/>
            </a:pPr>
            <a:r>
              <a:rPr lang="en-US" b="1" dirty="0">
                <a:latin typeface="Arial" pitchFamily="34" charset="0"/>
                <a:cs typeface="Arial" pitchFamily="34" charset="0"/>
              </a:rPr>
              <a:t>SHOW SLIDE 9-30:  </a:t>
            </a:r>
            <a:r>
              <a:rPr lang="en-US" b="1" kern="1200" dirty="0">
                <a:solidFill>
                  <a:schemeClr val="tx1"/>
                </a:solidFill>
              </a:rPr>
              <a:t>CHECK ON LEARNING</a:t>
            </a:r>
            <a:endParaRPr lang="en-US" b="1" kern="1200" dirty="0">
              <a:solidFill>
                <a:schemeClr val="tx1"/>
              </a:solidFill>
              <a:latin typeface="Arial" pitchFamily="34" charset="0"/>
            </a:endParaRPr>
          </a:p>
          <a:p>
            <a:pPr>
              <a:defRPr/>
            </a:pPr>
            <a:endParaRPr lang="en-US" b="1" kern="1200" dirty="0">
              <a:solidFill>
                <a:schemeClr val="tx1"/>
              </a:solidFill>
              <a:latin typeface="Arial" pitchFamily="34" charset="0"/>
              <a:ea typeface="Times New Roman"/>
            </a:endParaRPr>
          </a:p>
          <a:p>
            <a:pPr>
              <a:defRPr/>
            </a:pPr>
            <a:r>
              <a:rPr lang="en-US" b="1" dirty="0">
                <a:latin typeface="Arial"/>
                <a:ea typeface="Times New Roman"/>
              </a:rPr>
              <a:t>Question</a:t>
            </a:r>
            <a:r>
              <a:rPr lang="en-US" dirty="0">
                <a:latin typeface="Arial"/>
                <a:ea typeface="Times New Roman"/>
              </a:rPr>
              <a:t>:  </a:t>
            </a:r>
            <a:r>
              <a:rPr lang="en-US" sz="1200" dirty="0">
                <a:solidFill>
                  <a:srgbClr val="23362A"/>
                </a:solidFill>
              </a:rPr>
              <a:t>You can visit Tricare.mil/plans/planfinder to find the perfect health insurance plan that fits your families’ needs. </a:t>
            </a:r>
          </a:p>
          <a:p>
            <a:pPr marL="571500" indent="-571500">
              <a:spcBef>
                <a:spcPts val="0"/>
              </a:spcBef>
              <a:spcAft>
                <a:spcPts val="0"/>
              </a:spcAft>
              <a:defRPr/>
            </a:pPr>
            <a:r>
              <a:rPr lang="en-US" dirty="0">
                <a:latin typeface="Arial"/>
                <a:ea typeface="Times New Roman"/>
              </a:rPr>
              <a:t> </a:t>
            </a:r>
          </a:p>
          <a:p>
            <a:r>
              <a:rPr lang="en-US" b="1" dirty="0">
                <a:latin typeface="Arial"/>
                <a:ea typeface="Times New Roman"/>
              </a:rPr>
              <a:t>Answer</a:t>
            </a:r>
            <a:r>
              <a:rPr lang="en-US" dirty="0">
                <a:latin typeface="Arial"/>
                <a:ea typeface="Times New Roman"/>
              </a:rPr>
              <a:t>:  </a:t>
            </a:r>
            <a:r>
              <a:rPr lang="en-US" b="0" dirty="0"/>
              <a:t>True</a:t>
            </a:r>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defRPr/>
            </a:pPr>
            <a:r>
              <a:rPr lang="en-US" b="1" dirty="0">
                <a:latin typeface="Arial" pitchFamily="34" charset="0"/>
                <a:cs typeface="Arial" pitchFamily="34" charset="0"/>
              </a:rPr>
              <a:t>SHOW SLIDE 9-32:  </a:t>
            </a:r>
            <a:r>
              <a:rPr lang="en-US" b="1" kern="1200" dirty="0">
                <a:solidFill>
                  <a:schemeClr val="tx1"/>
                </a:solidFill>
              </a:rPr>
              <a:t>CHECK ON LEARNING</a:t>
            </a:r>
            <a:endParaRPr lang="en-US" b="1" dirty="0">
              <a:latin typeface="Arial" pitchFamily="34" charset="0"/>
            </a:endParaRPr>
          </a:p>
          <a:p>
            <a:pPr>
              <a:defRPr/>
            </a:pPr>
            <a:endParaRPr lang="en-US" dirty="0"/>
          </a:p>
          <a:p>
            <a:pPr>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Times New Roman"/>
              </a:rPr>
              <a:t>Question</a:t>
            </a:r>
            <a:r>
              <a:rPr lang="en-US" dirty="0">
                <a:latin typeface="Arial"/>
                <a:ea typeface="Times New Roman"/>
              </a:rPr>
              <a:t>:  </a:t>
            </a:r>
            <a:r>
              <a:rPr lang="en-US" sz="1200" dirty="0">
                <a:solidFill>
                  <a:srgbClr val="23362A"/>
                </a:solidFill>
              </a:rPr>
              <a:t>Where can you go to change your Servicemembers’ Group Life Insurance (SGLI) Election and Beneficiary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571500" indent="-571500">
              <a:spcBef>
                <a:spcPts val="0"/>
              </a:spcBef>
              <a:spcAft>
                <a:spcPts val="0"/>
              </a:spcAft>
              <a:defRPr/>
            </a:pPr>
            <a:r>
              <a:rPr lang="en-US" b="1" dirty="0">
                <a:latin typeface="Arial"/>
                <a:ea typeface="Times New Roman"/>
              </a:rPr>
              <a:t>Answer</a:t>
            </a:r>
            <a:r>
              <a:rPr lang="en-US" dirty="0">
                <a:latin typeface="Arial"/>
                <a:ea typeface="Times New Roman"/>
              </a:rPr>
              <a:t>:  </a:t>
            </a:r>
            <a:r>
              <a:rPr lang="en-US" dirty="0">
                <a:latin typeface="+mn-lt"/>
                <a:ea typeface="+mn-ea"/>
              </a:rPr>
              <a:t>milConnect</a:t>
            </a:r>
            <a:endParaRPr lang="en-US" dirty="0">
              <a:latin typeface="Arial"/>
              <a:ea typeface="Times New Roman"/>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defRPr/>
            </a:pPr>
            <a:r>
              <a:rPr lang="en-US" b="1" dirty="0">
                <a:latin typeface="Arial" pitchFamily="34" charset="0"/>
                <a:cs typeface="Arial" pitchFamily="34" charset="0"/>
              </a:rPr>
              <a:t>SHOW SLIDE 9-33:  </a:t>
            </a:r>
            <a:r>
              <a:rPr lang="en-US" b="1" kern="1200" dirty="0">
                <a:solidFill>
                  <a:schemeClr val="tx1"/>
                </a:solidFill>
              </a:rPr>
              <a:t>CHECK ON LEARNING</a:t>
            </a:r>
            <a:endParaRPr lang="en-US" b="1" dirty="0">
              <a:latin typeface="Arial" pitchFamily="34" charset="0"/>
            </a:endParaRPr>
          </a:p>
          <a:p>
            <a:pPr>
              <a:defRPr/>
            </a:pPr>
            <a:endParaRPr lang="en-US" dirty="0"/>
          </a:p>
          <a:p>
            <a:pPr>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Times New Roman"/>
              </a:rPr>
              <a:t>Question</a:t>
            </a:r>
            <a:r>
              <a:rPr lang="en-US" dirty="0">
                <a:latin typeface="Arial"/>
                <a:ea typeface="Times New Roman"/>
              </a:rPr>
              <a:t>:  </a:t>
            </a:r>
            <a:r>
              <a:rPr lang="en-US" sz="1200" dirty="0">
                <a:solidFill>
                  <a:srgbClr val="23362A"/>
                </a:solidFill>
              </a:rPr>
              <a:t>Which is of the following is not a good way to save money on 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571500" marR="0" lvl="0" indent="-57150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Times New Roman"/>
              </a:rPr>
              <a:t>Answer</a:t>
            </a:r>
            <a:r>
              <a:rPr lang="en-US" dirty="0">
                <a:latin typeface="Arial"/>
                <a:ea typeface="Times New Roman"/>
              </a:rPr>
              <a:t>:  </a:t>
            </a:r>
            <a:r>
              <a:rPr lang="en-US" sz="1200" b="0" dirty="0">
                <a:solidFill>
                  <a:srgbClr val="977B3C"/>
                </a:solidFill>
                <a:latin typeface="Helvetica" pitchFamily="2" charset="0"/>
              </a:rPr>
              <a:t>c. Not have insurance</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9-4: BASIC TERMINOLOGY</a:t>
            </a:r>
          </a:p>
          <a:p>
            <a:endParaRPr lang="en-US" b="0" dirty="0">
              <a:cs typeface="Arial" charset="0"/>
            </a:endParaRPr>
          </a:p>
          <a:p>
            <a:r>
              <a:rPr lang="en-US" b="1" dirty="0">
                <a:cs typeface="Arial" charset="0"/>
              </a:rPr>
              <a:t>Basic insurance terminology:</a:t>
            </a:r>
          </a:p>
          <a:p>
            <a:endParaRPr lang="en-US" b="1" dirty="0">
              <a:cs typeface="Arial" charset="0"/>
            </a:endParaRPr>
          </a:p>
          <a:p>
            <a:r>
              <a:rPr lang="en-US" b="1" dirty="0">
                <a:cs typeface="Arial" charset="0"/>
              </a:rPr>
              <a:t>Insured-</a:t>
            </a:r>
            <a:r>
              <a:rPr lang="en-US" b="0" dirty="0">
                <a:cs typeface="Arial" charset="0"/>
              </a:rPr>
              <a:t>The</a:t>
            </a:r>
            <a:r>
              <a:rPr lang="en-US" b="0" baseline="0" dirty="0">
                <a:cs typeface="Arial" charset="0"/>
              </a:rPr>
              <a:t> person(s) covered by the insurance policy</a:t>
            </a:r>
          </a:p>
          <a:p>
            <a:r>
              <a:rPr lang="en-US" b="1" baseline="0" dirty="0">
                <a:cs typeface="Arial" charset="0"/>
              </a:rPr>
              <a:t>Agent</a:t>
            </a:r>
            <a:r>
              <a:rPr lang="en-US" b="0" baseline="0" dirty="0">
                <a:cs typeface="Arial" charset="0"/>
              </a:rPr>
              <a:t>- A person licensed to sell insurance products. The agent represents the insurance company in all transactions</a:t>
            </a:r>
          </a:p>
          <a:p>
            <a:r>
              <a:rPr lang="en-US" b="1" baseline="0" dirty="0">
                <a:cs typeface="Arial" charset="0"/>
              </a:rPr>
              <a:t>Claim-</a:t>
            </a:r>
            <a:r>
              <a:rPr lang="en-US" b="0" baseline="0" dirty="0">
                <a:cs typeface="Arial" charset="0"/>
              </a:rPr>
              <a:t>Notification to the insurance company that a loss has occurred and a demand of payment for the loss, as provided by the terms of the insurance policy</a:t>
            </a:r>
          </a:p>
          <a:p>
            <a:r>
              <a:rPr lang="en-US" b="1" baseline="0" dirty="0">
                <a:cs typeface="Arial" charset="0"/>
              </a:rPr>
              <a:t>Beneficiary</a:t>
            </a:r>
            <a:r>
              <a:rPr lang="en-US" b="0" baseline="0" dirty="0">
                <a:cs typeface="Arial" charset="0"/>
              </a:rPr>
              <a:t>-The person(s) you choose to leave your benefits to. </a:t>
            </a:r>
          </a:p>
          <a:p>
            <a:pPr marL="171450" indent="-171450">
              <a:buFont typeface="Arial" panose="020B0604020202020204" pitchFamily="34" charset="0"/>
              <a:buChar char="•"/>
            </a:pPr>
            <a:r>
              <a:rPr lang="en-US" b="0" baseline="0" dirty="0">
                <a:cs typeface="Arial" charset="0"/>
              </a:rPr>
              <a:t>Primary-first in line to receive your death benefit</a:t>
            </a:r>
          </a:p>
          <a:p>
            <a:pPr marL="171450" indent="-171450">
              <a:buFont typeface="Arial" panose="020B0604020202020204" pitchFamily="34" charset="0"/>
              <a:buChar char="•"/>
            </a:pPr>
            <a:r>
              <a:rPr lang="en-US" b="0" baseline="0" dirty="0">
                <a:cs typeface="Arial" charset="0"/>
              </a:rPr>
              <a:t>Secondary or contingent-If the primary beneficiary is not available, the money would go to this person.	</a:t>
            </a:r>
          </a:p>
          <a:p>
            <a:r>
              <a:rPr lang="en-US" b="1" baseline="0" dirty="0">
                <a:cs typeface="Arial" charset="0"/>
              </a:rPr>
              <a:t>Premiums</a:t>
            </a:r>
            <a:r>
              <a:rPr lang="en-US" b="0" baseline="0" dirty="0">
                <a:cs typeface="Arial" charset="0"/>
              </a:rPr>
              <a:t>-The monthly or annual amount that you must pay in order to have the insurance coverage</a:t>
            </a:r>
          </a:p>
          <a:p>
            <a:r>
              <a:rPr lang="en-US" b="1" baseline="0" dirty="0">
                <a:cs typeface="Arial" charset="0"/>
              </a:rPr>
              <a:t>Deductible</a:t>
            </a:r>
            <a:r>
              <a:rPr lang="en-US" b="0" baseline="0" dirty="0">
                <a:cs typeface="Arial" charset="0"/>
              </a:rPr>
              <a:t>-A portion of a covered loss that is not paid by the insurer. A higher deductible may mean lower premiums; however, you should have money set aside to cover the deductible if an emergency occurs.</a:t>
            </a:r>
          </a:p>
          <a:p>
            <a:r>
              <a:rPr lang="en-US" b="1" baseline="0" dirty="0">
                <a:cs typeface="Arial" charset="0"/>
              </a:rPr>
              <a:t>Liability</a:t>
            </a:r>
            <a:r>
              <a:rPr lang="en-US" b="0" baseline="0" dirty="0">
                <a:cs typeface="Arial" charset="0"/>
              </a:rPr>
              <a:t>-Condition of being bound by law or contract to do something that may be enforced in the courts; obligation, usually financial</a:t>
            </a:r>
          </a:p>
          <a:p>
            <a:r>
              <a:rPr lang="en-US" b="1" baseline="0" dirty="0">
                <a:cs typeface="Arial" charset="0"/>
              </a:rPr>
              <a:t>Policy-</a:t>
            </a:r>
            <a:r>
              <a:rPr lang="en-US" b="0" baseline="0" dirty="0">
                <a:cs typeface="Arial" charset="0"/>
              </a:rPr>
              <a:t>The insurance contract, the limits paid for particular loss and the amount the insured paid in premium</a:t>
            </a:r>
          </a:p>
          <a:p>
            <a:r>
              <a:rPr lang="en-US" b="1" baseline="0" dirty="0">
                <a:cs typeface="Arial" charset="0"/>
              </a:rPr>
              <a:t>Risk</a:t>
            </a:r>
            <a:r>
              <a:rPr lang="en-US" b="0" baseline="0" dirty="0">
                <a:cs typeface="Arial" charset="0"/>
              </a:rPr>
              <a:t>-Condition in which there is a possibility of loss. Also indicated the person or property insured.</a:t>
            </a:r>
            <a:endParaRPr lang="en-US" b="0"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51851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9-5: AUTO INSURANCE</a:t>
            </a:r>
            <a:endParaRPr lang="en-US" b="1" dirty="0"/>
          </a:p>
          <a:p>
            <a:endParaRPr lang="en-US" b="1" dirty="0"/>
          </a:p>
          <a:p>
            <a:r>
              <a:rPr lang="en-US" b="1" dirty="0"/>
              <a:t>Auto Insurance</a:t>
            </a:r>
          </a:p>
          <a:p>
            <a:r>
              <a:rPr lang="en-US" dirty="0"/>
              <a:t>For many Service members, the biggest initial purchase they will make is a vehicle, and auto insurance is an important way to protect that investment. With this insurance, the policyholder agrees to pay the premium and the insurance company agrees to pay the policyholder’s losses as defined in the policy. </a:t>
            </a:r>
          </a:p>
          <a:p>
            <a:endParaRPr lang="en-US" dirty="0"/>
          </a:p>
          <a:p>
            <a:r>
              <a:rPr lang="en-US" dirty="0"/>
              <a:t>Note that auto insurance was discussed briefly in the previous section of the training. Typical auto insurance coverages include liability, covering losses or injuries caused by a vehicle's owner; property, covering damage to the owner's car; medical, covering the costs of treating injuries resulting from an accident; and other, such as uninsured motorist coverage. Each type of coverage comes with terms and conditions of which policyholders should be aware.</a:t>
            </a:r>
          </a:p>
          <a:p>
            <a:endParaRPr lang="en-US" dirty="0"/>
          </a:p>
          <a:p>
            <a:r>
              <a:rPr lang="en-US" dirty="0"/>
              <a:t>Most states require drivers to purchase a minimum amount of auto insurance, and it is tempting, especially for young drivers, to stop there. However, if they want to protect themselves from big repairs or a possible lawsuit, it is wise to buy more than what is required–to ensure that assets are protected. And, you must have proof of insurance to be driving on an installation.</a:t>
            </a:r>
          </a:p>
          <a:p>
            <a:endParaRPr lang="en-US" dirty="0"/>
          </a:p>
          <a:p>
            <a:pPr eaLnBrk="1" hangingPunct="1">
              <a:defRPr/>
            </a:pPr>
            <a:r>
              <a:rPr lang="en-US" sz="1200" b="1" dirty="0"/>
              <a:t>Automobile Insurance.   </a:t>
            </a:r>
            <a:r>
              <a:rPr lang="en-US" sz="1200" dirty="0"/>
              <a:t>Automobile insurance provides five basic protections; Collision, Comprehensive; Liability; Medical; and Uninsured/Underinsured Motorists. To make informed decisions about your particular needs, you must understand what each of these does for you.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a:t>Liability.</a:t>
            </a:r>
            <a:r>
              <a:rPr lang="en-US" sz="1200" dirty="0"/>
              <a:t> This is the most important part of your coverage. It insures the damage you do to the "other guy". Physical damage to his/her car, and any lawsuit you may encounter.  Liability coverage is mandatory for all cars in every state. Liability is less expensive than collision (unless you are under 25 or have some traffic tickets) yet it is the most important coverage you can carry.   Buy all that you can afford.  A judgment against you can follow you for the rest of your life - make sure you have enough liability coverage.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a:t>Uninsured/Underinsured Motorist</a:t>
            </a:r>
            <a:r>
              <a:rPr lang="en-US" sz="1200" dirty="0"/>
              <a:t>. You will need this coverage in the event that the person who hits you has little or no insurance. If this happens, your insurance company will pay you. They will then sue the uninsured/underinsured driver and try to get any assets he may have, but the important point is you don't have to do that. If you carry this coverage, your insurance company does it for you.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a:t>Medical. </a:t>
            </a:r>
            <a:r>
              <a:rPr lang="en-US" sz="1200" dirty="0"/>
              <a:t>This portion of your policy covers you and your passengers for immediate medical treatment, regardless of  who caused the accident.  Typical coverage here ranges from $1,000 to as high as $10,000. It is very inexpensive and provides immediate help.</a:t>
            </a:r>
            <a:endParaRPr lang="en-US" sz="1200" b="1" dirty="0"/>
          </a:p>
          <a:p>
            <a:pPr marL="228600" indent="-228600" eaLnBrk="1" hangingPunct="1">
              <a:buFont typeface="+mj-lt"/>
              <a:buAutoNum type="arabicPeriod"/>
              <a:defRPr/>
            </a:pPr>
            <a:r>
              <a:rPr lang="en-US" sz="1200" b="1" dirty="0"/>
              <a:t>Collision</a:t>
            </a:r>
            <a:r>
              <a:rPr lang="en-US" sz="1200" dirty="0"/>
              <a:t>. Collision coverage pays for damage done to your car by YOU. It has a separate deductible and premium. Collision coverage is expensive, as the probability of damage from collision is the highest risk of car ownership.  If you finance your car, the lender will require this insurance, most likely with a very low deductible. Most deductibles are $250 to $1,000. The higher the deductible, the lower the premium. If you have the cash, raise the deductible. Put the money you save into a savings account.</a:t>
            </a:r>
          </a:p>
          <a:p>
            <a:pPr marL="228600" indent="-228600" eaLnBrk="1" hangingPunct="1">
              <a:buFont typeface="+mj-lt"/>
              <a:buAutoNum type="arabicPeriod"/>
              <a:defRPr/>
            </a:pPr>
            <a:r>
              <a:rPr lang="en-US" sz="1200" b="1" dirty="0"/>
              <a:t>Comprehensive</a:t>
            </a:r>
            <a:r>
              <a:rPr lang="en-US" sz="1200" dirty="0"/>
              <a:t>.  Comprehensive covers damage done by OTHERS, or damage while you are not in the car, such as vandalism, broken glass, and so forth.  Like Collision coverage, Comprehensive has a separate premium and deductible.</a:t>
            </a:r>
          </a:p>
          <a:p>
            <a:pPr marL="228600" indent="-228600" eaLnBrk="1" hangingPunct="1">
              <a:buFont typeface="+mj-lt"/>
              <a:buAutoNum type="arabicPeriod"/>
              <a:defRPr/>
            </a:pPr>
            <a:r>
              <a:rPr lang="en-US" sz="1200" b="1" dirty="0"/>
              <a:t>Property</a:t>
            </a:r>
            <a:r>
              <a:rPr lang="en-US" sz="1200" b="0" dirty="0"/>
              <a:t>. Property</a:t>
            </a:r>
            <a:r>
              <a:rPr lang="en-US" sz="1200" b="0" baseline="0" dirty="0"/>
              <a:t> covers any damage that you might cause to another person’s property as the result of a collision. It typically covers cars, but it can cover other items like fences, buildings, mailboxes or lamp posts. This does not cover damage to your property.</a:t>
            </a:r>
            <a:endParaRPr lang="en-US" sz="1200" b="1"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9-6: TIPS FOR SAVING ON AUTO INSURANCE</a:t>
            </a:r>
            <a:endParaRPr lang="en-US" sz="1200" b="1" dirty="0">
              <a:ea typeface="Times New Roman" pitchFamily="18" charset="0"/>
              <a:cs typeface="Arial" charset="0"/>
            </a:endParaRPr>
          </a:p>
          <a:p>
            <a:pPr eaLnBrk="1" hangingPunct="1"/>
            <a:endParaRPr lang="en-US" sz="1200" b="1" dirty="0">
              <a:ea typeface="Times New Roman" pitchFamily="18" charset="0"/>
              <a:cs typeface="Arial" charset="0"/>
            </a:endParaRPr>
          </a:p>
          <a:p>
            <a:pPr eaLnBrk="1" hangingPunct="1"/>
            <a:r>
              <a:rPr lang="en-US" sz="1200" b="1" dirty="0">
                <a:ea typeface="Times New Roman" pitchFamily="18" charset="0"/>
                <a:cs typeface="Arial" charset="0"/>
              </a:rPr>
              <a:t>Here are a few additional tips on auto insurance</a:t>
            </a:r>
            <a:r>
              <a:rPr lang="en-US" sz="1200" b="1" baseline="0" dirty="0">
                <a:ea typeface="Times New Roman" pitchFamily="18" charset="0"/>
                <a:cs typeface="Arial" charset="0"/>
              </a:rPr>
              <a:t>:</a:t>
            </a:r>
            <a:r>
              <a:rPr lang="en-US" sz="1200" b="1" dirty="0">
                <a:ea typeface="Times New Roman" pitchFamily="18" charset="0"/>
                <a:cs typeface="Arial" charset="0"/>
              </a:rPr>
              <a:t>  </a:t>
            </a:r>
          </a:p>
          <a:p>
            <a:pPr eaLnBrk="1" hangingPunct="1"/>
            <a:endParaRPr lang="en-US" sz="1200" dirty="0">
              <a:ea typeface="Times New Roman" pitchFamily="18" charset="0"/>
              <a:cs typeface="Arial" charset="0"/>
            </a:endParaRPr>
          </a:p>
          <a:p>
            <a:pPr marL="171450" indent="-171450" eaLnBrk="1" hangingPunct="1">
              <a:buFont typeface="Arial" panose="020B0604020202020204" pitchFamily="34" charset="0"/>
              <a:buChar char="•"/>
            </a:pPr>
            <a:r>
              <a:rPr lang="en-US" sz="1200" dirty="0">
                <a:ea typeface="Times New Roman" pitchFamily="18" charset="0"/>
                <a:cs typeface="Arial" charset="0"/>
              </a:rPr>
              <a:t>If you get traffic tickets or have several accidents, you will have to pay a much higher rate. In fact, if your driving record is so bad that your carrier cancels your insurance, you may have to pay a very high rate for what is called the "assigned risk pool" of bad drivers. Drive Safely!!</a:t>
            </a:r>
          </a:p>
          <a:p>
            <a:pPr marL="171450" indent="-171450" eaLnBrk="1" hangingPunct="1">
              <a:buFont typeface="Arial" panose="020B0604020202020204" pitchFamily="34" charset="0"/>
              <a:buChar char="•"/>
            </a:pPr>
            <a:endParaRPr lang="en-US" sz="1200" dirty="0">
              <a:ea typeface="Times New Roman" pitchFamily="18" charset="0"/>
              <a:cs typeface="Arial" charset="0"/>
            </a:endParaRPr>
          </a:p>
          <a:p>
            <a:pPr marL="171450" indent="-171450" eaLnBrk="1" hangingPunct="1">
              <a:buFont typeface="Arial" panose="020B0604020202020204" pitchFamily="34" charset="0"/>
              <a:buChar char="•"/>
            </a:pPr>
            <a:r>
              <a:rPr lang="en-US" sz="1200" dirty="0">
                <a:ea typeface="Times New Roman" pitchFamily="18" charset="0"/>
                <a:cs typeface="Arial" charset="0"/>
              </a:rPr>
              <a:t>Shop for insurance. There are a lot of different rates.</a:t>
            </a:r>
          </a:p>
          <a:p>
            <a:pPr marL="171450" indent="-171450" eaLnBrk="1" hangingPunct="1">
              <a:buFont typeface="Arial" panose="020B0604020202020204" pitchFamily="34" charset="0"/>
              <a:buChar char="•"/>
            </a:pPr>
            <a:endParaRPr lang="en-US" sz="1200" dirty="0">
              <a:ea typeface="Times New Roman" pitchFamily="18" charset="0"/>
              <a:cs typeface="Arial" charset="0"/>
            </a:endParaRPr>
          </a:p>
          <a:p>
            <a:pPr marL="171450" indent="-171450" eaLnBrk="1" hangingPunct="1">
              <a:buFont typeface="Arial" panose="020B0604020202020204" pitchFamily="34" charset="0"/>
              <a:buChar char="•"/>
            </a:pPr>
            <a:r>
              <a:rPr lang="en-US" sz="1200" dirty="0">
                <a:ea typeface="Times New Roman" pitchFamily="18" charset="0"/>
                <a:cs typeface="Arial" charset="0"/>
              </a:rPr>
              <a:t>Choose a low-profile car: one that is less likely to be stolen and doesn’t cost a lot to repair, like a minivan or small and midsized sedans. Sports cars are very expensive to insure.</a:t>
            </a:r>
          </a:p>
          <a:p>
            <a:pPr marL="171450" indent="-171450" eaLnBrk="1" hangingPunct="1">
              <a:buFont typeface="Arial" panose="020B0604020202020204" pitchFamily="34" charset="0"/>
              <a:buChar char="•"/>
            </a:pPr>
            <a:endParaRPr lang="en-US" sz="1200" dirty="0">
              <a:ea typeface="Times New Roman" pitchFamily="18" charset="0"/>
              <a:cs typeface="Arial" charset="0"/>
            </a:endParaRPr>
          </a:p>
          <a:p>
            <a:pPr marL="171450" indent="-171450" eaLnBrk="1" hangingPunct="1">
              <a:buFont typeface="Arial" panose="020B0604020202020204" pitchFamily="34" charset="0"/>
              <a:buChar char="•"/>
            </a:pPr>
            <a:r>
              <a:rPr lang="en-US" sz="1200" dirty="0">
                <a:ea typeface="Times New Roman" pitchFamily="18" charset="0"/>
                <a:cs typeface="Arial" charset="0"/>
              </a:rPr>
              <a:t>Ask for good driver discounts, student discounts, military discounts.</a:t>
            </a:r>
          </a:p>
          <a:p>
            <a:pPr marL="171450" indent="-171450" eaLnBrk="1" hangingPunct="1">
              <a:buFont typeface="Arial" panose="020B0604020202020204" pitchFamily="34" charset="0"/>
              <a:buChar char="•"/>
            </a:pPr>
            <a:endParaRPr lang="en-US" sz="1200" dirty="0">
              <a:ea typeface="Times New Roman" pitchFamily="18" charset="0"/>
              <a:cs typeface="Arial" charset="0"/>
            </a:endParaRPr>
          </a:p>
          <a:p>
            <a:pPr marL="171450" indent="-171450" eaLnBrk="1" hangingPunct="1">
              <a:buFont typeface="Arial" panose="020B0604020202020204" pitchFamily="34" charset="0"/>
              <a:buChar char="•"/>
            </a:pPr>
            <a:r>
              <a:rPr lang="en-US" sz="1200" dirty="0">
                <a:ea typeface="Times New Roman" pitchFamily="18" charset="0"/>
                <a:cs typeface="Arial" charset="0"/>
              </a:rPr>
              <a:t>If you have had drivers training, get the certificate and provide it. Most companies will reduce your premium.  Most Service Members must take military specific drivers training to learn to drive military vehicles. The military requires a motorcycle training course to be able to drive a motorcycle. These count!</a:t>
            </a:r>
          </a:p>
          <a:p>
            <a:pPr marL="171450" indent="-171450" eaLnBrk="1" hangingPunct="1">
              <a:buFont typeface="Arial" panose="020B0604020202020204" pitchFamily="34" charset="0"/>
              <a:buChar char="•"/>
            </a:pPr>
            <a:endParaRPr lang="en-US" sz="1200" dirty="0">
              <a:ea typeface="Times New Roman" pitchFamily="18" charset="0"/>
              <a:cs typeface="Arial" charset="0"/>
            </a:endParaRPr>
          </a:p>
          <a:p>
            <a:pPr marL="171450" indent="-171450" eaLnBrk="1" hangingPunct="1">
              <a:buFont typeface="Arial" panose="020B0604020202020204" pitchFamily="34" charset="0"/>
              <a:buChar char="•"/>
            </a:pPr>
            <a:r>
              <a:rPr lang="en-US" sz="1200" dirty="0">
                <a:ea typeface="Times New Roman" pitchFamily="18" charset="0"/>
                <a:cs typeface="Arial" charset="0"/>
              </a:rPr>
              <a:t>Anti-theft systems and safety devices like ABS, airbags can reduce your premium as well.  </a:t>
            </a:r>
          </a:p>
          <a:p>
            <a:pPr marL="171450" indent="-171450" eaLnBrk="1" hangingPunct="1">
              <a:buFont typeface="Arial" panose="020B0604020202020204" pitchFamily="34" charset="0"/>
              <a:buChar char="•"/>
            </a:pPr>
            <a:endParaRPr lang="en-US" sz="1200" dirty="0">
              <a:ea typeface="Times New Roman" pitchFamily="18" charset="0"/>
              <a:cs typeface="Arial" charset="0"/>
            </a:endParaRPr>
          </a:p>
          <a:p>
            <a:pPr marL="171450" indent="-171450" eaLnBrk="1" hangingPunct="1">
              <a:buFont typeface="Arial" panose="020B0604020202020204" pitchFamily="34" charset="0"/>
              <a:buChar char="•"/>
            </a:pPr>
            <a:r>
              <a:rPr lang="en-US" sz="1200" dirty="0">
                <a:ea typeface="Times New Roman" pitchFamily="18" charset="0"/>
                <a:cs typeface="Arial" charset="0"/>
              </a:rPr>
              <a:t>Smoking is considered a high-risk behavior. Nonsmoking drivers may receive discounts on liability, medical benefits and collision. </a:t>
            </a:r>
          </a:p>
          <a:p>
            <a:pPr marL="171450" indent="-171450" eaLnBrk="1" hangingPunct="1">
              <a:buFont typeface="Arial" panose="020B0604020202020204" pitchFamily="34" charset="0"/>
              <a:buChar char="•"/>
            </a:pPr>
            <a:endParaRPr lang="en-US" sz="1200" dirty="0">
              <a:ea typeface="Times New Roman" pitchFamily="18" charset="0"/>
              <a:cs typeface="Arial" charset="0"/>
            </a:endParaRPr>
          </a:p>
          <a:p>
            <a:pPr marL="171450" indent="-171450" eaLnBrk="1" hangingPunct="1">
              <a:buFont typeface="Arial" panose="020B0604020202020204" pitchFamily="34" charset="0"/>
              <a:buChar char="•"/>
            </a:pPr>
            <a:r>
              <a:rPr lang="en-US" sz="1200" dirty="0">
                <a:ea typeface="Times New Roman" pitchFamily="18" charset="0"/>
                <a:cs typeface="Arial" charset="0"/>
              </a:rPr>
              <a:t>You can save up to 30% on your car insurance if you bundle it with your renters and/or homeowners insurance. </a:t>
            </a:r>
          </a:p>
          <a:p>
            <a:pPr marL="171450" indent="-171450" eaLnBrk="1" hangingPunct="1">
              <a:buFont typeface="Arial" panose="020B0604020202020204" pitchFamily="34" charset="0"/>
              <a:buChar char="•"/>
            </a:pPr>
            <a:endParaRPr lang="en-US" sz="1200" dirty="0">
              <a:ea typeface="Times New Roman" pitchFamily="18" charset="0"/>
              <a:cs typeface="Arial" charset="0"/>
            </a:endParaRPr>
          </a:p>
          <a:p>
            <a:pPr marL="171450" indent="-171450" eaLnBrk="1" hangingPunct="1">
              <a:buFont typeface="Arial" panose="020B0604020202020204" pitchFamily="34" charset="0"/>
              <a:buChar char="•"/>
            </a:pPr>
            <a:r>
              <a:rPr lang="en-US" sz="1200" dirty="0">
                <a:ea typeface="Times New Roman" pitchFamily="18" charset="0"/>
                <a:cs typeface="Arial" charset="0"/>
              </a:rPr>
              <a:t>Carry as high a deductible as your cash situation, or your lender, will allow. But make sure that</a:t>
            </a:r>
            <a:r>
              <a:rPr lang="en-US" sz="1200" baseline="0" dirty="0">
                <a:ea typeface="Times New Roman" pitchFamily="18" charset="0"/>
                <a:cs typeface="Arial" charset="0"/>
              </a:rPr>
              <a:t> you have the deductible saved in case there is an accident!</a:t>
            </a:r>
            <a:endParaRPr lang="en-US" sz="1200" dirty="0">
              <a:ea typeface="Times New Roman" pitchFamily="18" charset="0"/>
              <a:cs typeface="Arial" charset="0"/>
            </a:endParaRPr>
          </a:p>
          <a:p>
            <a:pPr marL="171450" indent="-171450" eaLnBrk="1" hangingPunct="1">
              <a:buFont typeface="Arial" panose="020B0604020202020204" pitchFamily="34" charset="0"/>
              <a:buChar char="•"/>
            </a:pPr>
            <a:endParaRPr lang="en-US" sz="1200" dirty="0">
              <a:ea typeface="Times New Roman" pitchFamily="18" charset="0"/>
              <a:cs typeface="Arial" charset="0"/>
            </a:endParaRPr>
          </a:p>
          <a:p>
            <a:pPr marL="171450" indent="-171450" eaLnBrk="1" hangingPunct="1">
              <a:buFont typeface="Arial" panose="020B0604020202020204" pitchFamily="34" charset="0"/>
              <a:buChar char="•"/>
            </a:pPr>
            <a:r>
              <a:rPr lang="en-US" sz="1200" dirty="0">
                <a:ea typeface="Times New Roman" pitchFamily="18" charset="0"/>
                <a:cs typeface="Arial" charset="0"/>
              </a:rPr>
              <a:t>Carry as much liability as you can afford.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01124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9-7: RENTER’S INSURANCE</a:t>
            </a:r>
            <a:endParaRPr lang="en-US" dirty="0"/>
          </a:p>
          <a:p>
            <a:endParaRPr lang="en-US" dirty="0"/>
          </a:p>
          <a:p>
            <a:r>
              <a:rPr lang="en-US" dirty="0"/>
              <a:t>Renters and homeowners' insurance—sometimes called “property insurance”—protects the service member against the loss of personal property if it is lost, stolen, or destroyed. Renters insurance is relatively inexpensive, usually less than $25 a month depending on coverage.</a:t>
            </a:r>
          </a:p>
          <a:p>
            <a:endParaRPr lang="en-US" dirty="0"/>
          </a:p>
          <a:p>
            <a:pPr eaLnBrk="1" hangingPunct="1"/>
            <a:r>
              <a:rPr lang="en-US" sz="1200" dirty="0">
                <a:ea typeface="Times New Roman" pitchFamily="18" charset="0"/>
                <a:cs typeface="Arial" charset="0"/>
              </a:rPr>
              <a:t>Many of you will need this type of insurance when you rent an apartment, house, store your possessions in a storage unit, or if you live in government quarters (such as Barracks). Additional optional coverage</a:t>
            </a:r>
            <a:r>
              <a:rPr lang="en-US" sz="1200" baseline="0" dirty="0">
                <a:ea typeface="Times New Roman" pitchFamily="18" charset="0"/>
                <a:cs typeface="Arial" charset="0"/>
              </a:rPr>
              <a:t> would include computers, jewelry, and guns.</a:t>
            </a:r>
            <a:endParaRPr lang="en-US" sz="1200" dirty="0">
              <a:ea typeface="Times New Roman" pitchFamily="18" charset="0"/>
              <a:cs typeface="Arial" charset="0"/>
            </a:endParaRPr>
          </a:p>
          <a:p>
            <a:pPr eaLnBrk="1" hangingPunct="1"/>
            <a:endParaRPr lang="en-US" sz="1200" dirty="0">
              <a:ea typeface="Times New Roman" pitchFamily="18" charset="0"/>
              <a:cs typeface="Arial" charset="0"/>
            </a:endParaRPr>
          </a:p>
          <a:p>
            <a:pPr eaLnBrk="1" hangingPunct="1"/>
            <a:r>
              <a:rPr lang="en-US" sz="1200" dirty="0">
                <a:ea typeface="Times New Roman" pitchFamily="18" charset="0"/>
                <a:cs typeface="Arial" charset="0"/>
              </a:rPr>
              <a:t>You should always have your personal property insured.  </a:t>
            </a:r>
          </a:p>
          <a:p>
            <a:pPr eaLnBrk="1" hangingPunct="1"/>
            <a:endParaRPr lang="en-US" sz="1200" dirty="0">
              <a:ea typeface="Times New Roman" pitchFamily="18" charset="0"/>
              <a:cs typeface="Arial" charset="0"/>
            </a:endParaRPr>
          </a:p>
          <a:p>
            <a:pPr eaLnBrk="1" hangingPunct="1"/>
            <a:r>
              <a:rPr lang="en-US" sz="1200" dirty="0">
                <a:ea typeface="Times New Roman" pitchFamily="18" charset="0"/>
                <a:cs typeface="Arial" charset="0"/>
              </a:rPr>
              <a:t>NOTE: This type of insurance does not cover the structure, since you don’t own the property.</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9-8: HOMEOWNER’S INSURANCE</a:t>
            </a:r>
          </a:p>
          <a:p>
            <a:pPr eaLnBrk="1" hangingPunct="1"/>
            <a:endParaRPr lang="en-US" sz="1200" b="1" dirty="0">
              <a:ea typeface="Times New Roman" pitchFamily="18" charset="0"/>
              <a:cs typeface="Arial" charset="0"/>
            </a:endParaRPr>
          </a:p>
          <a:p>
            <a:pPr eaLnBrk="1" hangingPunct="1"/>
            <a:endParaRPr lang="en-US" sz="1200" b="1" dirty="0">
              <a:ea typeface="Times New Roman" pitchFamily="18" charset="0"/>
              <a:cs typeface="Arial" charset="0"/>
            </a:endParaRPr>
          </a:p>
          <a:p>
            <a:pPr eaLnBrk="1" hangingPunct="1"/>
            <a:r>
              <a:rPr lang="en-US" sz="1200" b="1" dirty="0">
                <a:ea typeface="Times New Roman" pitchFamily="18" charset="0"/>
                <a:cs typeface="Arial" charset="0"/>
              </a:rPr>
              <a:t>Homeowner’s Insurance</a:t>
            </a:r>
            <a:r>
              <a:rPr lang="en-US" sz="1200" dirty="0">
                <a:ea typeface="Times New Roman" pitchFamily="18" charset="0"/>
                <a:cs typeface="Arial" charset="0"/>
              </a:rPr>
              <a:t>.</a:t>
            </a:r>
          </a:p>
          <a:p>
            <a:pPr eaLnBrk="1" hangingPunct="1"/>
            <a:r>
              <a:rPr lang="en-US" sz="1200" dirty="0">
                <a:ea typeface="Times New Roman" pitchFamily="18" charset="0"/>
                <a:cs typeface="Arial" charset="0"/>
              </a:rPr>
              <a:t>Homeowner's insurance is a combined policy that provides coverage for fire, windstorms, or theft as well as some level of liability protection. </a:t>
            </a:r>
          </a:p>
          <a:p>
            <a:pPr eaLnBrk="1" hangingPunct="1"/>
            <a:endParaRPr lang="en-US" sz="1200" dirty="0">
              <a:ea typeface="Times New Roman" pitchFamily="18" charset="0"/>
              <a:cs typeface="Arial" charset="0"/>
            </a:endParaRPr>
          </a:p>
          <a:p>
            <a:pPr eaLnBrk="1" hangingPunct="1"/>
            <a:r>
              <a:rPr lang="en-US" sz="1200" dirty="0">
                <a:ea typeface="Times New Roman" pitchFamily="18" charset="0"/>
                <a:cs typeface="Arial" charset="0"/>
              </a:rPr>
              <a:t>The premiums are relatively low and the policy covers a particular structure and its contents. You must live in the home.</a:t>
            </a:r>
          </a:p>
          <a:p>
            <a:pPr eaLnBrk="1" hangingPunct="1"/>
            <a:endParaRPr lang="en-US" sz="1200" dirty="0">
              <a:ea typeface="Times New Roman" pitchFamily="18" charset="0"/>
              <a:cs typeface="Arial" charset="0"/>
            </a:endParaRPr>
          </a:p>
          <a:p>
            <a:pPr eaLnBrk="1" hangingPunct="1"/>
            <a:r>
              <a:rPr lang="en-US" sz="1200" dirty="0">
                <a:ea typeface="Times New Roman" pitchFamily="18" charset="0"/>
                <a:cs typeface="Arial" charset="0"/>
              </a:rPr>
              <a:t>It is mandatory coverage if you own a home with a mortgage.  If you don't want to lose all of your savings in a fire, tornado, or lawsuit, you will want to have this coverage. </a:t>
            </a:r>
          </a:p>
          <a:p>
            <a:pPr eaLnBrk="1" hangingPunct="1"/>
            <a:endParaRPr lang="en-US" sz="1200" dirty="0">
              <a:ea typeface="Times New Roman" pitchFamily="18" charset="0"/>
              <a:cs typeface="Arial" charset="0"/>
            </a:endParaRPr>
          </a:p>
          <a:p>
            <a:pPr eaLnBrk="1" hangingPunct="1"/>
            <a:r>
              <a:rPr lang="en-US" sz="1200" dirty="0">
                <a:ea typeface="Times New Roman" pitchFamily="18" charset="0"/>
                <a:cs typeface="Arial" charset="0"/>
              </a:rPr>
              <a:t>Certain risks like earthquake, flood, war, or nuclear accident are usually not covered. Coverage for these risks are available, often for an additional premium.</a:t>
            </a:r>
          </a:p>
          <a:p>
            <a:pPr eaLnBrk="1" hangingPunct="1"/>
            <a:endParaRPr lang="en-US" sz="1200" dirty="0">
              <a:ea typeface="Times New Roman" pitchFamily="18" charset="0"/>
              <a:cs typeface="Arial" charset="0"/>
            </a:endParaRPr>
          </a:p>
          <a:p>
            <a:pPr eaLnBrk="1" hangingPunct="1"/>
            <a:r>
              <a:rPr lang="en-US" sz="1200" dirty="0">
                <a:ea typeface="Times New Roman" pitchFamily="18" charset="0"/>
                <a:cs typeface="Arial" charset="0"/>
              </a:rPr>
              <a:t>Did you know:  If your dog bites a neighbor, a homeowner's policy will cover the medical expenses and damages awarded as a result of a lawsuit.</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65942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9-9: PROPERTY INSURANCE TIPS</a:t>
            </a:r>
          </a:p>
          <a:p>
            <a:endParaRPr lang="en-US" b="1" dirty="0"/>
          </a:p>
          <a:p>
            <a:r>
              <a:rPr lang="en-US" b="1" dirty="0"/>
              <a:t>Property Insurance</a:t>
            </a:r>
          </a:p>
          <a:p>
            <a:endParaRPr lang="en-US" b="1" dirty="0"/>
          </a:p>
          <a:p>
            <a:r>
              <a:rPr lang="en-US" b="1" dirty="0"/>
              <a:t>Determine coverage needs</a:t>
            </a:r>
            <a:r>
              <a:rPr lang="en-US" dirty="0"/>
              <a:t>: If in base housing, check with the base housing office to find out what might already be covered. If you are planning to purchase rental coverage for base housing, verify that a selected company does in fact cover base housing; not all do.</a:t>
            </a:r>
          </a:p>
          <a:p>
            <a:r>
              <a:rPr lang="en-US" b="1" dirty="0"/>
              <a:t>Opt for replacement cost coverage: </a:t>
            </a:r>
            <a:r>
              <a:rPr lang="en-US" dirty="0"/>
              <a:t>Always opt for replacement cost coverage, which pays the full cost to replace lost items. Actual cash value (ACV) coverage only pays what it would cost to buy the items used in a thrift store.</a:t>
            </a:r>
          </a:p>
          <a:p>
            <a:r>
              <a:rPr lang="en-US" b="1" dirty="0"/>
              <a:t>Consider a rider: </a:t>
            </a:r>
            <a:r>
              <a:rPr lang="en-US" dirty="0"/>
              <a:t>Some personal property—particularly high-cost items like jewelry, guns, collectibles, sporting gear, or computer equipment—is not fully covered under a standard policy. Some items might require a professional appraisal to be included on a rider. Investigate your options.</a:t>
            </a:r>
          </a:p>
          <a:p>
            <a:r>
              <a:rPr lang="en-US" b="1" dirty="0"/>
              <a:t>Consider personal liability: </a:t>
            </a:r>
            <a:r>
              <a:rPr lang="en-US" dirty="0"/>
              <a:t>A homeowner’s policy automatically includes coverage for personal liability and medical payments. Rental policies may not, but that coverage can be added at an extra cost. A so-called “umbrella policy” can be purchased to insure against the possibility that liability coverage could be exhausted by an exceptionally large claim against the homeowner.</a:t>
            </a:r>
          </a:p>
          <a:p>
            <a:r>
              <a:rPr lang="en-US" b="1" dirty="0"/>
              <a:t>Keep an inventory: </a:t>
            </a:r>
            <a:r>
              <a:rPr lang="en-US" dirty="0"/>
              <a:t>Once you have your property insured, take an inventory and keep a copy of the list somewhere safe (not at home). Photographs or video of your property may help in getting a full-value settlement.</a:t>
            </a:r>
          </a:p>
          <a:p>
            <a:r>
              <a:rPr lang="en-US" b="1" dirty="0"/>
              <a:t>Be aware of exclusions: </a:t>
            </a:r>
            <a:r>
              <a:rPr lang="en-US" dirty="0"/>
              <a:t>Most property insurance does not cover certain types of damage (including earth movement, water damage, power failure, neglect, or intentional damage). Most of these perils can be covered by a separate policy specific to that issue, such as flood insurance, which is the most common. </a:t>
            </a:r>
          </a:p>
          <a:p>
            <a:endParaRPr lang="en-US" dirty="0"/>
          </a:p>
          <a:p>
            <a:r>
              <a:rPr lang="en-US" dirty="0"/>
              <a:t>Make sure to shop around with at least three companies.</a:t>
            </a:r>
            <a:r>
              <a:rPr lang="en-US" baseline="0" dirty="0"/>
              <a:t> Bundling insurance plans may save you money. Make sure to update with every new assignment! Insurance costs change from location to location.</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02612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75472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9687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687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188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05717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61041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99431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3875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2639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1473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5838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8/12/2024</a:t>
            </a:fld>
            <a:endParaRPr lang="en-US" dirty="0"/>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2753437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2.sv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4.sv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12" b="7812"/>
          <a:stretch>
            <a:fillRect/>
          </a:stretch>
        </p:blipFill>
        <p:spPr>
          <a:xfrm>
            <a:off x="0" y="0"/>
            <a:ext cx="18288000" cy="10287000"/>
          </a:xfrm>
          <a:prstGeom prst="rect">
            <a:avLst/>
          </a:prstGeom>
        </p:spPr>
      </p:pic>
      <p:grpSp>
        <p:nvGrpSpPr>
          <p:cNvPr id="3" name="Group 3"/>
          <p:cNvGrpSpPr/>
          <p:nvPr/>
        </p:nvGrpSpPr>
        <p:grpSpPr>
          <a:xfrm>
            <a:off x="838200" y="933506"/>
            <a:ext cx="8972550" cy="8051800"/>
            <a:chOff x="-254000" y="-370343"/>
            <a:chExt cx="11963400" cy="10735733"/>
          </a:xfrm>
        </p:grpSpPr>
        <p:sp>
          <p:nvSpPr>
            <p:cNvPr id="4" name="AutoShape 4"/>
            <p:cNvSpPr/>
            <p:nvPr/>
          </p:nvSpPr>
          <p:spPr>
            <a:xfrm>
              <a:off x="-254000" y="-370343"/>
              <a:ext cx="11963400" cy="10735733"/>
            </a:xfrm>
            <a:prstGeom prst="rect">
              <a:avLst/>
            </a:prstGeom>
            <a:solidFill>
              <a:srgbClr val="003300"/>
            </a:solidFill>
          </p:spPr>
          <p:txBody>
            <a:bodyPr/>
            <a:lstStyle/>
            <a:p>
              <a:endParaRPr lang="en-US" dirty="0"/>
            </a:p>
          </p:txBody>
        </p:sp>
        <p:sp>
          <p:nvSpPr>
            <p:cNvPr id="5" name="TextBox 5"/>
            <p:cNvSpPr txBox="1"/>
            <p:nvPr/>
          </p:nvSpPr>
          <p:spPr>
            <a:xfrm>
              <a:off x="791148" y="1684954"/>
              <a:ext cx="10077395" cy="7933796"/>
            </a:xfrm>
            <a:prstGeom prst="rect">
              <a:avLst/>
            </a:prstGeom>
          </p:spPr>
          <p:txBody>
            <a:bodyPr lIns="0" tIns="0" rIns="0" bIns="0" rtlCol="0" anchor="t">
              <a:spAutoFit/>
            </a:bodyPr>
            <a:lstStyle/>
            <a:p>
              <a:pPr algn="ctr">
                <a:lnSpc>
                  <a:spcPts val="11550"/>
                </a:lnSpc>
              </a:pPr>
              <a:r>
                <a:rPr lang="en-US" sz="10500" spc="-210" dirty="0">
                  <a:solidFill>
                    <a:srgbClr val="FFFFFF"/>
                  </a:solidFill>
                  <a:latin typeface="Telegraf Bold"/>
                </a:rPr>
                <a:t>Meeting Your Insurance Needs</a:t>
              </a:r>
            </a:p>
          </p:txBody>
        </p:sp>
        <p:sp>
          <p:nvSpPr>
            <p:cNvPr id="6" name="TextBox 6"/>
            <p:cNvSpPr txBox="1"/>
            <p:nvPr/>
          </p:nvSpPr>
          <p:spPr>
            <a:xfrm>
              <a:off x="673372" y="412220"/>
              <a:ext cx="10077395" cy="517525"/>
            </a:xfrm>
            <a:prstGeom prst="rect">
              <a:avLst/>
            </a:prstGeom>
          </p:spPr>
          <p:txBody>
            <a:bodyPr lIns="0" tIns="0" rIns="0" bIns="0" rtlCol="0" anchor="t">
              <a:spAutoFit/>
            </a:bodyPr>
            <a:lstStyle/>
            <a:p>
              <a:pPr algn="ctr">
                <a:lnSpc>
                  <a:spcPts val="3000"/>
                </a:lnSpc>
              </a:pPr>
              <a:r>
                <a:rPr lang="en-US" sz="2500" spc="75" dirty="0">
                  <a:solidFill>
                    <a:srgbClr val="FFFFFF"/>
                  </a:solidFill>
                  <a:latin typeface="Roboto Bold"/>
                </a:rPr>
                <a:t>FINANCIAL READINESS PROGRAM</a:t>
              </a:r>
            </a:p>
          </p:txBody>
        </p:sp>
      </p:grpSp>
      <p:sp>
        <p:nvSpPr>
          <p:cNvPr id="7" name="Freeform 7"/>
          <p:cNvSpPr/>
          <p:nvPr/>
        </p:nvSpPr>
        <p:spPr>
          <a:xfrm>
            <a:off x="15033909" y="266700"/>
            <a:ext cx="3036277" cy="2895600"/>
          </a:xfrm>
          <a:custGeom>
            <a:avLst/>
            <a:gdLst/>
            <a:ahLst/>
            <a:cxnLst/>
            <a:rect l="l" t="t" r="r" b="b"/>
            <a:pathLst>
              <a:path w="5717626" h="5717626">
                <a:moveTo>
                  <a:pt x="0" y="0"/>
                </a:moveTo>
                <a:lnTo>
                  <a:pt x="5717626" y="0"/>
                </a:lnTo>
                <a:lnTo>
                  <a:pt x="5717626" y="5717627"/>
                </a:lnTo>
                <a:lnTo>
                  <a:pt x="0" y="5717627"/>
                </a:lnTo>
                <a:lnTo>
                  <a:pt x="0" y="0"/>
                </a:lnTo>
                <a:close/>
              </a:path>
            </a:pathLst>
          </a:custGeom>
          <a:blipFill>
            <a:blip r:embed="rId4"/>
            <a:stretch>
              <a:fillRect/>
            </a:stretch>
          </a:blipFill>
        </p:spPr>
        <p:txBody>
          <a:bodyPr/>
          <a:lstStyle/>
          <a:p>
            <a:endParaRPr lang="en-US" dirty="0"/>
          </a:p>
        </p:txBody>
      </p:sp>
      <p:sp>
        <p:nvSpPr>
          <p:cNvPr id="8" name="Freeform 8"/>
          <p:cNvSpPr/>
          <p:nvPr/>
        </p:nvSpPr>
        <p:spPr>
          <a:xfrm>
            <a:off x="13574386" y="8363439"/>
            <a:ext cx="4495800" cy="1618761"/>
          </a:xfrm>
          <a:custGeom>
            <a:avLst/>
            <a:gdLst/>
            <a:ahLst/>
            <a:cxnLst/>
            <a:rect l="l" t="t" r="r" b="b"/>
            <a:pathLst>
              <a:path w="6446507" h="2375998">
                <a:moveTo>
                  <a:pt x="0" y="0"/>
                </a:moveTo>
                <a:lnTo>
                  <a:pt x="6446506" y="0"/>
                </a:lnTo>
                <a:lnTo>
                  <a:pt x="6446506" y="2375998"/>
                </a:lnTo>
                <a:lnTo>
                  <a:pt x="0" y="2375998"/>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48390"/>
            <a:ext cx="6464062" cy="10287000"/>
          </a:xfrm>
          <a:prstGeom prst="rect">
            <a:avLst/>
          </a:prstGeom>
          <a:solidFill>
            <a:srgbClr val="003300"/>
          </a:solidFill>
        </p:spPr>
        <p:txBody>
          <a:bodyPr/>
          <a:lstStyle/>
          <a:p>
            <a:endParaRPr lang="en-US" dirty="0"/>
          </a:p>
        </p:txBody>
      </p:sp>
      <p:sp>
        <p:nvSpPr>
          <p:cNvPr id="3" name="TextBox 3"/>
          <p:cNvSpPr txBox="1"/>
          <p:nvPr/>
        </p:nvSpPr>
        <p:spPr>
          <a:xfrm>
            <a:off x="6858000" y="722112"/>
            <a:ext cx="7304418" cy="849528"/>
          </a:xfrm>
          <a:prstGeom prst="rect">
            <a:avLst/>
          </a:prstGeom>
        </p:spPr>
        <p:txBody>
          <a:bodyPr wrap="square" lIns="0" tIns="0" rIns="0" bIns="0" rtlCol="0" anchor="t">
            <a:spAutoFit/>
          </a:bodyPr>
          <a:lstStyle/>
          <a:p>
            <a:pPr>
              <a:lnSpc>
                <a:spcPts val="6500"/>
              </a:lnSpc>
            </a:pPr>
            <a:r>
              <a:rPr lang="en-US" sz="7000" b="1" spc="-150" dirty="0">
                <a:solidFill>
                  <a:srgbClr val="003300"/>
                </a:solidFill>
                <a:latin typeface="Roboto" panose="02000000000000000000" pitchFamily="2" charset="0"/>
                <a:ea typeface="Roboto" panose="02000000000000000000" pitchFamily="2" charset="0"/>
                <a:cs typeface="Roboto" panose="02000000000000000000" pitchFamily="2" charset="0"/>
              </a:rPr>
              <a:t>Health Insurance</a:t>
            </a:r>
          </a:p>
        </p:txBody>
      </p:sp>
      <p:graphicFrame>
        <p:nvGraphicFramePr>
          <p:cNvPr id="4" name="Table 4"/>
          <p:cNvGraphicFramePr>
            <a:graphicFrameLocks noGrp="1"/>
          </p:cNvGraphicFramePr>
          <p:nvPr>
            <p:extLst>
              <p:ext uri="{D42A27DB-BD31-4B8C-83A1-F6EECF244321}">
                <p14:modId xmlns:p14="http://schemas.microsoft.com/office/powerpoint/2010/main" val="4185853919"/>
              </p:ext>
            </p:extLst>
          </p:nvPr>
        </p:nvGraphicFramePr>
        <p:xfrm>
          <a:off x="6996761" y="2613715"/>
          <a:ext cx="10287000" cy="5509026"/>
        </p:xfrm>
        <a:graphic>
          <a:graphicData uri="http://schemas.openxmlformats.org/drawingml/2006/table">
            <a:tbl>
              <a:tblPr/>
              <a:tblGrid>
                <a:gridCol w="10287000">
                  <a:extLst>
                    <a:ext uri="{9D8B030D-6E8A-4147-A177-3AD203B41FA5}">
                      <a16:colId xmlns:a16="http://schemas.microsoft.com/office/drawing/2014/main" val="20000"/>
                    </a:ext>
                  </a:extLst>
                </a:gridCol>
              </a:tblGrid>
              <a:tr h="1991676">
                <a:tc>
                  <a:txBody>
                    <a:bodyPr/>
                    <a:lstStyle/>
                    <a:p>
                      <a:pPr algn="l">
                        <a:lnSpc>
                          <a:spcPts val="3499"/>
                        </a:lnSpc>
                        <a:defRPr/>
                      </a:pPr>
                      <a:r>
                        <a:rPr lang="en-US" sz="3000" dirty="0">
                          <a:solidFill>
                            <a:srgbClr val="000000"/>
                          </a:solidFill>
                          <a:latin typeface="Roboto" panose="02000000000000000000" pitchFamily="2" charset="0"/>
                          <a:ea typeface="Roboto" panose="02000000000000000000" pitchFamily="2" charset="0"/>
                          <a:cs typeface="Roboto" panose="02000000000000000000" pitchFamily="2" charset="0"/>
                        </a:rPr>
                        <a:t>Register dependents in Defense Enrollment Eligibility Reporting System (DEERS)</a:t>
                      </a:r>
                      <a:endParaRPr lang="en-US" sz="3000" dirty="0">
                        <a:latin typeface="Roboto" panose="02000000000000000000" pitchFamily="2" charset="0"/>
                        <a:ea typeface="Roboto" panose="02000000000000000000" pitchFamily="2" charset="0"/>
                        <a:cs typeface="Roboto" panose="02000000000000000000" pitchFamily="2"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9226">
                <a:tc>
                  <a:txBody>
                    <a:bodyPr/>
                    <a:lstStyle/>
                    <a:p>
                      <a:pPr algn="l">
                        <a:lnSpc>
                          <a:spcPts val="3499"/>
                        </a:lnSpc>
                        <a:defRPr/>
                      </a:pPr>
                      <a:r>
                        <a:rPr lang="en-US" sz="3000" dirty="0">
                          <a:solidFill>
                            <a:srgbClr val="000000"/>
                          </a:solidFill>
                          <a:latin typeface="Roboto" panose="02000000000000000000" pitchFamily="2" charset="0"/>
                          <a:ea typeface="Roboto" panose="02000000000000000000" pitchFamily="2" charset="0"/>
                          <a:cs typeface="Roboto" panose="02000000000000000000" pitchFamily="2" charset="0"/>
                        </a:rPr>
                        <a:t>Coordinate any spouse benefits</a:t>
                      </a:r>
                      <a:endParaRPr lang="en-US" sz="3000" dirty="0">
                        <a:latin typeface="Roboto" panose="02000000000000000000" pitchFamily="2" charset="0"/>
                        <a:ea typeface="Roboto" panose="02000000000000000000" pitchFamily="2" charset="0"/>
                        <a:cs typeface="Roboto" panose="02000000000000000000" pitchFamily="2"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38124">
                <a:tc>
                  <a:txBody>
                    <a:bodyPr/>
                    <a:lstStyle/>
                    <a:p>
                      <a:pPr algn="l">
                        <a:lnSpc>
                          <a:spcPts val="3499"/>
                        </a:lnSpc>
                        <a:defRPr/>
                      </a:pPr>
                      <a:r>
                        <a:rPr lang="en-US" sz="3000" dirty="0">
                          <a:solidFill>
                            <a:srgbClr val="000000"/>
                          </a:solidFill>
                          <a:latin typeface="Roboto" panose="02000000000000000000" pitchFamily="2" charset="0"/>
                          <a:ea typeface="Roboto" panose="02000000000000000000" pitchFamily="2" charset="0"/>
                          <a:cs typeface="Roboto" panose="02000000000000000000" pitchFamily="2" charset="0"/>
                        </a:rPr>
                        <a:t>Only sponsors can add or remove family members in DEERS</a:t>
                      </a:r>
                      <a:endParaRPr lang="en-US" sz="3000" dirty="0">
                        <a:latin typeface="Roboto" panose="02000000000000000000" pitchFamily="2" charset="0"/>
                        <a:ea typeface="Roboto" panose="02000000000000000000" pitchFamily="2" charset="0"/>
                        <a:cs typeface="Roboto" panose="02000000000000000000" pitchFamily="2" charset="0"/>
                      </a:endParaRPr>
                    </a:p>
                    <a:p>
                      <a:pPr>
                        <a:lnSpc>
                          <a:spcPts val="3499"/>
                        </a:lnSpc>
                      </a:pPr>
                      <a:endParaRPr lang="en-US" sz="3000" dirty="0">
                        <a:latin typeface="Roboto" panose="02000000000000000000" pitchFamily="2" charset="0"/>
                        <a:ea typeface="Roboto" panose="02000000000000000000" pitchFamily="2" charset="0"/>
                        <a:cs typeface="Roboto" panose="02000000000000000000" pitchFamily="2"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Freeform 5"/>
          <p:cNvSpPr/>
          <p:nvPr/>
        </p:nvSpPr>
        <p:spPr>
          <a:xfrm>
            <a:off x="14489543" y="8715360"/>
            <a:ext cx="3317547" cy="1125602"/>
          </a:xfrm>
          <a:custGeom>
            <a:avLst/>
            <a:gdLst/>
            <a:ahLst/>
            <a:cxnLst/>
            <a:rect l="l" t="t" r="r" b="b"/>
            <a:pathLst>
              <a:path w="4316614" h="1590981">
                <a:moveTo>
                  <a:pt x="0" y="0"/>
                </a:moveTo>
                <a:lnTo>
                  <a:pt x="4316614" y="0"/>
                </a:lnTo>
                <a:lnTo>
                  <a:pt x="4316614" y="1590980"/>
                </a:lnTo>
                <a:lnTo>
                  <a:pt x="0" y="1590980"/>
                </a:lnTo>
                <a:lnTo>
                  <a:pt x="0" y="0"/>
                </a:lnTo>
                <a:close/>
              </a:path>
            </a:pathLst>
          </a:custGeom>
          <a:blipFill>
            <a:blip r:embed="rId3"/>
            <a:stretch>
              <a:fillRect/>
            </a:stretch>
          </a:blipFill>
        </p:spPr>
        <p:txBody>
          <a:bodyPr/>
          <a:lstStyle/>
          <a:p>
            <a:endParaRPr lang="en-US" dirty="0"/>
          </a:p>
        </p:txBody>
      </p:sp>
      <p:pic>
        <p:nvPicPr>
          <p:cNvPr id="6" name="Picture 5">
            <a:extLst>
              <a:ext uri="{FF2B5EF4-FFF2-40B4-BE49-F238E27FC236}">
                <a16:creationId xmlns:a16="http://schemas.microsoft.com/office/drawing/2014/main" id="{269626C1-507F-35F6-A2FE-8A1C0E6548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41676" y="446038"/>
            <a:ext cx="3065414" cy="1535773"/>
          </a:xfrm>
          <a:prstGeom prst="rect">
            <a:avLst/>
          </a:prstGeom>
        </p:spPr>
      </p:pic>
      <p:pic>
        <p:nvPicPr>
          <p:cNvPr id="8" name="Picture 7" descr="A qr code with a dinosaur&#10;&#10;Description automatically generated">
            <a:extLst>
              <a:ext uri="{FF2B5EF4-FFF2-40B4-BE49-F238E27FC236}">
                <a16:creationId xmlns:a16="http://schemas.microsoft.com/office/drawing/2014/main" id="{B757333B-69C4-DDBD-4B33-3621825CBB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06" y="2781300"/>
            <a:ext cx="4286250" cy="4286250"/>
          </a:xfrm>
          <a:prstGeom prst="rect">
            <a:avLst/>
          </a:prstGeom>
        </p:spPr>
      </p:pic>
      <p:sp>
        <p:nvSpPr>
          <p:cNvPr id="7" name="TextBox 6">
            <a:extLst>
              <a:ext uri="{FF2B5EF4-FFF2-40B4-BE49-F238E27FC236}">
                <a16:creationId xmlns:a16="http://schemas.microsoft.com/office/drawing/2014/main" id="{48F910A1-E11B-F8EF-6688-E4B01A1AF788}"/>
              </a:ext>
            </a:extLst>
          </p:cNvPr>
          <p:cNvSpPr txBox="1"/>
          <p:nvPr/>
        </p:nvSpPr>
        <p:spPr>
          <a:xfrm>
            <a:off x="1124043" y="7353300"/>
            <a:ext cx="3828957" cy="769441"/>
          </a:xfrm>
          <a:prstGeom prst="rect">
            <a:avLst/>
          </a:prstGeom>
          <a:noFill/>
        </p:spPr>
        <p:txBody>
          <a:bodyPr wrap="square" rtlCol="0">
            <a:spAutoFit/>
          </a:bodyPr>
          <a:lstStyle/>
          <a:p>
            <a:pPr algn="ctr"/>
            <a:r>
              <a:rPr lang="en-US" sz="2200" dirty="0">
                <a:solidFill>
                  <a:schemeClr val="bg1"/>
                </a:solidFill>
                <a:latin typeface="Roboto" panose="02000000000000000000" pitchFamily="2" charset="0"/>
                <a:ea typeface="Roboto" panose="02000000000000000000" pitchFamily="2" charset="0"/>
                <a:cs typeface="Roboto" panose="02000000000000000000" pitchFamily="2" charset="0"/>
              </a:rPr>
              <a:t>Visit the Tricare website by scanning the QR Code above!</a:t>
            </a:r>
          </a:p>
        </p:txBody>
      </p:sp>
    </p:spTree>
    <p:extLst>
      <p:ext uri="{BB962C8B-B14F-4D97-AF65-F5344CB8AC3E}">
        <p14:creationId xmlns:p14="http://schemas.microsoft.com/office/powerpoint/2010/main" val="1078705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B3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0DF3AE-07E7-8A9F-E485-F94100B0D422}"/>
              </a:ext>
            </a:extLst>
          </p:cNvPr>
          <p:cNvSpPr txBox="1"/>
          <p:nvPr/>
        </p:nvSpPr>
        <p:spPr>
          <a:xfrm>
            <a:off x="3086100" y="3924300"/>
            <a:ext cx="12115800" cy="369332"/>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cs typeface="Roboto" panose="02000000000000000000" pitchFamily="2" charset="0"/>
              </a:rPr>
              <a:t>!</a:t>
            </a:r>
          </a:p>
        </p:txBody>
      </p:sp>
      <p:pic>
        <p:nvPicPr>
          <p:cNvPr id="8" name="Picture 7">
            <a:extLst>
              <a:ext uri="{FF2B5EF4-FFF2-40B4-BE49-F238E27FC236}">
                <a16:creationId xmlns:a16="http://schemas.microsoft.com/office/drawing/2014/main" id="{5130EE4F-5655-D415-1095-61BE5DE9A1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700"/>
            <a:ext cx="18288000" cy="10433081"/>
          </a:xfrm>
          <a:prstGeom prst="rect">
            <a:avLst/>
          </a:prstGeom>
        </p:spPr>
      </p:pic>
    </p:spTree>
    <p:extLst>
      <p:ext uri="{BB962C8B-B14F-4D97-AF65-F5344CB8AC3E}">
        <p14:creationId xmlns:p14="http://schemas.microsoft.com/office/powerpoint/2010/main" val="205581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6051550" y="571500"/>
            <a:ext cx="7708900" cy="1506759"/>
          </a:xfrm>
          <a:prstGeom prst="rect">
            <a:avLst/>
          </a:prstGeom>
        </p:spPr>
        <p:txBody>
          <a:bodyPr wrap="square" lIns="0" tIns="0" rIns="0" bIns="0" rtlCol="0" anchor="t">
            <a:spAutoFit/>
          </a:bodyPr>
          <a:lstStyle/>
          <a:p>
            <a:pPr marL="0" lvl="0" indent="0">
              <a:lnSpc>
                <a:spcPts val="12999"/>
              </a:lnSpc>
            </a:pPr>
            <a:r>
              <a:rPr lang="en-US" sz="8000" b="1" spc="-299" dirty="0">
                <a:solidFill>
                  <a:srgbClr val="003300"/>
                </a:solidFill>
                <a:latin typeface="Roboto" panose="02000000000000000000" pitchFamily="2" charset="0"/>
                <a:ea typeface="Roboto" panose="02000000000000000000" pitchFamily="2" charset="0"/>
                <a:cs typeface="Roboto" panose="02000000000000000000" pitchFamily="2" charset="0"/>
              </a:rPr>
              <a:t>TRICARE Plans</a:t>
            </a:r>
          </a:p>
        </p:txBody>
      </p:sp>
      <p:sp>
        <p:nvSpPr>
          <p:cNvPr id="6" name="TextBox 5">
            <a:extLst>
              <a:ext uri="{FF2B5EF4-FFF2-40B4-BE49-F238E27FC236}">
                <a16:creationId xmlns:a16="http://schemas.microsoft.com/office/drawing/2014/main" id="{B50DF3AE-07E7-8A9F-E485-F94100B0D422}"/>
              </a:ext>
            </a:extLst>
          </p:cNvPr>
          <p:cNvSpPr txBox="1"/>
          <p:nvPr/>
        </p:nvSpPr>
        <p:spPr>
          <a:xfrm>
            <a:off x="1016000" y="2400300"/>
            <a:ext cx="8153400" cy="7130157"/>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solidFill>
                  <a:srgbClr val="003300"/>
                </a:solidFill>
                <a:latin typeface="Roboto" panose="02000000000000000000" pitchFamily="2" charset="0"/>
                <a:ea typeface="Roboto" panose="02000000000000000000" pitchFamily="2" charset="0"/>
                <a:cs typeface="Roboto" panose="02000000000000000000" pitchFamily="2" charset="0"/>
              </a:rPr>
              <a:t>Prime</a:t>
            </a:r>
          </a:p>
          <a:p>
            <a:pPr marL="457200" indent="-457200">
              <a:lnSpc>
                <a:spcPct val="150000"/>
              </a:lnSpc>
              <a:buFont typeface="Arial" panose="020B0604020202020204" pitchFamily="34" charset="0"/>
              <a:buChar char="•"/>
            </a:pPr>
            <a:r>
              <a:rPr lang="en-US" sz="2800" dirty="0">
                <a:solidFill>
                  <a:srgbClr val="003300"/>
                </a:solidFill>
                <a:latin typeface="Roboto" panose="02000000000000000000" pitchFamily="2" charset="0"/>
                <a:ea typeface="Roboto" panose="02000000000000000000" pitchFamily="2" charset="0"/>
                <a:cs typeface="Roboto" panose="02000000000000000000" pitchFamily="2" charset="0"/>
              </a:rPr>
              <a:t>Prime Remote</a:t>
            </a:r>
          </a:p>
          <a:p>
            <a:pPr marL="457200" indent="-457200">
              <a:lnSpc>
                <a:spcPct val="150000"/>
              </a:lnSpc>
              <a:buFont typeface="Arial" panose="020B0604020202020204" pitchFamily="34" charset="0"/>
              <a:buChar char="•"/>
            </a:pPr>
            <a:r>
              <a:rPr lang="en-US" sz="2800" dirty="0">
                <a:solidFill>
                  <a:srgbClr val="003300"/>
                </a:solidFill>
                <a:latin typeface="Roboto" panose="02000000000000000000" pitchFamily="2" charset="0"/>
                <a:ea typeface="Roboto" panose="02000000000000000000" pitchFamily="2" charset="0"/>
                <a:cs typeface="Roboto" panose="02000000000000000000" pitchFamily="2" charset="0"/>
              </a:rPr>
              <a:t>Prime Overseas</a:t>
            </a:r>
          </a:p>
          <a:p>
            <a:pPr marL="457200" indent="-457200">
              <a:lnSpc>
                <a:spcPct val="150000"/>
              </a:lnSpc>
              <a:buFont typeface="Arial" panose="020B0604020202020204" pitchFamily="34" charset="0"/>
              <a:buChar char="•"/>
            </a:pPr>
            <a:r>
              <a:rPr lang="en-US" sz="2800" dirty="0">
                <a:solidFill>
                  <a:srgbClr val="003300"/>
                </a:solidFill>
                <a:latin typeface="Roboto" panose="02000000000000000000" pitchFamily="2" charset="0"/>
                <a:ea typeface="Roboto" panose="02000000000000000000" pitchFamily="2" charset="0"/>
                <a:cs typeface="Roboto" panose="02000000000000000000" pitchFamily="2" charset="0"/>
              </a:rPr>
              <a:t>Prime Remote Overseas</a:t>
            </a:r>
          </a:p>
          <a:p>
            <a:pPr marL="457200" indent="-457200">
              <a:lnSpc>
                <a:spcPct val="150000"/>
              </a:lnSpc>
              <a:buFont typeface="Arial" panose="020B0604020202020204" pitchFamily="34" charset="0"/>
              <a:buChar char="•"/>
            </a:pPr>
            <a:r>
              <a:rPr lang="en-US" sz="2800" dirty="0">
                <a:solidFill>
                  <a:srgbClr val="003300"/>
                </a:solidFill>
                <a:latin typeface="Roboto" panose="02000000000000000000" pitchFamily="2" charset="0"/>
                <a:ea typeface="Roboto" panose="02000000000000000000" pitchFamily="2" charset="0"/>
                <a:cs typeface="Roboto" panose="02000000000000000000" pitchFamily="2" charset="0"/>
              </a:rPr>
              <a:t>Select</a:t>
            </a:r>
          </a:p>
          <a:p>
            <a:pPr marL="457200" indent="-457200">
              <a:lnSpc>
                <a:spcPct val="150000"/>
              </a:lnSpc>
              <a:buFont typeface="Arial" panose="020B0604020202020204" pitchFamily="34" charset="0"/>
              <a:buChar char="•"/>
            </a:pPr>
            <a:r>
              <a:rPr lang="en-US" sz="2800" dirty="0">
                <a:solidFill>
                  <a:srgbClr val="003300"/>
                </a:solidFill>
                <a:latin typeface="Roboto" panose="02000000000000000000" pitchFamily="2" charset="0"/>
                <a:ea typeface="Roboto" panose="02000000000000000000" pitchFamily="2" charset="0"/>
                <a:cs typeface="Roboto" panose="02000000000000000000" pitchFamily="2" charset="0"/>
              </a:rPr>
              <a:t>US Family Health Plan</a:t>
            </a:r>
          </a:p>
          <a:p>
            <a:pPr marL="457200" indent="-457200">
              <a:lnSpc>
                <a:spcPct val="150000"/>
              </a:lnSpc>
              <a:buFont typeface="Arial" panose="020B0604020202020204" pitchFamily="34" charset="0"/>
              <a:buChar char="•"/>
            </a:pPr>
            <a:r>
              <a:rPr lang="en-US" sz="2800" dirty="0">
                <a:solidFill>
                  <a:srgbClr val="003300"/>
                </a:solidFill>
                <a:latin typeface="Roboto" panose="02000000000000000000" pitchFamily="2" charset="0"/>
                <a:ea typeface="Roboto" panose="02000000000000000000" pitchFamily="2" charset="0"/>
                <a:cs typeface="Roboto" panose="02000000000000000000" pitchFamily="2" charset="0"/>
              </a:rPr>
              <a:t>For Life</a:t>
            </a:r>
          </a:p>
          <a:p>
            <a:pPr marL="457200" indent="-457200">
              <a:lnSpc>
                <a:spcPct val="150000"/>
              </a:lnSpc>
              <a:buFont typeface="Arial" panose="020B0604020202020204" pitchFamily="34" charset="0"/>
              <a:buChar char="•"/>
            </a:pPr>
            <a:r>
              <a:rPr lang="en-US" sz="2800" dirty="0">
                <a:solidFill>
                  <a:srgbClr val="003300"/>
                </a:solidFill>
                <a:latin typeface="Roboto" panose="02000000000000000000" pitchFamily="2" charset="0"/>
                <a:ea typeface="Roboto" panose="02000000000000000000" pitchFamily="2" charset="0"/>
                <a:cs typeface="Roboto" panose="02000000000000000000" pitchFamily="2" charset="0"/>
              </a:rPr>
              <a:t>Select Overseas</a:t>
            </a:r>
          </a:p>
          <a:p>
            <a:pPr marL="457200" indent="-457200">
              <a:lnSpc>
                <a:spcPct val="150000"/>
              </a:lnSpc>
              <a:buFont typeface="Arial" panose="020B0604020202020204" pitchFamily="34" charset="0"/>
              <a:buChar char="•"/>
            </a:pPr>
            <a:r>
              <a:rPr lang="en-US" sz="2800" dirty="0">
                <a:solidFill>
                  <a:srgbClr val="003300"/>
                </a:solidFill>
                <a:latin typeface="Roboto" panose="02000000000000000000" pitchFamily="2" charset="0"/>
                <a:ea typeface="Roboto" panose="02000000000000000000" pitchFamily="2" charset="0"/>
                <a:cs typeface="Roboto" panose="02000000000000000000" pitchFamily="2" charset="0"/>
              </a:rPr>
              <a:t>Young Adult</a:t>
            </a:r>
          </a:p>
          <a:p>
            <a:pPr marL="457200" indent="-457200">
              <a:lnSpc>
                <a:spcPct val="150000"/>
              </a:lnSpc>
              <a:buFont typeface="Arial" panose="020B0604020202020204" pitchFamily="34" charset="0"/>
              <a:buChar char="•"/>
            </a:pPr>
            <a:r>
              <a:rPr lang="en-US" sz="2800" dirty="0">
                <a:solidFill>
                  <a:srgbClr val="003300"/>
                </a:solidFill>
                <a:latin typeface="Roboto" panose="02000000000000000000" pitchFamily="2" charset="0"/>
                <a:ea typeface="Roboto" panose="02000000000000000000" pitchFamily="2" charset="0"/>
                <a:cs typeface="Roboto" panose="02000000000000000000" pitchFamily="2" charset="0"/>
              </a:rPr>
              <a:t>TRICARE Dental Program</a:t>
            </a:r>
          </a:p>
          <a:p>
            <a:pPr marL="457200" indent="-457200">
              <a:lnSpc>
                <a:spcPct val="150000"/>
              </a:lnSpc>
              <a:buFont typeface="Arial" panose="020B0604020202020204" pitchFamily="34" charset="0"/>
              <a:buChar char="•"/>
            </a:pPr>
            <a:r>
              <a:rPr lang="en-US" sz="2800" dirty="0">
                <a:solidFill>
                  <a:srgbClr val="003300"/>
                </a:solidFill>
                <a:latin typeface="Roboto" panose="02000000000000000000" pitchFamily="2" charset="0"/>
                <a:ea typeface="Roboto" panose="02000000000000000000" pitchFamily="2" charset="0"/>
                <a:cs typeface="Roboto" panose="02000000000000000000" pitchFamily="2" charset="0"/>
              </a:rPr>
              <a:t>Active-Duty Dental Program</a:t>
            </a:r>
          </a:p>
        </p:txBody>
      </p:sp>
      <p:sp>
        <p:nvSpPr>
          <p:cNvPr id="3" name="TextBox 2">
            <a:extLst>
              <a:ext uri="{FF2B5EF4-FFF2-40B4-BE49-F238E27FC236}">
                <a16:creationId xmlns:a16="http://schemas.microsoft.com/office/drawing/2014/main" id="{09F9EB59-E5A2-4C68-4B0D-A7AA207A3E51}"/>
              </a:ext>
            </a:extLst>
          </p:cNvPr>
          <p:cNvSpPr txBox="1"/>
          <p:nvPr/>
        </p:nvSpPr>
        <p:spPr>
          <a:xfrm>
            <a:off x="9922933" y="3546038"/>
            <a:ext cx="7620000" cy="1292662"/>
          </a:xfrm>
          <a:prstGeom prst="rect">
            <a:avLst/>
          </a:prstGeom>
          <a:noFill/>
        </p:spPr>
        <p:txBody>
          <a:bodyPr wrap="square" rtlCol="0">
            <a:spAutoFit/>
          </a:bodyPr>
          <a:lstStyle/>
          <a:p>
            <a:pPr algn="ctr"/>
            <a:r>
              <a:rPr lang="en-US" sz="2600" dirty="0">
                <a:solidFill>
                  <a:srgbClr val="003300"/>
                </a:solidFill>
              </a:rPr>
              <a:t>Find the plan that fits your family’s needs by visiting Tricare.mil/plans/planfinder or by scanning the QR Code below</a:t>
            </a:r>
            <a:r>
              <a:rPr lang="en-US" sz="2600" dirty="0"/>
              <a:t>: </a:t>
            </a:r>
          </a:p>
        </p:txBody>
      </p:sp>
      <p:pic>
        <p:nvPicPr>
          <p:cNvPr id="8" name="Picture 7" descr="A black background with yellow and green text&#10;&#10;Description automatically generated">
            <a:extLst>
              <a:ext uri="{FF2B5EF4-FFF2-40B4-BE49-F238E27FC236}">
                <a16:creationId xmlns:a16="http://schemas.microsoft.com/office/drawing/2014/main" id="{F5BA17E8-8A0D-0E94-65AE-E35AB64AD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07" y="342901"/>
            <a:ext cx="3281893" cy="1209612"/>
          </a:xfrm>
          <a:prstGeom prst="rect">
            <a:avLst/>
          </a:prstGeom>
        </p:spPr>
      </p:pic>
      <p:pic>
        <p:nvPicPr>
          <p:cNvPr id="10" name="Picture 9">
            <a:extLst>
              <a:ext uri="{FF2B5EF4-FFF2-40B4-BE49-F238E27FC236}">
                <a16:creationId xmlns:a16="http://schemas.microsoft.com/office/drawing/2014/main" id="{3E7E2758-4FF5-82E2-6749-8ECDE2976148}"/>
              </a:ext>
            </a:extLst>
          </p:cNvPr>
          <p:cNvPicPr>
            <a:picLocks noChangeAspect="1"/>
          </p:cNvPicPr>
          <p:nvPr/>
        </p:nvPicPr>
        <p:blipFill>
          <a:blip r:embed="rId4"/>
          <a:stretch>
            <a:fillRect/>
          </a:stretch>
        </p:blipFill>
        <p:spPr>
          <a:xfrm>
            <a:off x="11963400" y="4991100"/>
            <a:ext cx="4051300" cy="4051300"/>
          </a:xfrm>
          <a:prstGeom prst="rect">
            <a:avLst/>
          </a:prstGeom>
        </p:spPr>
      </p:pic>
      <p:pic>
        <p:nvPicPr>
          <p:cNvPr id="11" name="Picture 10">
            <a:extLst>
              <a:ext uri="{FF2B5EF4-FFF2-40B4-BE49-F238E27FC236}">
                <a16:creationId xmlns:a16="http://schemas.microsoft.com/office/drawing/2014/main" id="{D0ECCC32-120B-26EC-9880-19152748A4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741676" y="446038"/>
            <a:ext cx="3065414" cy="1535773"/>
          </a:xfrm>
          <a:prstGeom prst="rect">
            <a:avLst/>
          </a:prstGeom>
        </p:spPr>
      </p:pic>
    </p:spTree>
    <p:extLst>
      <p:ext uri="{BB962C8B-B14F-4D97-AF65-F5344CB8AC3E}">
        <p14:creationId xmlns:p14="http://schemas.microsoft.com/office/powerpoint/2010/main" val="17253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B3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0670C9-AD81-4997-6277-310E25A1D5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66" y="12700"/>
            <a:ext cx="18254133" cy="10274300"/>
          </a:xfrm>
          <a:prstGeom prst="rect">
            <a:avLst/>
          </a:prstGeom>
        </p:spPr>
      </p:pic>
    </p:spTree>
    <p:extLst>
      <p:ext uri="{BB962C8B-B14F-4D97-AF65-F5344CB8AC3E}">
        <p14:creationId xmlns:p14="http://schemas.microsoft.com/office/powerpoint/2010/main" val="2863167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reeform 3"/>
          <p:cNvSpPr/>
          <p:nvPr/>
        </p:nvSpPr>
        <p:spPr>
          <a:xfrm>
            <a:off x="304800" y="206496"/>
            <a:ext cx="1828799" cy="1965203"/>
          </a:xfrm>
          <a:custGeom>
            <a:avLst/>
            <a:gdLst/>
            <a:ahLst/>
            <a:cxnLst/>
            <a:rect l="l" t="t" r="r" b="b"/>
            <a:pathLst>
              <a:path w="5056118" h="5056118">
                <a:moveTo>
                  <a:pt x="0" y="0"/>
                </a:moveTo>
                <a:lnTo>
                  <a:pt x="5056118" y="0"/>
                </a:lnTo>
                <a:lnTo>
                  <a:pt x="5056118" y="5056118"/>
                </a:lnTo>
                <a:lnTo>
                  <a:pt x="0" y="5056118"/>
                </a:lnTo>
                <a:lnTo>
                  <a:pt x="0" y="0"/>
                </a:lnTo>
                <a:close/>
              </a:path>
            </a:pathLst>
          </a:custGeom>
          <a:blipFill>
            <a:blip r:embed="rId3"/>
            <a:stretch>
              <a:fillRect/>
            </a:stretch>
          </a:blipFill>
        </p:spPr>
        <p:txBody>
          <a:bodyPr/>
          <a:lstStyle/>
          <a:p>
            <a:endParaRPr lang="en-US" dirty="0"/>
          </a:p>
        </p:txBody>
      </p:sp>
      <p:sp>
        <p:nvSpPr>
          <p:cNvPr id="4" name="TextBox 4"/>
          <p:cNvSpPr txBox="1"/>
          <p:nvPr/>
        </p:nvSpPr>
        <p:spPr>
          <a:xfrm>
            <a:off x="4877989" y="837745"/>
            <a:ext cx="8532021" cy="849528"/>
          </a:xfrm>
          <a:prstGeom prst="rect">
            <a:avLst/>
          </a:prstGeom>
        </p:spPr>
        <p:txBody>
          <a:bodyPr wrap="square" lIns="0" tIns="0" rIns="0" bIns="0" rtlCol="0" anchor="t">
            <a:spAutoFit/>
          </a:bodyPr>
          <a:lstStyle/>
          <a:p>
            <a:pPr marL="0" lvl="0" indent="0" algn="ctr">
              <a:lnSpc>
                <a:spcPts val="6500"/>
              </a:lnSpc>
            </a:pPr>
            <a:r>
              <a:rPr lang="en-US" sz="7000" b="1" spc="-150" dirty="0">
                <a:solidFill>
                  <a:srgbClr val="003300"/>
                </a:solidFill>
                <a:latin typeface="Roboto" panose="02000000000000000000" pitchFamily="2" charset="0"/>
                <a:ea typeface="Roboto" panose="02000000000000000000" pitchFamily="2" charset="0"/>
                <a:cs typeface="Roboto" panose="02000000000000000000" pitchFamily="2" charset="0"/>
              </a:rPr>
              <a:t>Life Insurance</a:t>
            </a:r>
          </a:p>
        </p:txBody>
      </p:sp>
      <p:sp>
        <p:nvSpPr>
          <p:cNvPr id="5" name="Freeform 5"/>
          <p:cNvSpPr/>
          <p:nvPr/>
        </p:nvSpPr>
        <p:spPr>
          <a:xfrm>
            <a:off x="14554200" y="610054"/>
            <a:ext cx="3143298" cy="1333045"/>
          </a:xfrm>
          <a:custGeom>
            <a:avLst/>
            <a:gdLst/>
            <a:ahLst/>
            <a:cxnLst/>
            <a:rect l="l" t="t" r="r" b="b"/>
            <a:pathLst>
              <a:path w="3448098" h="1270870">
                <a:moveTo>
                  <a:pt x="0" y="0"/>
                </a:moveTo>
                <a:lnTo>
                  <a:pt x="3448098" y="0"/>
                </a:lnTo>
                <a:lnTo>
                  <a:pt x="3448098" y="1270870"/>
                </a:lnTo>
                <a:lnTo>
                  <a:pt x="0" y="1270870"/>
                </a:lnTo>
                <a:lnTo>
                  <a:pt x="0" y="0"/>
                </a:lnTo>
                <a:close/>
              </a:path>
            </a:pathLst>
          </a:custGeom>
          <a:blipFill>
            <a:blip r:embed="rId4"/>
            <a:stretch>
              <a:fillRect/>
            </a:stretch>
          </a:blipFill>
        </p:spPr>
        <p:txBody>
          <a:bodyPr/>
          <a:lstStyle/>
          <a:p>
            <a:endParaRPr lang="en-US" dirty="0"/>
          </a:p>
        </p:txBody>
      </p:sp>
      <p:sp>
        <p:nvSpPr>
          <p:cNvPr id="21" name="TextBox 20">
            <a:extLst>
              <a:ext uri="{FF2B5EF4-FFF2-40B4-BE49-F238E27FC236}">
                <a16:creationId xmlns:a16="http://schemas.microsoft.com/office/drawing/2014/main" id="{C1295584-ABB6-B7AE-6121-E33B64088AB0}"/>
              </a:ext>
            </a:extLst>
          </p:cNvPr>
          <p:cNvSpPr txBox="1"/>
          <p:nvPr/>
        </p:nvSpPr>
        <p:spPr>
          <a:xfrm>
            <a:off x="852683" y="3310467"/>
            <a:ext cx="6881022" cy="584775"/>
          </a:xfrm>
          <a:prstGeom prst="rect">
            <a:avLst/>
          </a:prstGeom>
          <a:noFill/>
        </p:spPr>
        <p:txBody>
          <a:bodyPr wrap="square">
            <a:spAutoFit/>
          </a:bodyPr>
          <a:lstStyle/>
          <a:p>
            <a:pPr lvl="0" algn="ctr"/>
            <a:r>
              <a:rPr lang="en-US" sz="3200" b="1" dirty="0">
                <a:solidFill>
                  <a:srgbClr val="003300"/>
                </a:solidFill>
                <a:latin typeface="Roboto Bold" panose="02000000000000000000" charset="0"/>
                <a:ea typeface="Roboto Bold" panose="02000000000000000000" charset="0"/>
                <a:cs typeface="Arial" panose="020B0604020202020204" pitchFamily="34" charset="0"/>
              </a:rPr>
              <a:t>Temporary </a:t>
            </a:r>
            <a:r>
              <a:rPr lang="en-US" sz="3200" b="1" i="1" dirty="0">
                <a:solidFill>
                  <a:srgbClr val="003300"/>
                </a:solidFill>
                <a:latin typeface="Roboto Bold" panose="02000000000000000000" charset="0"/>
                <a:ea typeface="Roboto Bold" panose="02000000000000000000" charset="0"/>
                <a:cs typeface="Arial" panose="020B0604020202020204" pitchFamily="34" charset="0"/>
              </a:rPr>
              <a:t>(Term)  </a:t>
            </a:r>
            <a:r>
              <a:rPr lang="en-US" sz="3200" b="1" dirty="0">
                <a:solidFill>
                  <a:srgbClr val="003300"/>
                </a:solidFill>
                <a:latin typeface="Roboto Bold" panose="02000000000000000000" charset="0"/>
                <a:ea typeface="Roboto Bold" panose="02000000000000000000" charset="0"/>
                <a:cs typeface="Arial" panose="020B0604020202020204" pitchFamily="34" charset="0"/>
              </a:rPr>
              <a:t>Insurance</a:t>
            </a:r>
          </a:p>
        </p:txBody>
      </p:sp>
      <p:sp>
        <p:nvSpPr>
          <p:cNvPr id="22" name="TextBox 21">
            <a:extLst>
              <a:ext uri="{FF2B5EF4-FFF2-40B4-BE49-F238E27FC236}">
                <a16:creationId xmlns:a16="http://schemas.microsoft.com/office/drawing/2014/main" id="{67732B5D-4437-0B4F-AFAE-95E727C09604}"/>
              </a:ext>
            </a:extLst>
          </p:cNvPr>
          <p:cNvSpPr txBox="1"/>
          <p:nvPr/>
        </p:nvSpPr>
        <p:spPr>
          <a:xfrm>
            <a:off x="9904810" y="3310467"/>
            <a:ext cx="7010400" cy="1077218"/>
          </a:xfrm>
          <a:prstGeom prst="rect">
            <a:avLst/>
          </a:prstGeom>
          <a:noFill/>
        </p:spPr>
        <p:txBody>
          <a:bodyPr wrap="square">
            <a:spAutoFit/>
          </a:bodyPr>
          <a:lstStyle/>
          <a:p>
            <a:pPr lvl="0" algn="ctr"/>
            <a:r>
              <a:rPr lang="en-US" sz="3200" b="1" dirty="0">
                <a:solidFill>
                  <a:srgbClr val="003300"/>
                </a:solidFill>
                <a:latin typeface="Roboto Bold" panose="02000000000000000000" charset="0"/>
                <a:ea typeface="Roboto Bold" panose="02000000000000000000" charset="0"/>
                <a:cs typeface="Arial" panose="020B0604020202020204" pitchFamily="34" charset="0"/>
              </a:rPr>
              <a:t>Permanent Insurance </a:t>
            </a:r>
          </a:p>
          <a:p>
            <a:pPr lvl="0" algn="ctr"/>
            <a:r>
              <a:rPr lang="en-US" sz="3200" b="1" i="1" dirty="0">
                <a:solidFill>
                  <a:srgbClr val="003300"/>
                </a:solidFill>
                <a:latin typeface="Roboto Bold" panose="02000000000000000000" charset="0"/>
                <a:ea typeface="Roboto Bold" panose="02000000000000000000" charset="0"/>
                <a:cs typeface="Arial" panose="020B0604020202020204" pitchFamily="34" charset="0"/>
              </a:rPr>
              <a:t>(Insurance plus savings))</a:t>
            </a:r>
            <a:endParaRPr lang="en-US" sz="3200" b="1" dirty="0">
              <a:solidFill>
                <a:srgbClr val="003300"/>
              </a:solidFill>
              <a:latin typeface="Roboto Bold" panose="02000000000000000000" charset="0"/>
              <a:ea typeface="Roboto Bold" panose="02000000000000000000" charset="0"/>
              <a:cs typeface="Arial" panose="020B0604020202020204" pitchFamily="34" charset="0"/>
            </a:endParaRPr>
          </a:p>
        </p:txBody>
      </p:sp>
      <p:sp>
        <p:nvSpPr>
          <p:cNvPr id="24" name="TextBox 23">
            <a:extLst>
              <a:ext uri="{FF2B5EF4-FFF2-40B4-BE49-F238E27FC236}">
                <a16:creationId xmlns:a16="http://schemas.microsoft.com/office/drawing/2014/main" id="{96C4FDE8-3E38-01B7-0A4D-FD02E2DCA469}"/>
              </a:ext>
            </a:extLst>
          </p:cNvPr>
          <p:cNvSpPr txBox="1"/>
          <p:nvPr/>
        </p:nvSpPr>
        <p:spPr>
          <a:xfrm>
            <a:off x="1600200" y="4019896"/>
            <a:ext cx="3962400" cy="3477875"/>
          </a:xfrm>
          <a:prstGeom prst="rect">
            <a:avLst/>
          </a:prstGeom>
          <a:noFill/>
        </p:spPr>
        <p:txBody>
          <a:bodyPr wrap="square">
            <a:spAutoFit/>
          </a:bodyPr>
          <a:lstStyle/>
          <a:p>
            <a:pPr marL="119063" indent="-119063">
              <a:lnSpc>
                <a:spcPct val="150000"/>
              </a:lnSpc>
              <a:buFont typeface="Arial" panose="020B0604020202020204" pitchFamily="34" charset="0"/>
              <a:buChar char="•"/>
            </a:pPr>
            <a:r>
              <a:rPr lang="en-US" sz="3000" dirty="0">
                <a:solidFill>
                  <a:srgbClr val="003300"/>
                </a:solidFill>
                <a:latin typeface="Roboto" panose="02000000000000000000" pitchFamily="2" charset="0"/>
                <a:ea typeface="Roboto" panose="02000000000000000000" pitchFamily="2" charset="0"/>
                <a:cs typeface="Roboto" panose="02000000000000000000" pitchFamily="2" charset="0"/>
              </a:rPr>
              <a:t>SGLI</a:t>
            </a:r>
          </a:p>
          <a:p>
            <a:pPr marL="119063" indent="-119063">
              <a:lnSpc>
                <a:spcPct val="150000"/>
              </a:lnSpc>
              <a:buFont typeface="Arial" panose="020B0604020202020204" pitchFamily="34" charset="0"/>
              <a:buChar char="•"/>
            </a:pPr>
            <a:r>
              <a:rPr lang="en-US" sz="3000" dirty="0">
                <a:solidFill>
                  <a:srgbClr val="003300"/>
                </a:solidFill>
                <a:latin typeface="Roboto" panose="02000000000000000000" pitchFamily="2" charset="0"/>
                <a:ea typeface="Roboto" panose="02000000000000000000" pitchFamily="2" charset="0"/>
                <a:cs typeface="Roboto" panose="02000000000000000000" pitchFamily="2" charset="0"/>
              </a:rPr>
              <a:t>TSGLI/SGLI Disability</a:t>
            </a:r>
          </a:p>
          <a:p>
            <a:pPr marL="119063" indent="-119063">
              <a:lnSpc>
                <a:spcPct val="150000"/>
              </a:lnSpc>
              <a:buFont typeface="Arial" panose="020B0604020202020204" pitchFamily="34" charset="0"/>
              <a:buChar char="•"/>
            </a:pPr>
            <a:r>
              <a:rPr lang="en-US" sz="3000" dirty="0">
                <a:solidFill>
                  <a:srgbClr val="003300"/>
                </a:solidFill>
                <a:latin typeface="Roboto" panose="02000000000000000000" pitchFamily="2" charset="0"/>
                <a:ea typeface="Roboto" panose="02000000000000000000" pitchFamily="2" charset="0"/>
                <a:cs typeface="Roboto" panose="02000000000000000000" pitchFamily="2" charset="0"/>
              </a:rPr>
              <a:t>FSGLI</a:t>
            </a:r>
          </a:p>
          <a:p>
            <a:pPr marL="119063" indent="-119063">
              <a:lnSpc>
                <a:spcPct val="150000"/>
              </a:lnSpc>
              <a:buFont typeface="Arial" panose="020B0604020202020204" pitchFamily="34" charset="0"/>
              <a:buChar char="•"/>
            </a:pPr>
            <a:r>
              <a:rPr lang="en-US" sz="3000" dirty="0">
                <a:solidFill>
                  <a:srgbClr val="003300"/>
                </a:solidFill>
                <a:latin typeface="Roboto" panose="02000000000000000000" pitchFamily="2" charset="0"/>
                <a:ea typeface="Roboto" panose="02000000000000000000" pitchFamily="2" charset="0"/>
                <a:cs typeface="Roboto" panose="02000000000000000000" pitchFamily="2" charset="0"/>
              </a:rPr>
              <a:t>VGLI</a:t>
            </a:r>
          </a:p>
          <a:p>
            <a:pPr marL="119063" indent="-119063">
              <a:lnSpc>
                <a:spcPct val="150000"/>
              </a:lnSpc>
              <a:buFont typeface="Arial" panose="020B0604020202020204" pitchFamily="34" charset="0"/>
              <a:buChar char="•"/>
            </a:pPr>
            <a:r>
              <a:rPr lang="en-US" sz="3000" dirty="0">
                <a:solidFill>
                  <a:srgbClr val="003300"/>
                </a:solidFill>
                <a:latin typeface="Roboto" panose="02000000000000000000" pitchFamily="2" charset="0"/>
                <a:ea typeface="Roboto" panose="02000000000000000000" pitchFamily="2" charset="0"/>
                <a:cs typeface="Roboto" panose="02000000000000000000" pitchFamily="2" charset="0"/>
              </a:rPr>
              <a:t>Commercial policies</a:t>
            </a:r>
          </a:p>
        </p:txBody>
      </p:sp>
      <p:sp>
        <p:nvSpPr>
          <p:cNvPr id="25" name="TextBox 24">
            <a:extLst>
              <a:ext uri="{FF2B5EF4-FFF2-40B4-BE49-F238E27FC236}">
                <a16:creationId xmlns:a16="http://schemas.microsoft.com/office/drawing/2014/main" id="{73D5E3DD-99FA-FF65-3260-87043BC63FFA}"/>
              </a:ext>
            </a:extLst>
          </p:cNvPr>
          <p:cNvSpPr txBox="1"/>
          <p:nvPr/>
        </p:nvSpPr>
        <p:spPr>
          <a:xfrm>
            <a:off x="11201400" y="4712394"/>
            <a:ext cx="5181600" cy="2092881"/>
          </a:xfrm>
          <a:prstGeom prst="rect">
            <a:avLst/>
          </a:prstGeom>
          <a:solidFill>
            <a:schemeClr val="bg1"/>
          </a:solidFill>
        </p:spPr>
        <p:txBody>
          <a:bodyPr wrap="square">
            <a:spAutoFit/>
          </a:bodyPr>
          <a:lstStyle/>
          <a:p>
            <a:pPr marL="119063" indent="-119063">
              <a:lnSpc>
                <a:spcPct val="150000"/>
              </a:lnSpc>
              <a:buFont typeface="Arial" panose="020B0604020202020204" pitchFamily="34" charset="0"/>
              <a:buChar char="•"/>
            </a:pPr>
            <a:r>
              <a:rPr lang="en-US" sz="3000" dirty="0">
                <a:solidFill>
                  <a:srgbClr val="003300"/>
                </a:solidFill>
                <a:latin typeface="Roboto" panose="02000000000000000000" pitchFamily="2" charset="0"/>
                <a:ea typeface="Roboto" panose="02000000000000000000" pitchFamily="2" charset="0"/>
                <a:cs typeface="Roboto" panose="02000000000000000000" pitchFamily="2" charset="0"/>
              </a:rPr>
              <a:t>Whole life</a:t>
            </a:r>
          </a:p>
          <a:p>
            <a:pPr marL="119063" indent="-119063">
              <a:lnSpc>
                <a:spcPct val="150000"/>
              </a:lnSpc>
              <a:buFont typeface="Arial" panose="020B0604020202020204" pitchFamily="34" charset="0"/>
              <a:buChar char="•"/>
            </a:pPr>
            <a:r>
              <a:rPr lang="en-US" sz="3000" dirty="0">
                <a:solidFill>
                  <a:srgbClr val="003300"/>
                </a:solidFill>
                <a:latin typeface="Roboto" panose="02000000000000000000" pitchFamily="2" charset="0"/>
                <a:ea typeface="Roboto" panose="02000000000000000000" pitchFamily="2" charset="0"/>
                <a:cs typeface="Roboto" panose="02000000000000000000" pitchFamily="2" charset="0"/>
              </a:rPr>
              <a:t>Universal life</a:t>
            </a:r>
          </a:p>
          <a:p>
            <a:pPr marL="119063" indent="-119063">
              <a:lnSpc>
                <a:spcPct val="150000"/>
              </a:lnSpc>
              <a:buFont typeface="Arial" panose="020B0604020202020204" pitchFamily="34" charset="0"/>
              <a:buChar char="•"/>
            </a:pPr>
            <a:r>
              <a:rPr lang="en-US" sz="3000" dirty="0">
                <a:solidFill>
                  <a:srgbClr val="003300"/>
                </a:solidFill>
                <a:latin typeface="Roboto" panose="02000000000000000000" pitchFamily="2" charset="0"/>
                <a:ea typeface="Roboto" panose="02000000000000000000" pitchFamily="2" charset="0"/>
                <a:cs typeface="Roboto" panose="02000000000000000000" pitchFamily="2" charset="0"/>
              </a:rPr>
              <a:t>Variable life</a:t>
            </a:r>
          </a:p>
        </p:txBody>
      </p:sp>
    </p:spTree>
    <p:extLst>
      <p:ext uri="{BB962C8B-B14F-4D97-AF65-F5344CB8AC3E}">
        <p14:creationId xmlns:p14="http://schemas.microsoft.com/office/powerpoint/2010/main" val="1711707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 name="TextBox 4"/>
          <p:cNvSpPr txBox="1"/>
          <p:nvPr/>
        </p:nvSpPr>
        <p:spPr>
          <a:xfrm>
            <a:off x="9144000" y="619127"/>
            <a:ext cx="8532021" cy="833562"/>
          </a:xfrm>
          <a:prstGeom prst="rect">
            <a:avLst/>
          </a:prstGeom>
        </p:spPr>
        <p:txBody>
          <a:bodyPr wrap="square" lIns="0" tIns="0" rIns="0" bIns="0" rtlCol="0" anchor="t">
            <a:spAutoFit/>
          </a:bodyPr>
          <a:lstStyle/>
          <a:p>
            <a:pPr marL="0" lvl="0" indent="0" algn="ctr">
              <a:lnSpc>
                <a:spcPts val="6500"/>
              </a:lnSpc>
            </a:pPr>
            <a:r>
              <a:rPr lang="en-US" sz="6000" b="1" spc="-150" dirty="0">
                <a:solidFill>
                  <a:srgbClr val="FFFFFF"/>
                </a:solidFill>
                <a:latin typeface="Roboto" panose="02000000000000000000" pitchFamily="2" charset="0"/>
                <a:ea typeface="Roboto" panose="02000000000000000000" pitchFamily="2" charset="0"/>
                <a:cs typeface="Roboto" panose="02000000000000000000" pitchFamily="2" charset="0"/>
              </a:rPr>
              <a:t>Term Life Insurance</a:t>
            </a:r>
          </a:p>
        </p:txBody>
      </p:sp>
      <p:sp>
        <p:nvSpPr>
          <p:cNvPr id="8" name="TextBox 7">
            <a:extLst>
              <a:ext uri="{FF2B5EF4-FFF2-40B4-BE49-F238E27FC236}">
                <a16:creationId xmlns:a16="http://schemas.microsoft.com/office/drawing/2014/main" id="{8D7D9BC5-5C43-6F14-7527-240DE77C4709}"/>
              </a:ext>
            </a:extLst>
          </p:cNvPr>
          <p:cNvSpPr txBox="1"/>
          <p:nvPr/>
        </p:nvSpPr>
        <p:spPr>
          <a:xfrm>
            <a:off x="8838010" y="2035928"/>
            <a:ext cx="9144000" cy="7396897"/>
          </a:xfrm>
          <a:prstGeom prst="rect">
            <a:avLst/>
          </a:prstGeom>
          <a:noFill/>
        </p:spPr>
        <p:txBody>
          <a:bodyPr wrap="square">
            <a:spAutoFit/>
          </a:bodyPr>
          <a:lstStyle/>
          <a:p>
            <a:pPr>
              <a:lnSpc>
                <a:spcPct val="150000"/>
              </a:lnSpc>
              <a:buFontTx/>
              <a:buNone/>
            </a:pPr>
            <a:r>
              <a:rPr lang="en-US" sz="3200" b="1" u="sng" dirty="0">
                <a:solidFill>
                  <a:schemeClr val="bg1"/>
                </a:solidFill>
                <a:latin typeface="Roboto" panose="02000000000000000000" pitchFamily="2" charset="0"/>
                <a:ea typeface="Roboto" panose="02000000000000000000" pitchFamily="2" charset="0"/>
                <a:cs typeface="Roboto" panose="02000000000000000000" pitchFamily="2" charset="0"/>
              </a:rPr>
              <a:t>Advantages</a:t>
            </a:r>
            <a:r>
              <a:rPr lang="en-US" sz="3200" b="1" dirty="0">
                <a:solidFill>
                  <a:schemeClr val="bg1"/>
                </a:solidFill>
                <a:latin typeface="Roboto" panose="02000000000000000000" pitchFamily="2" charset="0"/>
                <a:ea typeface="Roboto" panose="02000000000000000000" pitchFamily="2" charset="0"/>
                <a:cs typeface="Roboto" panose="02000000000000000000" pitchFamily="2" charset="0"/>
              </a:rPr>
              <a:t>:</a:t>
            </a:r>
          </a:p>
          <a:p>
            <a:pPr lvl="1">
              <a:lnSpc>
                <a:spcPct val="150000"/>
              </a:lnSpc>
            </a:pPr>
            <a:r>
              <a:rPr lang="en-US" sz="3200" dirty="0">
                <a:solidFill>
                  <a:schemeClr val="bg1"/>
                </a:solidFill>
                <a:latin typeface="Roboto" panose="02000000000000000000" pitchFamily="2" charset="0"/>
                <a:ea typeface="Roboto" panose="02000000000000000000" pitchFamily="2" charset="0"/>
                <a:cs typeface="Roboto" panose="02000000000000000000" pitchFamily="2" charset="0"/>
              </a:rPr>
              <a:t>Protection for a specific period of time</a:t>
            </a:r>
          </a:p>
          <a:p>
            <a:pPr lvl="1">
              <a:lnSpc>
                <a:spcPct val="150000"/>
              </a:lnSpc>
            </a:pPr>
            <a:r>
              <a:rPr lang="en-US" sz="3200" dirty="0">
                <a:solidFill>
                  <a:schemeClr val="bg1"/>
                </a:solidFill>
                <a:latin typeface="Roboto" panose="02000000000000000000" pitchFamily="2" charset="0"/>
                <a:ea typeface="Roboto" panose="02000000000000000000" pitchFamily="2" charset="0"/>
                <a:cs typeface="Roboto" panose="02000000000000000000" pitchFamily="2" charset="0"/>
              </a:rPr>
              <a:t>Premiums are lower than permanent</a:t>
            </a:r>
          </a:p>
          <a:p>
            <a:pPr lvl="1">
              <a:lnSpc>
                <a:spcPct val="150000"/>
              </a:lnSpc>
            </a:pPr>
            <a:endParaRPr lang="en-US" sz="32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nSpc>
                <a:spcPct val="150000"/>
              </a:lnSpc>
              <a:buFontTx/>
              <a:buNone/>
            </a:pPr>
            <a:r>
              <a:rPr lang="en-US" sz="3200" b="1" u="sng" dirty="0">
                <a:solidFill>
                  <a:schemeClr val="bg1"/>
                </a:solidFill>
                <a:latin typeface="Roboto" panose="02000000000000000000" pitchFamily="2" charset="0"/>
                <a:ea typeface="Roboto" panose="02000000000000000000" pitchFamily="2" charset="0"/>
                <a:cs typeface="Roboto" panose="02000000000000000000" pitchFamily="2" charset="0"/>
              </a:rPr>
              <a:t>Disadvantages</a:t>
            </a:r>
            <a:r>
              <a:rPr lang="en-US" sz="3200" b="1" dirty="0">
                <a:solidFill>
                  <a:schemeClr val="bg1"/>
                </a:solidFill>
                <a:latin typeface="Roboto" panose="02000000000000000000" pitchFamily="2" charset="0"/>
                <a:ea typeface="Roboto" panose="02000000000000000000" pitchFamily="2" charset="0"/>
                <a:cs typeface="Roboto" panose="02000000000000000000" pitchFamily="2" charset="0"/>
              </a:rPr>
              <a:t>: </a:t>
            </a:r>
          </a:p>
          <a:p>
            <a:pPr lvl="1">
              <a:lnSpc>
                <a:spcPct val="150000"/>
              </a:lnSpc>
            </a:pPr>
            <a:r>
              <a:rPr lang="en-US" sz="3200" dirty="0">
                <a:solidFill>
                  <a:schemeClr val="bg1"/>
                </a:solidFill>
                <a:latin typeface="Roboto" panose="02000000000000000000" pitchFamily="2" charset="0"/>
                <a:ea typeface="Roboto" panose="02000000000000000000" pitchFamily="2" charset="0"/>
                <a:cs typeface="Roboto" panose="02000000000000000000" pitchFamily="2" charset="0"/>
              </a:rPr>
              <a:t>Premiums go up as you age</a:t>
            </a:r>
          </a:p>
          <a:p>
            <a:pPr lvl="1">
              <a:lnSpc>
                <a:spcPct val="150000"/>
              </a:lnSpc>
            </a:pPr>
            <a:r>
              <a:rPr lang="en-US" sz="3200" dirty="0">
                <a:solidFill>
                  <a:schemeClr val="bg1"/>
                </a:solidFill>
                <a:latin typeface="Roboto" panose="02000000000000000000" pitchFamily="2" charset="0"/>
                <a:ea typeface="Roboto" panose="02000000000000000000" pitchFamily="2" charset="0"/>
                <a:cs typeface="Roboto" panose="02000000000000000000" pitchFamily="2" charset="0"/>
              </a:rPr>
              <a:t>No cash value</a:t>
            </a:r>
          </a:p>
          <a:p>
            <a:pPr lvl="1">
              <a:lnSpc>
                <a:spcPct val="150000"/>
              </a:lnSpc>
            </a:pPr>
            <a:r>
              <a:rPr lang="en-US" sz="3200" dirty="0">
                <a:solidFill>
                  <a:schemeClr val="bg1"/>
                </a:solidFill>
                <a:latin typeface="Roboto" panose="02000000000000000000" pitchFamily="2" charset="0"/>
                <a:ea typeface="Roboto" panose="02000000000000000000" pitchFamily="2" charset="0"/>
                <a:cs typeface="Roboto" panose="02000000000000000000" pitchFamily="2" charset="0"/>
              </a:rPr>
              <a:t>May require medical exam at renewal</a:t>
            </a:r>
          </a:p>
          <a:p>
            <a:pPr lvl="1">
              <a:lnSpc>
                <a:spcPct val="150000"/>
              </a:lnSpc>
            </a:pPr>
            <a:r>
              <a:rPr lang="en-US" sz="3200" dirty="0">
                <a:solidFill>
                  <a:schemeClr val="bg1"/>
                </a:solidFill>
                <a:latin typeface="Roboto" panose="02000000000000000000" pitchFamily="2" charset="0"/>
                <a:ea typeface="Roboto" panose="02000000000000000000" pitchFamily="2" charset="0"/>
                <a:cs typeface="Roboto" panose="02000000000000000000" pitchFamily="2" charset="0"/>
              </a:rPr>
              <a:t>Coverage generally not renewable after age 70 or 75</a:t>
            </a:r>
          </a:p>
        </p:txBody>
      </p:sp>
      <p:pic>
        <p:nvPicPr>
          <p:cNvPr id="7" name="Picture 6" descr="close up of calculator and stethoscope placed on invoice">
            <a:extLst>
              <a:ext uri="{FF2B5EF4-FFF2-40B4-BE49-F238E27FC236}">
                <a16:creationId xmlns:a16="http://schemas.microsoft.com/office/drawing/2014/main" id="{2D392821-233B-1FA9-8681-6AC981AA79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634"/>
            <a:ext cx="8077200" cy="10316633"/>
          </a:xfrm>
          <a:prstGeom prst="rect">
            <a:avLst/>
          </a:prstGeom>
        </p:spPr>
      </p:pic>
    </p:spTree>
    <p:extLst>
      <p:ext uri="{BB962C8B-B14F-4D97-AF65-F5344CB8AC3E}">
        <p14:creationId xmlns:p14="http://schemas.microsoft.com/office/powerpoint/2010/main" val="434036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HE PCS PENALTY AND THE ARMY FAMILY - War Room - U.S. Army War College">
            <a:extLst>
              <a:ext uri="{FF2B5EF4-FFF2-40B4-BE49-F238E27FC236}">
                <a16:creationId xmlns:a16="http://schemas.microsoft.com/office/drawing/2014/main" id="{47F79C8E-8A6D-0AEA-3897-26C47562EC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54" r="15475"/>
          <a:stretch/>
        </p:blipFill>
        <p:spPr bwMode="auto">
          <a:xfrm>
            <a:off x="8991600" y="10"/>
            <a:ext cx="9296397" cy="10286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4"/>
          <p:cNvSpPr txBox="1"/>
          <p:nvPr/>
        </p:nvSpPr>
        <p:spPr>
          <a:xfrm>
            <a:off x="152400" y="-249756"/>
            <a:ext cx="9829800" cy="2849868"/>
          </a:xfrm>
          <a:prstGeom prst="rect">
            <a:avLst/>
          </a:prstGeom>
        </p:spPr>
        <p:txBody>
          <a:bodyPr vert="horz" lIns="91440" tIns="45720" rIns="91440" bIns="45720" rtlCol="0" anchor="ctr">
            <a:normAutofit/>
          </a:bodyPr>
          <a:lstStyle/>
          <a:p>
            <a:pPr marL="0" lvl="0" indent="0">
              <a:lnSpc>
                <a:spcPct val="90000"/>
              </a:lnSpc>
              <a:spcBef>
                <a:spcPct val="0"/>
              </a:spcBef>
              <a:spcAft>
                <a:spcPts val="600"/>
              </a:spcAft>
            </a:pPr>
            <a:r>
              <a:rPr lang="en-US" sz="6000" b="1" spc="-150" dirty="0">
                <a:solidFill>
                  <a:srgbClr val="003300"/>
                </a:solidFill>
                <a:latin typeface="Roboto" panose="02000000000000000000" pitchFamily="2" charset="0"/>
                <a:ea typeface="Roboto" panose="02000000000000000000" pitchFamily="2" charset="0"/>
                <a:cs typeface="Roboto" panose="02000000000000000000" pitchFamily="2" charset="0"/>
              </a:rPr>
              <a:t>Permanent Life Insurance</a:t>
            </a:r>
          </a:p>
        </p:txBody>
      </p:sp>
      <p:sp>
        <p:nvSpPr>
          <p:cNvPr id="8" name="TextBox 7">
            <a:extLst>
              <a:ext uri="{FF2B5EF4-FFF2-40B4-BE49-F238E27FC236}">
                <a16:creationId xmlns:a16="http://schemas.microsoft.com/office/drawing/2014/main" id="{8D7D9BC5-5C43-6F14-7527-240DE77C4709}"/>
              </a:ext>
            </a:extLst>
          </p:cNvPr>
          <p:cNvSpPr txBox="1"/>
          <p:nvPr/>
        </p:nvSpPr>
        <p:spPr>
          <a:xfrm>
            <a:off x="177796" y="2336428"/>
            <a:ext cx="7975604" cy="7302872"/>
          </a:xfrm>
          <a:prstGeom prst="rect">
            <a:avLst/>
          </a:prstGeom>
        </p:spPr>
        <p:txBody>
          <a:bodyPr vert="horz" lIns="91440" tIns="45720" rIns="91440" bIns="45720" rtlCol="0">
            <a:normAutofit/>
          </a:bodyPr>
          <a:lstStyle/>
          <a:p>
            <a:pPr>
              <a:lnSpc>
                <a:spcPct val="90000"/>
              </a:lnSpc>
              <a:spcAft>
                <a:spcPts val="600"/>
              </a:spcAft>
            </a:pPr>
            <a:r>
              <a:rPr lang="en-US" sz="3000" b="1" u="sng" dirty="0">
                <a:latin typeface="Roboto" panose="02000000000000000000" pitchFamily="2" charset="0"/>
                <a:ea typeface="Roboto" panose="02000000000000000000" pitchFamily="2" charset="0"/>
                <a:cs typeface="Roboto" panose="02000000000000000000" pitchFamily="2" charset="0"/>
              </a:rPr>
              <a:t>Advantages</a:t>
            </a:r>
            <a:r>
              <a:rPr lang="en-US" sz="3000" b="1" dirty="0">
                <a:latin typeface="Roboto" panose="02000000000000000000" pitchFamily="2" charset="0"/>
                <a:ea typeface="Roboto" panose="02000000000000000000" pitchFamily="2" charset="0"/>
                <a:cs typeface="Roboto" panose="02000000000000000000" pitchFamily="2" charset="0"/>
              </a:rPr>
              <a:t>:</a:t>
            </a:r>
          </a:p>
          <a:p>
            <a:pPr lvl="1" indent="-228600">
              <a:lnSpc>
                <a:spcPct val="150000"/>
              </a:lnSpc>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Lock in premiums</a:t>
            </a:r>
          </a:p>
          <a:p>
            <a:pPr lvl="1" indent="-228600">
              <a:lnSpc>
                <a:spcPct val="150000"/>
              </a:lnSpc>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Accumulates cash value</a:t>
            </a:r>
          </a:p>
          <a:p>
            <a:pPr lvl="1" indent="-228600">
              <a:lnSpc>
                <a:spcPct val="150000"/>
              </a:lnSpc>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Benefits guaranteed for life</a:t>
            </a:r>
          </a:p>
          <a:p>
            <a:pPr>
              <a:lnSpc>
                <a:spcPct val="90000"/>
              </a:lnSpc>
              <a:spcAft>
                <a:spcPts val="600"/>
              </a:spcAft>
            </a:pPr>
            <a:endParaRPr lang="en-US" sz="3000" u="sng" dirty="0">
              <a:latin typeface="Roboto" panose="02000000000000000000" pitchFamily="2" charset="0"/>
              <a:ea typeface="Roboto" panose="02000000000000000000" pitchFamily="2" charset="0"/>
              <a:cs typeface="Roboto" panose="02000000000000000000" pitchFamily="2" charset="0"/>
            </a:endParaRPr>
          </a:p>
          <a:p>
            <a:pPr>
              <a:lnSpc>
                <a:spcPct val="90000"/>
              </a:lnSpc>
              <a:spcAft>
                <a:spcPts val="600"/>
              </a:spcAft>
            </a:pPr>
            <a:r>
              <a:rPr lang="en-US" sz="3000" b="1" u="sng" dirty="0">
                <a:latin typeface="Roboto" panose="02000000000000000000" pitchFamily="2" charset="0"/>
                <a:ea typeface="Roboto" panose="02000000000000000000" pitchFamily="2" charset="0"/>
                <a:cs typeface="Roboto" panose="02000000000000000000" pitchFamily="2" charset="0"/>
              </a:rPr>
              <a:t>Disadvantages</a:t>
            </a:r>
            <a:r>
              <a:rPr lang="en-US" sz="3000" b="1" dirty="0">
                <a:latin typeface="Roboto" panose="02000000000000000000" pitchFamily="2" charset="0"/>
                <a:ea typeface="Roboto" panose="02000000000000000000" pitchFamily="2" charset="0"/>
                <a:cs typeface="Roboto" panose="02000000000000000000" pitchFamily="2" charset="0"/>
              </a:rPr>
              <a:t>: </a:t>
            </a:r>
          </a:p>
          <a:p>
            <a:pPr lvl="1" indent="-228600">
              <a:lnSpc>
                <a:spcPct val="150000"/>
              </a:lnSpc>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More expensive than term insurance</a:t>
            </a:r>
          </a:p>
          <a:p>
            <a:pPr lvl="1" indent="-228600">
              <a:lnSpc>
                <a:spcPct val="150000"/>
              </a:lnSpc>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Conservative investments</a:t>
            </a:r>
          </a:p>
          <a:p>
            <a:pPr lvl="1" indent="-228600">
              <a:lnSpc>
                <a:spcPct val="150000"/>
              </a:lnSpc>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Rate of return varies</a:t>
            </a:r>
          </a:p>
          <a:p>
            <a:pPr lvl="1" indent="-228600">
              <a:lnSpc>
                <a:spcPct val="150000"/>
              </a:lnSpc>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Expenses and mortality charge from cash balance</a:t>
            </a:r>
          </a:p>
        </p:txBody>
      </p:sp>
    </p:spTree>
    <p:extLst>
      <p:ext uri="{BB962C8B-B14F-4D97-AF65-F5344CB8AC3E}">
        <p14:creationId xmlns:p14="http://schemas.microsoft.com/office/powerpoint/2010/main" val="462812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extBox 2"/>
          <p:cNvSpPr txBox="1"/>
          <p:nvPr/>
        </p:nvSpPr>
        <p:spPr>
          <a:xfrm>
            <a:off x="1619889" y="419100"/>
            <a:ext cx="15048222" cy="1442703"/>
          </a:xfrm>
          <a:prstGeom prst="rect">
            <a:avLst/>
          </a:prstGeom>
        </p:spPr>
        <p:txBody>
          <a:bodyPr wrap="square" lIns="0" tIns="0" rIns="0" bIns="0" rtlCol="0" anchor="t">
            <a:spAutoFit/>
          </a:bodyPr>
          <a:lstStyle/>
          <a:p>
            <a:pPr marL="0" lvl="0" indent="0">
              <a:lnSpc>
                <a:spcPts val="12999"/>
              </a:lnSpc>
            </a:pPr>
            <a:r>
              <a:rPr lang="en-US" sz="6000" b="1" spc="-299" dirty="0">
                <a:solidFill>
                  <a:srgbClr val="FFFFFF"/>
                </a:solidFill>
                <a:latin typeface="Roboto" panose="02000000000000000000" pitchFamily="2" charset="0"/>
                <a:ea typeface="Roboto" panose="02000000000000000000" pitchFamily="2" charset="0"/>
                <a:cs typeface="Roboto" panose="02000000000000000000" pitchFamily="2" charset="0"/>
              </a:rPr>
              <a:t>Servicemember’s Group Life Insurance (SGLI)</a:t>
            </a:r>
          </a:p>
        </p:txBody>
      </p:sp>
      <p:sp>
        <p:nvSpPr>
          <p:cNvPr id="6" name="TextBox 5">
            <a:extLst>
              <a:ext uri="{FF2B5EF4-FFF2-40B4-BE49-F238E27FC236}">
                <a16:creationId xmlns:a16="http://schemas.microsoft.com/office/drawing/2014/main" id="{B50DF3AE-07E7-8A9F-E485-F94100B0D422}"/>
              </a:ext>
            </a:extLst>
          </p:cNvPr>
          <p:cNvSpPr txBox="1"/>
          <p:nvPr/>
        </p:nvSpPr>
        <p:spPr>
          <a:xfrm>
            <a:off x="647700" y="2781300"/>
            <a:ext cx="16992600" cy="5078313"/>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3200" dirty="0">
                <a:solidFill>
                  <a:schemeClr val="bg1"/>
                </a:solidFill>
                <a:latin typeface="Roboto" panose="02000000000000000000" pitchFamily="2" charset="0"/>
                <a:ea typeface="Roboto" panose="02000000000000000000" pitchFamily="2" charset="0"/>
                <a:cs typeface="Roboto" panose="02000000000000000000" pitchFamily="2" charset="0"/>
              </a:rPr>
              <a:t>Low-cost term life insurance</a:t>
            </a:r>
          </a:p>
          <a:p>
            <a:pPr marL="457200" indent="-457200">
              <a:lnSpc>
                <a:spcPct val="150000"/>
              </a:lnSpc>
              <a:buFont typeface="Arial" panose="020B0604020202020204" pitchFamily="34" charset="0"/>
              <a:buChar char="•"/>
            </a:pPr>
            <a:r>
              <a:rPr lang="en-US" sz="3200" dirty="0">
                <a:solidFill>
                  <a:schemeClr val="bg1"/>
                </a:solidFill>
                <a:latin typeface="Roboto" panose="02000000000000000000" pitchFamily="2" charset="0"/>
                <a:ea typeface="Roboto" panose="02000000000000000000" pitchFamily="2" charset="0"/>
                <a:cs typeface="Roboto" panose="02000000000000000000" pitchFamily="2" charset="0"/>
              </a:rPr>
              <a:t>If eligible, you are automatically enrolled and issued the maximum SGLI coverage</a:t>
            </a:r>
          </a:p>
          <a:p>
            <a:pPr marL="457200" indent="-457200">
              <a:lnSpc>
                <a:spcPct val="150000"/>
              </a:lnSpc>
              <a:buFont typeface="Arial" panose="020B0604020202020204" pitchFamily="34" charset="0"/>
              <a:buChar char="•"/>
            </a:pPr>
            <a:r>
              <a:rPr lang="en-US" sz="3200" dirty="0">
                <a:solidFill>
                  <a:schemeClr val="bg1"/>
                </a:solidFill>
                <a:latin typeface="Roboto" panose="02000000000000000000" pitchFamily="2" charset="0"/>
                <a:ea typeface="Roboto" panose="02000000000000000000" pitchFamily="2" charset="0"/>
                <a:cs typeface="Roboto" panose="02000000000000000000" pitchFamily="2" charset="0"/>
              </a:rPr>
              <a:t>ARNG and USAR are covered full-time, 365 days a year if assigned to drill 12 times/year</a:t>
            </a:r>
          </a:p>
          <a:p>
            <a:pPr marL="457200" indent="-457200">
              <a:lnSpc>
                <a:spcPct val="150000"/>
              </a:lnSpc>
              <a:buFont typeface="Arial" panose="020B0604020202020204" pitchFamily="34" charset="0"/>
              <a:buChar char="•"/>
            </a:pPr>
            <a:r>
              <a:rPr lang="en-US" sz="3200" dirty="0">
                <a:solidFill>
                  <a:schemeClr val="bg1"/>
                </a:solidFill>
                <a:latin typeface="Roboto" panose="02000000000000000000" pitchFamily="2" charset="0"/>
                <a:ea typeface="Roboto" panose="02000000000000000000" pitchFamily="2" charset="0"/>
                <a:cs typeface="Roboto" panose="02000000000000000000" pitchFamily="2" charset="0"/>
              </a:rPr>
              <a:t>Maximum coverage is $500,000</a:t>
            </a:r>
          </a:p>
          <a:p>
            <a:pPr marL="457200" indent="-457200">
              <a:lnSpc>
                <a:spcPct val="150000"/>
              </a:lnSpc>
              <a:buFont typeface="Arial" panose="020B0604020202020204" pitchFamily="34" charset="0"/>
              <a:buChar char="•"/>
            </a:pPr>
            <a:r>
              <a:rPr lang="en-US" sz="3200" dirty="0">
                <a:solidFill>
                  <a:schemeClr val="bg1"/>
                </a:solidFill>
                <a:latin typeface="Roboto" panose="02000000000000000000" pitchFamily="2" charset="0"/>
                <a:ea typeface="Roboto" panose="02000000000000000000" pitchFamily="2" charset="0"/>
                <a:cs typeface="Roboto" panose="02000000000000000000" pitchFamily="2" charset="0"/>
              </a:rPr>
              <a:t>Can make changes to SGLI coverage</a:t>
            </a:r>
          </a:p>
          <a:p>
            <a:pPr marL="457200" indent="-457200">
              <a:lnSpc>
                <a:spcPct val="150000"/>
              </a:lnSpc>
              <a:buFont typeface="Arial" panose="020B0604020202020204" pitchFamily="34" charset="0"/>
              <a:buChar char="•"/>
            </a:pPr>
            <a:r>
              <a:rPr lang="en-US" sz="3200" dirty="0">
                <a:solidFill>
                  <a:schemeClr val="bg1"/>
                </a:solidFill>
                <a:latin typeface="Roboto" panose="02000000000000000000" pitchFamily="2" charset="0"/>
                <a:ea typeface="Roboto" panose="02000000000000000000" pitchFamily="2" charset="0"/>
                <a:cs typeface="Roboto" panose="02000000000000000000" pitchFamily="2" charset="0"/>
              </a:rPr>
              <a:t>Designate/change beneficiaries</a:t>
            </a:r>
          </a:p>
          <a:p>
            <a:endParaRPr lang="en-US" sz="3600" b="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2050" name="Picture 2" descr="Find the Best Military Car Insurance - Credit Sesame">
            <a:extLst>
              <a:ext uri="{FF2B5EF4-FFF2-40B4-BE49-F238E27FC236}">
                <a16:creationId xmlns:a16="http://schemas.microsoft.com/office/drawing/2014/main" id="{751823F9-BF98-FF3A-7C48-3DD178DF6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5676900"/>
            <a:ext cx="7134225" cy="3690116"/>
          </a:xfrm>
          <a:prstGeom prst="rect">
            <a:avLst/>
          </a:prstGeom>
          <a:noFill/>
          <a:ln w="57150">
            <a:solidFill>
              <a:schemeClr val="bg1"/>
            </a:solidFill>
          </a:ln>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419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4095750" y="197733"/>
            <a:ext cx="10096500" cy="1959665"/>
          </a:xfrm>
          <a:prstGeom prst="rect">
            <a:avLst/>
          </a:prstGeom>
        </p:spPr>
        <p:txBody>
          <a:bodyPr vert="horz" lIns="91440" tIns="45720" rIns="91440" bIns="45720" rtlCol="0" anchor="ctr">
            <a:normAutofit/>
          </a:bodyPr>
          <a:lstStyle/>
          <a:p>
            <a:pPr marL="0" lvl="0" indent="0">
              <a:lnSpc>
                <a:spcPct val="90000"/>
              </a:lnSpc>
              <a:spcBef>
                <a:spcPct val="0"/>
              </a:spcBef>
              <a:spcAft>
                <a:spcPts val="600"/>
              </a:spcAft>
            </a:pPr>
            <a:r>
              <a:rPr lang="en-US" sz="8000" b="1" spc="-299" dirty="0">
                <a:solidFill>
                  <a:srgbClr val="003300"/>
                </a:solidFill>
                <a:latin typeface="Roboto" panose="02000000000000000000" pitchFamily="2" charset="0"/>
                <a:ea typeface="Roboto" panose="02000000000000000000" pitchFamily="2" charset="0"/>
                <a:cs typeface="Roboto" panose="02000000000000000000" pitchFamily="2" charset="0"/>
              </a:rPr>
              <a:t>SGLI- Family Coverage</a:t>
            </a:r>
          </a:p>
        </p:txBody>
      </p:sp>
      <p:sp>
        <p:nvSpPr>
          <p:cNvPr id="6" name="TextBox 5">
            <a:extLst>
              <a:ext uri="{FF2B5EF4-FFF2-40B4-BE49-F238E27FC236}">
                <a16:creationId xmlns:a16="http://schemas.microsoft.com/office/drawing/2014/main" id="{B50DF3AE-07E7-8A9F-E485-F94100B0D422}"/>
              </a:ext>
            </a:extLst>
          </p:cNvPr>
          <p:cNvSpPr txBox="1"/>
          <p:nvPr/>
        </p:nvSpPr>
        <p:spPr>
          <a:xfrm>
            <a:off x="685800" y="2645568"/>
            <a:ext cx="14516100" cy="4995863"/>
          </a:xfrm>
          <a:prstGeom prst="rect">
            <a:avLst/>
          </a:prstGeom>
        </p:spPr>
        <p:txBody>
          <a:bodyPr vert="horz" lIns="91440" tIns="45720" rIns="91440" bIns="45720" rtlCol="0">
            <a:normAutofit/>
          </a:bodyPr>
          <a:lstStyle/>
          <a:p>
            <a:pPr marL="571500" indent="-228600">
              <a:lnSpc>
                <a:spcPct val="150000"/>
              </a:lnSpc>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Dependents must be listed in Personnel File</a:t>
            </a:r>
          </a:p>
          <a:p>
            <a:pPr marL="571500" indent="-228600">
              <a:lnSpc>
                <a:spcPct val="150000"/>
              </a:lnSpc>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Soldier must be insured under SGLI </a:t>
            </a:r>
          </a:p>
          <a:p>
            <a:pPr marL="571500" indent="-228600">
              <a:lnSpc>
                <a:spcPct val="150000"/>
              </a:lnSpc>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Spousal Coverage max. is $100,000 </a:t>
            </a:r>
          </a:p>
          <a:p>
            <a:pPr marL="571500" indent="-228600">
              <a:lnSpc>
                <a:spcPct val="150000"/>
              </a:lnSpc>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Free $10,000 Coverage for Children </a:t>
            </a:r>
          </a:p>
          <a:p>
            <a:pPr marL="571500" indent="-228600">
              <a:lnSpc>
                <a:spcPct val="150000"/>
              </a:lnSpc>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Coverage is AUTOMATIC unless waived in writing by Service Member</a:t>
            </a:r>
          </a:p>
          <a:p>
            <a:pPr marL="571500" indent="-228600">
              <a:lnSpc>
                <a:spcPct val="150000"/>
              </a:lnSpc>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Military Married to Military must opt in for coverage</a:t>
            </a:r>
            <a:r>
              <a:rPr lang="en-US" sz="3000" dirty="0"/>
              <a:t>.</a:t>
            </a:r>
          </a:p>
        </p:txBody>
      </p:sp>
      <p:pic>
        <p:nvPicPr>
          <p:cNvPr id="7" name="Picture 6" descr="A black background with yellow and green text&#10;&#10;Description automatically generated">
            <a:extLst>
              <a:ext uri="{FF2B5EF4-FFF2-40B4-BE49-F238E27FC236}">
                <a16:creationId xmlns:a16="http://schemas.microsoft.com/office/drawing/2014/main" id="{FF54AF4A-2B3F-AD60-078C-2040678EB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0" y="8235478"/>
            <a:ext cx="4247734" cy="1565593"/>
          </a:xfrm>
          <a:prstGeom prst="rect">
            <a:avLst/>
          </a:prstGeom>
        </p:spPr>
      </p:pic>
    </p:spTree>
    <p:extLst>
      <p:ext uri="{BB962C8B-B14F-4D97-AF65-F5344CB8AC3E}">
        <p14:creationId xmlns:p14="http://schemas.microsoft.com/office/powerpoint/2010/main" val="1409172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257300" y="277207"/>
            <a:ext cx="15773400" cy="2258825"/>
          </a:xfrm>
          <a:prstGeom prst="rect">
            <a:avLst/>
          </a:prstGeom>
        </p:spPr>
        <p:txBody>
          <a:bodyPr vert="horz" lIns="91440" tIns="45720" rIns="91440" bIns="45720" rtlCol="0" anchor="ctr">
            <a:normAutofit/>
          </a:bodyPr>
          <a:lstStyle/>
          <a:p>
            <a:pPr marL="0" lvl="0" indent="0" algn="ctr">
              <a:lnSpc>
                <a:spcPct val="90000"/>
              </a:lnSpc>
              <a:spcBef>
                <a:spcPct val="0"/>
              </a:spcBef>
              <a:spcAft>
                <a:spcPts val="600"/>
              </a:spcAft>
            </a:pPr>
            <a:r>
              <a:rPr lang="en-US" sz="7800" b="1" kern="1200" spc="-299" dirty="0">
                <a:solidFill>
                  <a:srgbClr val="003300"/>
                </a:solidFill>
                <a:latin typeface="Roboto" panose="02000000000000000000" pitchFamily="2" charset="0"/>
                <a:ea typeface="Roboto" panose="02000000000000000000" pitchFamily="2" charset="0"/>
                <a:cs typeface="Roboto" panose="02000000000000000000" pitchFamily="2" charset="0"/>
              </a:rPr>
              <a:t>How to Change Your SGLI</a:t>
            </a:r>
          </a:p>
        </p:txBody>
      </p:sp>
      <p:pic>
        <p:nvPicPr>
          <p:cNvPr id="13" name="Picture 12">
            <a:extLst>
              <a:ext uri="{FF2B5EF4-FFF2-40B4-BE49-F238E27FC236}">
                <a16:creationId xmlns:a16="http://schemas.microsoft.com/office/drawing/2014/main" id="{1A0348AC-6504-C8D1-90A1-43E36D99E1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1201" y="2768139"/>
            <a:ext cx="15001017" cy="66754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3" name="Freeform 3"/>
          <p:cNvSpPr/>
          <p:nvPr/>
        </p:nvSpPr>
        <p:spPr>
          <a:xfrm>
            <a:off x="0" y="0"/>
            <a:ext cx="8721023" cy="10287000"/>
          </a:xfrm>
          <a:custGeom>
            <a:avLst/>
            <a:gdLst/>
            <a:ahLst/>
            <a:cxnLst/>
            <a:rect l="l" t="t" r="r" b="b"/>
            <a:pathLst>
              <a:path w="8721023" h="10287000">
                <a:moveTo>
                  <a:pt x="0" y="0"/>
                </a:moveTo>
                <a:lnTo>
                  <a:pt x="8721023" y="0"/>
                </a:lnTo>
                <a:lnTo>
                  <a:pt x="8721023" y="10287000"/>
                </a:lnTo>
                <a:lnTo>
                  <a:pt x="0" y="10287000"/>
                </a:lnTo>
                <a:lnTo>
                  <a:pt x="0" y="0"/>
                </a:lnTo>
                <a:close/>
              </a:path>
            </a:pathLst>
          </a:custGeom>
          <a:blipFill>
            <a:blip r:embed="rId3"/>
            <a:stretch>
              <a:fillRect t="-13582" b="-13582"/>
            </a:stretch>
          </a:blipFill>
        </p:spPr>
        <p:txBody>
          <a:bodyPr/>
          <a:lstStyle/>
          <a:p>
            <a:endParaRPr lang="en-US" dirty="0"/>
          </a:p>
        </p:txBody>
      </p:sp>
      <p:sp>
        <p:nvSpPr>
          <p:cNvPr id="4" name="TextBox 4"/>
          <p:cNvSpPr txBox="1"/>
          <p:nvPr/>
        </p:nvSpPr>
        <p:spPr>
          <a:xfrm>
            <a:off x="10259691" y="571500"/>
            <a:ext cx="6517401" cy="1506759"/>
          </a:xfrm>
          <a:prstGeom prst="rect">
            <a:avLst/>
          </a:prstGeom>
        </p:spPr>
        <p:txBody>
          <a:bodyPr lIns="0" tIns="0" rIns="0" bIns="0" rtlCol="0" anchor="t">
            <a:spAutoFit/>
          </a:bodyPr>
          <a:lstStyle/>
          <a:p>
            <a:pPr marL="0" lvl="0" indent="0" algn="ctr">
              <a:lnSpc>
                <a:spcPts val="12999"/>
              </a:lnSpc>
            </a:pPr>
            <a:r>
              <a:rPr lang="en-US" sz="8000" b="1" spc="-299" dirty="0">
                <a:solidFill>
                  <a:schemeClr val="bg1"/>
                </a:solidFill>
                <a:latin typeface="Roboto" panose="02000000000000000000" pitchFamily="2" charset="0"/>
                <a:ea typeface="Roboto" panose="02000000000000000000" pitchFamily="2" charset="0"/>
                <a:cs typeface="Roboto" panose="02000000000000000000" pitchFamily="2" charset="0"/>
              </a:rPr>
              <a:t>Objective</a:t>
            </a:r>
          </a:p>
        </p:txBody>
      </p:sp>
      <p:sp>
        <p:nvSpPr>
          <p:cNvPr id="7" name="TextBox 6">
            <a:extLst>
              <a:ext uri="{FF2B5EF4-FFF2-40B4-BE49-F238E27FC236}">
                <a16:creationId xmlns:a16="http://schemas.microsoft.com/office/drawing/2014/main" id="{ED516D10-EFD6-E8CE-4910-251D641989AE}"/>
              </a:ext>
            </a:extLst>
          </p:cNvPr>
          <p:cNvSpPr txBox="1"/>
          <p:nvPr/>
        </p:nvSpPr>
        <p:spPr>
          <a:xfrm>
            <a:off x="9296400" y="3399433"/>
            <a:ext cx="8721023" cy="3488134"/>
          </a:xfrm>
          <a:prstGeom prst="rect">
            <a:avLst/>
          </a:prstGeom>
          <a:noFill/>
        </p:spPr>
        <p:txBody>
          <a:bodyPr wrap="square">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endParaRPr lang="en-US" sz="18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4400" dirty="0">
                <a:solidFill>
                  <a:schemeClr val="bg1"/>
                </a:solidFill>
                <a:latin typeface="Roboto" panose="02000000000000000000" pitchFamily="2" charset="0"/>
                <a:ea typeface="Roboto" panose="02000000000000000000" pitchFamily="2" charset="0"/>
                <a:cs typeface="Roboto" panose="02000000000000000000" pitchFamily="2" charset="0"/>
              </a:rPr>
              <a:t>Understand the reasons, needs, types, and options for purchasing insurance.</a:t>
            </a:r>
          </a:p>
        </p:txBody>
      </p:sp>
      <p:pic>
        <p:nvPicPr>
          <p:cNvPr id="9" name="Picture 8" descr="A black background with yellow and green text&#10;&#10;Description automatically generated">
            <a:extLst>
              <a:ext uri="{FF2B5EF4-FFF2-40B4-BE49-F238E27FC236}">
                <a16:creationId xmlns:a16="http://schemas.microsoft.com/office/drawing/2014/main" id="{38B781E0-CC42-912C-361B-7712D4B8DB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42900"/>
            <a:ext cx="3333333" cy="122857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6464062" cy="10287000"/>
          </a:xfrm>
          <a:prstGeom prst="rect">
            <a:avLst/>
          </a:prstGeom>
          <a:solidFill>
            <a:srgbClr val="003300"/>
          </a:solidFill>
        </p:spPr>
        <p:txBody>
          <a:bodyPr/>
          <a:lstStyle/>
          <a:p>
            <a:endParaRPr lang="en-US" dirty="0"/>
          </a:p>
        </p:txBody>
      </p:sp>
      <p:sp>
        <p:nvSpPr>
          <p:cNvPr id="3" name="TextBox 3"/>
          <p:cNvSpPr txBox="1"/>
          <p:nvPr/>
        </p:nvSpPr>
        <p:spPr>
          <a:xfrm>
            <a:off x="642278" y="4309938"/>
            <a:ext cx="5179506" cy="1667123"/>
          </a:xfrm>
          <a:prstGeom prst="rect">
            <a:avLst/>
          </a:prstGeom>
        </p:spPr>
        <p:txBody>
          <a:bodyPr wrap="square" lIns="0" tIns="0" rIns="0" bIns="0" rtlCol="0" anchor="t">
            <a:spAutoFit/>
          </a:bodyPr>
          <a:lstStyle/>
          <a:p>
            <a:pPr algn="ctr">
              <a:lnSpc>
                <a:spcPts val="6500"/>
              </a:lnSpc>
            </a:pPr>
            <a:r>
              <a:rPr lang="en-US" sz="6000" b="1" spc="-150" dirty="0">
                <a:solidFill>
                  <a:srgbClr val="FFFFFF"/>
                </a:solidFill>
                <a:latin typeface="Roboto" panose="02000000000000000000" pitchFamily="2" charset="0"/>
                <a:ea typeface="Roboto" panose="02000000000000000000" pitchFamily="2" charset="0"/>
                <a:cs typeface="Roboto" panose="02000000000000000000" pitchFamily="2" charset="0"/>
              </a:rPr>
              <a:t>Elements of an Estate Plan</a:t>
            </a:r>
          </a:p>
        </p:txBody>
      </p:sp>
      <p:graphicFrame>
        <p:nvGraphicFramePr>
          <p:cNvPr id="4" name="Table 4"/>
          <p:cNvGraphicFramePr>
            <a:graphicFrameLocks noGrp="1"/>
          </p:cNvGraphicFramePr>
          <p:nvPr>
            <p:extLst>
              <p:ext uri="{D42A27DB-BD31-4B8C-83A1-F6EECF244321}">
                <p14:modId xmlns:p14="http://schemas.microsoft.com/office/powerpoint/2010/main" val="2136348917"/>
              </p:ext>
            </p:extLst>
          </p:nvPr>
        </p:nvGraphicFramePr>
        <p:xfrm>
          <a:off x="6863275" y="604736"/>
          <a:ext cx="10818306" cy="7410404"/>
        </p:xfrm>
        <a:graphic>
          <a:graphicData uri="http://schemas.openxmlformats.org/drawingml/2006/table">
            <a:tbl>
              <a:tblPr>
                <a:tableStyleId>{10A1B5D5-9B99-4C35-A422-299274C87663}</a:tableStyleId>
              </a:tblPr>
              <a:tblGrid>
                <a:gridCol w="10818306">
                  <a:extLst>
                    <a:ext uri="{9D8B030D-6E8A-4147-A177-3AD203B41FA5}">
                      <a16:colId xmlns:a16="http://schemas.microsoft.com/office/drawing/2014/main" val="20000"/>
                    </a:ext>
                  </a:extLst>
                </a:gridCol>
              </a:tblGrid>
              <a:tr h="1991676">
                <a:tc>
                  <a:txBody>
                    <a:bodyPr/>
                    <a:lstStyle/>
                    <a:p>
                      <a:pPr algn="ctr">
                        <a:lnSpc>
                          <a:spcPts val="3499"/>
                        </a:lnSpc>
                        <a:defRPr/>
                      </a:pPr>
                      <a:r>
                        <a:rPr lang="en-US" sz="3200" dirty="0">
                          <a:solidFill>
                            <a:srgbClr val="000000"/>
                          </a:solidFill>
                          <a:latin typeface="Roboto" panose="02000000000000000000" pitchFamily="2" charset="0"/>
                          <a:ea typeface="Roboto" panose="02000000000000000000" pitchFamily="2" charset="0"/>
                          <a:cs typeface="Roboto" panose="02000000000000000000" pitchFamily="2" charset="0"/>
                        </a:rPr>
                        <a:t>Last will and testament</a:t>
                      </a:r>
                    </a:p>
                    <a:p>
                      <a:pPr algn="ctr">
                        <a:lnSpc>
                          <a:spcPts val="3499"/>
                        </a:lnSpc>
                        <a:defRPr/>
                      </a:pPr>
                      <a:r>
                        <a:rPr lang="en-US" sz="3200" dirty="0">
                          <a:solidFill>
                            <a:srgbClr val="000000"/>
                          </a:solidFill>
                          <a:latin typeface="Roboto" panose="02000000000000000000" pitchFamily="2" charset="0"/>
                          <a:ea typeface="Roboto" panose="02000000000000000000" pitchFamily="2" charset="0"/>
                          <a:cs typeface="Roboto" panose="02000000000000000000" pitchFamily="2" charset="0"/>
                        </a:rPr>
                        <a:t>Power of attorney (POA)</a:t>
                      </a:r>
                      <a:endParaRPr lang="en-US" sz="3200" dirty="0">
                        <a:latin typeface="Roboto" panose="02000000000000000000" pitchFamily="2" charset="0"/>
                        <a:ea typeface="Roboto" panose="02000000000000000000" pitchFamily="2" charset="0"/>
                        <a:cs typeface="Roboto" panose="02000000000000000000" pitchFamily="2" charset="0"/>
                      </a:endParaRPr>
                    </a:p>
                  </a:txBody>
                  <a:tcPr marL="0" marR="0" marT="0" marB="0" anchor="ctr"/>
                </a:tc>
                <a:extLst>
                  <a:ext uri="{0D108BD9-81ED-4DB2-BD59-A6C34878D82A}">
                    <a16:rowId xmlns:a16="http://schemas.microsoft.com/office/drawing/2014/main" val="10000"/>
                  </a:ext>
                </a:extLst>
              </a:tr>
              <a:tr h="1779226">
                <a:tc>
                  <a:txBody>
                    <a:bodyPr/>
                    <a:lstStyle/>
                    <a:p>
                      <a:pPr algn="ctr">
                        <a:lnSpc>
                          <a:spcPts val="3499"/>
                        </a:lnSpc>
                        <a:defRPr/>
                      </a:pPr>
                      <a:r>
                        <a:rPr lang="en-US" sz="3200" dirty="0">
                          <a:solidFill>
                            <a:srgbClr val="000000"/>
                          </a:solidFill>
                          <a:latin typeface="Roboto" panose="02000000000000000000" pitchFamily="2" charset="0"/>
                          <a:ea typeface="Roboto" panose="02000000000000000000" pitchFamily="2" charset="0"/>
                          <a:cs typeface="Roboto" panose="02000000000000000000" pitchFamily="2" charset="0"/>
                        </a:rPr>
                        <a:t>Living will (advanced medical directive)</a:t>
                      </a:r>
                    </a:p>
                    <a:p>
                      <a:pPr algn="ctr">
                        <a:lnSpc>
                          <a:spcPts val="3499"/>
                        </a:lnSpc>
                        <a:defRPr/>
                      </a:pPr>
                      <a:r>
                        <a:rPr lang="en-US" sz="3200" dirty="0">
                          <a:solidFill>
                            <a:srgbClr val="000000"/>
                          </a:solidFill>
                          <a:latin typeface="Roboto" panose="02000000000000000000" pitchFamily="2" charset="0"/>
                          <a:ea typeface="Roboto" panose="02000000000000000000" pitchFamily="2" charset="0"/>
                          <a:cs typeface="Roboto" panose="02000000000000000000" pitchFamily="2" charset="0"/>
                        </a:rPr>
                        <a:t>Trusts</a:t>
                      </a:r>
                      <a:endParaRPr lang="en-US" sz="3200" dirty="0">
                        <a:latin typeface="Roboto" panose="02000000000000000000" pitchFamily="2" charset="0"/>
                        <a:ea typeface="Roboto" panose="02000000000000000000" pitchFamily="2" charset="0"/>
                        <a:cs typeface="Roboto" panose="02000000000000000000" pitchFamily="2" charset="0"/>
                      </a:endParaRPr>
                    </a:p>
                  </a:txBody>
                  <a:tcPr marL="0" marR="0" marT="0" marB="0" anchor="ctr"/>
                </a:tc>
                <a:extLst>
                  <a:ext uri="{0D108BD9-81ED-4DB2-BD59-A6C34878D82A}">
                    <a16:rowId xmlns:a16="http://schemas.microsoft.com/office/drawing/2014/main" val="10001"/>
                  </a:ext>
                </a:extLst>
              </a:tr>
              <a:tr h="1429702">
                <a:tc>
                  <a:txBody>
                    <a:bodyPr/>
                    <a:lstStyle/>
                    <a:p>
                      <a:pPr algn="ctr">
                        <a:lnSpc>
                          <a:spcPts val="3499"/>
                        </a:lnSpc>
                        <a:defRPr/>
                      </a:pPr>
                      <a:endParaRPr lang="en-US" sz="32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algn="ctr">
                        <a:lnSpc>
                          <a:spcPts val="3499"/>
                        </a:lnSpc>
                        <a:defRPr/>
                      </a:pPr>
                      <a:r>
                        <a:rPr lang="en-US" sz="3200" dirty="0">
                          <a:solidFill>
                            <a:srgbClr val="000000"/>
                          </a:solidFill>
                          <a:latin typeface="Roboto" panose="02000000000000000000" pitchFamily="2" charset="0"/>
                          <a:ea typeface="Roboto" panose="02000000000000000000" pitchFamily="2" charset="0"/>
                          <a:cs typeface="Roboto" panose="02000000000000000000" pitchFamily="2" charset="0"/>
                        </a:rPr>
                        <a:t>SGLI</a:t>
                      </a:r>
                    </a:p>
                    <a:p>
                      <a:pPr algn="ctr">
                        <a:lnSpc>
                          <a:spcPts val="3499"/>
                        </a:lnSpc>
                        <a:defRPr/>
                      </a:pPr>
                      <a:r>
                        <a:rPr lang="en-US" sz="3200" dirty="0">
                          <a:solidFill>
                            <a:srgbClr val="000000"/>
                          </a:solidFill>
                          <a:latin typeface="Roboto" panose="02000000000000000000" pitchFamily="2" charset="0"/>
                          <a:ea typeface="Roboto" panose="02000000000000000000" pitchFamily="2" charset="0"/>
                          <a:cs typeface="Roboto" panose="02000000000000000000" pitchFamily="2" charset="0"/>
                        </a:rPr>
                        <a:t>Survivor Benefits</a:t>
                      </a:r>
                      <a:endParaRPr lang="en-US" sz="3200" dirty="0">
                        <a:latin typeface="Roboto" panose="02000000000000000000" pitchFamily="2" charset="0"/>
                        <a:ea typeface="Roboto" panose="02000000000000000000" pitchFamily="2" charset="0"/>
                        <a:cs typeface="Roboto" panose="02000000000000000000" pitchFamily="2" charset="0"/>
                      </a:endParaRPr>
                    </a:p>
                    <a:p>
                      <a:pPr algn="ctr">
                        <a:lnSpc>
                          <a:spcPts val="3499"/>
                        </a:lnSpc>
                      </a:pPr>
                      <a:endParaRPr lang="en-US" sz="3200" dirty="0">
                        <a:latin typeface="Roboto" panose="02000000000000000000" pitchFamily="2" charset="0"/>
                        <a:ea typeface="Roboto" panose="02000000000000000000" pitchFamily="2" charset="0"/>
                        <a:cs typeface="Roboto" panose="02000000000000000000" pitchFamily="2" charset="0"/>
                      </a:endParaRPr>
                    </a:p>
                  </a:txBody>
                  <a:tcPr marL="0" marR="0" marT="0" marB="0" anchor="ctr"/>
                </a:tc>
                <a:extLst>
                  <a:ext uri="{0D108BD9-81ED-4DB2-BD59-A6C34878D82A}">
                    <a16:rowId xmlns:a16="http://schemas.microsoft.com/office/drawing/2014/main" val="10002"/>
                  </a:ext>
                </a:extLst>
              </a:tr>
              <a:tr h="1861502">
                <a:tc>
                  <a:txBody>
                    <a:bodyPr/>
                    <a:lstStyle/>
                    <a:p>
                      <a:pPr marL="0" marR="0" lvl="0" indent="0" algn="ctr" defTabSz="914400" rtl="0" eaLnBrk="1" fontAlgn="auto" latinLnBrk="0" hangingPunct="1">
                        <a:lnSpc>
                          <a:spcPts val="3499"/>
                        </a:lnSpc>
                        <a:spcBef>
                          <a:spcPts val="0"/>
                        </a:spcBef>
                        <a:spcAft>
                          <a:spcPts val="0"/>
                        </a:spcAft>
                        <a:buClrTx/>
                        <a:buSzTx/>
                        <a:buFontTx/>
                        <a:buNone/>
                        <a:tabLst/>
                        <a:defRPr/>
                      </a:pPr>
                      <a:r>
                        <a:rPr lang="en-US" sz="3200" dirty="0">
                          <a:solidFill>
                            <a:srgbClr val="000000"/>
                          </a:solidFill>
                          <a:latin typeface="Roboto" panose="02000000000000000000" pitchFamily="2" charset="0"/>
                          <a:ea typeface="Roboto" panose="02000000000000000000" pitchFamily="2" charset="0"/>
                          <a:cs typeface="Roboto" panose="02000000000000000000" pitchFamily="2" charset="0"/>
                        </a:rPr>
                        <a:t>Funeral and burial arrangements</a:t>
                      </a:r>
                      <a:endParaRPr lang="en-US" sz="3200" dirty="0">
                        <a:latin typeface="Roboto" panose="02000000000000000000" pitchFamily="2" charset="0"/>
                        <a:ea typeface="Roboto" panose="02000000000000000000" pitchFamily="2" charset="0"/>
                        <a:cs typeface="Roboto" panose="02000000000000000000" pitchFamily="2" charset="0"/>
                      </a:endParaRPr>
                    </a:p>
                  </a:txBody>
                  <a:tcPr marL="0" marR="0" marT="0" marB="0" anchor="ctr"/>
                </a:tc>
                <a:extLst>
                  <a:ext uri="{0D108BD9-81ED-4DB2-BD59-A6C34878D82A}">
                    <a16:rowId xmlns:a16="http://schemas.microsoft.com/office/drawing/2014/main" val="2049030796"/>
                  </a:ext>
                </a:extLst>
              </a:tr>
            </a:tbl>
          </a:graphicData>
        </a:graphic>
      </p:graphicFrame>
      <p:sp>
        <p:nvSpPr>
          <p:cNvPr id="5" name="Freeform 5"/>
          <p:cNvSpPr/>
          <p:nvPr/>
        </p:nvSpPr>
        <p:spPr>
          <a:xfrm>
            <a:off x="14630400" y="8648700"/>
            <a:ext cx="3326014" cy="1281698"/>
          </a:xfrm>
          <a:custGeom>
            <a:avLst/>
            <a:gdLst/>
            <a:ahLst/>
            <a:cxnLst/>
            <a:rect l="l" t="t" r="r" b="b"/>
            <a:pathLst>
              <a:path w="4316614" h="1590981">
                <a:moveTo>
                  <a:pt x="0" y="0"/>
                </a:moveTo>
                <a:lnTo>
                  <a:pt x="4316614" y="0"/>
                </a:lnTo>
                <a:lnTo>
                  <a:pt x="4316614" y="1590980"/>
                </a:lnTo>
                <a:lnTo>
                  <a:pt x="0" y="1590980"/>
                </a:lnTo>
                <a:lnTo>
                  <a:pt x="0" y="0"/>
                </a:lnTo>
                <a:close/>
              </a:path>
            </a:pathLst>
          </a:custGeom>
          <a:blipFill>
            <a:blip r:embed="rId3"/>
            <a:stretch>
              <a:fillRect/>
            </a:stretch>
          </a:blipFill>
        </p:spPr>
        <p:txBody>
          <a:bodyPr/>
          <a:lstStyle/>
          <a:p>
            <a:endParaRPr lang="en-US" dirty="0"/>
          </a:p>
        </p:txBody>
      </p:sp>
    </p:spTree>
    <p:extLst>
      <p:ext uri="{BB962C8B-B14F-4D97-AF65-F5344CB8AC3E}">
        <p14:creationId xmlns:p14="http://schemas.microsoft.com/office/powerpoint/2010/main" val="1069417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5"/>
          <p:cNvSpPr txBox="1"/>
          <p:nvPr/>
        </p:nvSpPr>
        <p:spPr>
          <a:xfrm>
            <a:off x="609600" y="709074"/>
            <a:ext cx="17373600" cy="1112228"/>
          </a:xfrm>
          <a:prstGeom prst="rect">
            <a:avLst/>
          </a:prstGeom>
        </p:spPr>
        <p:txBody>
          <a:bodyPr wrap="square" lIns="0" tIns="0" rIns="0" bIns="0" rtlCol="0" anchor="t">
            <a:spAutoFit/>
          </a:bodyPr>
          <a:lstStyle/>
          <a:p>
            <a:pPr marL="0" lvl="0" indent="0" algn="ctr">
              <a:lnSpc>
                <a:spcPts val="9099"/>
              </a:lnSpc>
            </a:pPr>
            <a:r>
              <a:rPr lang="en-US" sz="6999" b="1" spc="-209" dirty="0">
                <a:solidFill>
                  <a:srgbClr val="003300"/>
                </a:solidFill>
                <a:latin typeface="Roboto" panose="02000000000000000000" pitchFamily="2" charset="0"/>
                <a:ea typeface="Roboto" panose="02000000000000000000" pitchFamily="2" charset="0"/>
                <a:cs typeface="Roboto" panose="02000000000000000000" pitchFamily="2" charset="0"/>
              </a:rPr>
              <a:t>Survivor Benefits (While on Active Duty)</a:t>
            </a:r>
          </a:p>
        </p:txBody>
      </p:sp>
      <p:sp>
        <p:nvSpPr>
          <p:cNvPr id="4" name="TextBox 3">
            <a:extLst>
              <a:ext uri="{FF2B5EF4-FFF2-40B4-BE49-F238E27FC236}">
                <a16:creationId xmlns:a16="http://schemas.microsoft.com/office/drawing/2014/main" id="{0823F0A4-1C7F-C57E-C977-8165291A88CB}"/>
              </a:ext>
            </a:extLst>
          </p:cNvPr>
          <p:cNvSpPr txBox="1"/>
          <p:nvPr/>
        </p:nvSpPr>
        <p:spPr>
          <a:xfrm>
            <a:off x="1066800" y="2450010"/>
            <a:ext cx="12115800" cy="7130157"/>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Death Gratuity: $100,000</a:t>
            </a:r>
          </a:p>
          <a:p>
            <a:pPr marL="457200" indent="-457200">
              <a:lnSpc>
                <a:spcPct val="150000"/>
              </a:lnSpc>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Burial at any National Cemetery</a:t>
            </a:r>
          </a:p>
          <a:p>
            <a:pPr marL="457200" indent="-457200">
              <a:lnSpc>
                <a:spcPct val="150000"/>
              </a:lnSpc>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Round trip travel and free household goods move</a:t>
            </a:r>
          </a:p>
          <a:p>
            <a:pPr marL="457200" indent="-457200">
              <a:lnSpc>
                <a:spcPct val="150000"/>
              </a:lnSpc>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1 year BAH or 1-year quarters </a:t>
            </a:r>
          </a:p>
          <a:p>
            <a:pPr marL="457200" indent="-457200">
              <a:lnSpc>
                <a:spcPct val="150000"/>
              </a:lnSpc>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Arrears in pay and accumulated leave</a:t>
            </a:r>
          </a:p>
          <a:p>
            <a:pPr marL="457200" indent="-457200">
              <a:lnSpc>
                <a:spcPct val="150000"/>
              </a:lnSpc>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Survivor Health and Dental Benefits</a:t>
            </a:r>
          </a:p>
          <a:p>
            <a:pPr marL="457200" indent="-457200">
              <a:lnSpc>
                <a:spcPct val="150000"/>
              </a:lnSpc>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Survivors’ and Dependents’ Education Assistance Program</a:t>
            </a:r>
          </a:p>
          <a:p>
            <a:pPr marL="457200" indent="-457200">
              <a:lnSpc>
                <a:spcPct val="150000"/>
              </a:lnSpc>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Social Security (burial and other survivor benefits)</a:t>
            </a:r>
          </a:p>
          <a:p>
            <a:pPr marL="457200" indent="-457200">
              <a:lnSpc>
                <a:spcPct val="150000"/>
              </a:lnSpc>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Dependent’s Indemnity Compensation (DIC) as of 2020:</a:t>
            </a:r>
          </a:p>
          <a:p>
            <a:pPr lvl="1">
              <a:lnSpc>
                <a:spcPct val="150000"/>
              </a:lnSpc>
            </a:pPr>
            <a:r>
              <a:rPr lang="en-US" sz="2800" dirty="0">
                <a:latin typeface="Roboto" panose="02000000000000000000" pitchFamily="2" charset="0"/>
                <a:ea typeface="Roboto" panose="02000000000000000000" pitchFamily="2" charset="0"/>
                <a:cs typeface="Roboto" panose="02000000000000000000" pitchFamily="2" charset="0"/>
              </a:rPr>
              <a:t>Spouse - $1340.14/month unless spouse remarries</a:t>
            </a:r>
          </a:p>
          <a:p>
            <a:pPr lvl="1">
              <a:lnSpc>
                <a:spcPct val="150000"/>
              </a:lnSpc>
            </a:pPr>
            <a:r>
              <a:rPr lang="en-US" sz="2800" dirty="0">
                <a:latin typeface="Roboto" panose="02000000000000000000" pitchFamily="2" charset="0"/>
                <a:ea typeface="Roboto" panose="02000000000000000000" pitchFamily="2" charset="0"/>
                <a:cs typeface="Roboto" panose="02000000000000000000" pitchFamily="2" charset="0"/>
              </a:rPr>
              <a:t>Children - $332/month/child until age 18</a:t>
            </a:r>
          </a:p>
        </p:txBody>
      </p:sp>
      <p:pic>
        <p:nvPicPr>
          <p:cNvPr id="6" name="Picture 5" descr="A black background with yellow and green text&#10;&#10;Description automatically generated">
            <a:extLst>
              <a:ext uri="{FF2B5EF4-FFF2-40B4-BE49-F238E27FC236}">
                <a16:creationId xmlns:a16="http://schemas.microsoft.com/office/drawing/2014/main" id="{B14253D5-C169-7F59-245D-1ABCDCDEF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0" y="8282278"/>
            <a:ext cx="4095333" cy="1509422"/>
          </a:xfrm>
          <a:prstGeom prst="rect">
            <a:avLst/>
          </a:prstGeom>
        </p:spPr>
      </p:pic>
    </p:spTree>
    <p:extLst>
      <p:ext uri="{BB962C8B-B14F-4D97-AF65-F5344CB8AC3E}">
        <p14:creationId xmlns:p14="http://schemas.microsoft.com/office/powerpoint/2010/main" val="2468690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5"/>
          <p:cNvSpPr txBox="1"/>
          <p:nvPr/>
        </p:nvSpPr>
        <p:spPr>
          <a:xfrm>
            <a:off x="371341" y="4008315"/>
            <a:ext cx="5315223" cy="4607859"/>
          </a:xfrm>
          <a:prstGeom prst="rect">
            <a:avLst/>
          </a:prstGeom>
        </p:spPr>
        <p:txBody>
          <a:bodyPr vert="horz" lIns="91440" tIns="45720" rIns="91440" bIns="45720" rtlCol="0" anchor="t">
            <a:normAutofit/>
          </a:bodyPr>
          <a:lstStyle/>
          <a:p>
            <a:pPr marL="0" lvl="0" indent="0" algn="ctr" defTabSz="914400">
              <a:lnSpc>
                <a:spcPct val="90000"/>
              </a:lnSpc>
              <a:spcBef>
                <a:spcPct val="0"/>
              </a:spcBef>
              <a:spcAft>
                <a:spcPts val="600"/>
              </a:spcAft>
            </a:pPr>
            <a:r>
              <a:rPr lang="en-US" sz="7000" b="1" kern="1200" spc="-209" dirty="0">
                <a:solidFill>
                  <a:srgbClr val="FFFFFF"/>
                </a:solidFill>
                <a:latin typeface="Roboto" panose="02000000000000000000" pitchFamily="2" charset="0"/>
                <a:ea typeface="Roboto" panose="02000000000000000000" pitchFamily="2" charset="0"/>
                <a:cs typeface="Roboto" panose="02000000000000000000" pitchFamily="2" charset="0"/>
              </a:rPr>
              <a:t>Review Beneficiaries</a:t>
            </a:r>
          </a:p>
        </p:txBody>
      </p:sp>
      <p:graphicFrame>
        <p:nvGraphicFramePr>
          <p:cNvPr id="11" name="TextBox 8">
            <a:extLst>
              <a:ext uri="{FF2B5EF4-FFF2-40B4-BE49-F238E27FC236}">
                <a16:creationId xmlns:a16="http://schemas.microsoft.com/office/drawing/2014/main" id="{044C76C0-ED04-EFAE-2850-09FF11A3320A}"/>
              </a:ext>
            </a:extLst>
          </p:cNvPr>
          <p:cNvGraphicFramePr/>
          <p:nvPr>
            <p:extLst>
              <p:ext uri="{D42A27DB-BD31-4B8C-83A1-F6EECF244321}">
                <p14:modId xmlns:p14="http://schemas.microsoft.com/office/powerpoint/2010/main" val="1888290561"/>
              </p:ext>
            </p:extLst>
          </p:nvPr>
        </p:nvGraphicFramePr>
        <p:xfrm>
          <a:off x="7297516" y="1008814"/>
          <a:ext cx="9437571" cy="8296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0"/>
            <a:ext cx="4104040" cy="10287000"/>
          </a:xfrm>
          <a:prstGeom prst="rect">
            <a:avLst/>
          </a:prstGeom>
          <a:solidFill>
            <a:srgbClr val="003300"/>
          </a:solidFill>
        </p:spPr>
        <p:txBody>
          <a:bodyPr/>
          <a:lstStyle/>
          <a:p>
            <a:endParaRPr lang="en-US" dirty="0"/>
          </a:p>
        </p:txBody>
      </p:sp>
      <p:grpSp>
        <p:nvGrpSpPr>
          <p:cNvPr id="3" name="Group 3"/>
          <p:cNvGrpSpPr/>
          <p:nvPr/>
        </p:nvGrpSpPr>
        <p:grpSpPr>
          <a:xfrm>
            <a:off x="4706376" y="2323064"/>
            <a:ext cx="763656" cy="763656"/>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dirty="0"/>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Roboto Bold"/>
                </a:rPr>
                <a:t>01</a:t>
              </a:r>
            </a:p>
          </p:txBody>
        </p:sp>
      </p:grpSp>
      <p:grpSp>
        <p:nvGrpSpPr>
          <p:cNvPr id="6" name="Group 6"/>
          <p:cNvGrpSpPr/>
          <p:nvPr/>
        </p:nvGrpSpPr>
        <p:grpSpPr>
          <a:xfrm>
            <a:off x="4704671" y="3933577"/>
            <a:ext cx="763656" cy="763656"/>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dirty="0"/>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Roboto Bold"/>
                </a:rPr>
                <a:t>02</a:t>
              </a:r>
            </a:p>
          </p:txBody>
        </p:sp>
      </p:grpSp>
      <p:grpSp>
        <p:nvGrpSpPr>
          <p:cNvPr id="12" name="Group 12"/>
          <p:cNvGrpSpPr/>
          <p:nvPr/>
        </p:nvGrpSpPr>
        <p:grpSpPr>
          <a:xfrm>
            <a:off x="4729304" y="7122071"/>
            <a:ext cx="763656" cy="763656"/>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dirty="0"/>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Roboto Bold"/>
                </a:rPr>
                <a:t>04</a:t>
              </a:r>
            </a:p>
          </p:txBody>
        </p:sp>
      </p:grpSp>
      <p:sp>
        <p:nvSpPr>
          <p:cNvPr id="15" name="AutoShape 15"/>
          <p:cNvSpPr/>
          <p:nvPr/>
        </p:nvSpPr>
        <p:spPr>
          <a:xfrm>
            <a:off x="4630416" y="3588301"/>
            <a:ext cx="1018049" cy="9525"/>
          </a:xfrm>
          <a:prstGeom prst="line">
            <a:avLst/>
          </a:prstGeom>
          <a:ln w="9525" cap="flat">
            <a:solidFill>
              <a:srgbClr val="000000"/>
            </a:solidFill>
            <a:prstDash val="solid"/>
            <a:headEnd type="none" w="sm" len="sm"/>
            <a:tailEnd type="none" w="sm" len="sm"/>
          </a:ln>
        </p:spPr>
        <p:txBody>
          <a:bodyPr/>
          <a:lstStyle/>
          <a:p>
            <a:endParaRPr lang="en-US" dirty="0"/>
          </a:p>
        </p:txBody>
      </p:sp>
      <p:sp>
        <p:nvSpPr>
          <p:cNvPr id="16" name="AutoShape 16"/>
          <p:cNvSpPr/>
          <p:nvPr/>
        </p:nvSpPr>
        <p:spPr>
          <a:xfrm>
            <a:off x="4578778" y="5244950"/>
            <a:ext cx="1015439" cy="9525"/>
          </a:xfrm>
          <a:prstGeom prst="line">
            <a:avLst/>
          </a:prstGeom>
          <a:ln w="9525" cap="flat">
            <a:solidFill>
              <a:srgbClr val="000000"/>
            </a:solidFill>
            <a:prstDash val="solid"/>
            <a:headEnd type="none" w="sm" len="sm"/>
            <a:tailEnd type="none" w="sm" len="sm"/>
          </a:ln>
        </p:spPr>
        <p:txBody>
          <a:bodyPr/>
          <a:lstStyle/>
          <a:p>
            <a:endParaRPr lang="en-US" dirty="0"/>
          </a:p>
        </p:txBody>
      </p:sp>
      <p:sp>
        <p:nvSpPr>
          <p:cNvPr id="17" name="AutoShape 17"/>
          <p:cNvSpPr/>
          <p:nvPr/>
        </p:nvSpPr>
        <p:spPr>
          <a:xfrm>
            <a:off x="4573534" y="6725194"/>
            <a:ext cx="1020683" cy="9525"/>
          </a:xfrm>
          <a:prstGeom prst="line">
            <a:avLst/>
          </a:prstGeom>
          <a:ln w="9525" cap="flat">
            <a:solidFill>
              <a:srgbClr val="000000"/>
            </a:solidFill>
            <a:prstDash val="solid"/>
            <a:headEnd type="none" w="sm" len="sm"/>
            <a:tailEnd type="none" w="sm" len="sm"/>
          </a:ln>
        </p:spPr>
        <p:txBody>
          <a:bodyPr/>
          <a:lstStyle/>
          <a:p>
            <a:endParaRPr lang="en-US" dirty="0"/>
          </a:p>
        </p:txBody>
      </p:sp>
      <p:sp>
        <p:nvSpPr>
          <p:cNvPr id="22" name="Freeform 22"/>
          <p:cNvSpPr/>
          <p:nvPr/>
        </p:nvSpPr>
        <p:spPr>
          <a:xfrm>
            <a:off x="14782800" y="8491515"/>
            <a:ext cx="3062276" cy="1215013"/>
          </a:xfrm>
          <a:custGeom>
            <a:avLst/>
            <a:gdLst/>
            <a:ahLst/>
            <a:cxnLst/>
            <a:rect l="l" t="t" r="r" b="b"/>
            <a:pathLst>
              <a:path w="4316614" h="1590981">
                <a:moveTo>
                  <a:pt x="0" y="0"/>
                </a:moveTo>
                <a:lnTo>
                  <a:pt x="4316614" y="0"/>
                </a:lnTo>
                <a:lnTo>
                  <a:pt x="4316614" y="1590980"/>
                </a:lnTo>
                <a:lnTo>
                  <a:pt x="0" y="1590980"/>
                </a:lnTo>
                <a:lnTo>
                  <a:pt x="0" y="0"/>
                </a:lnTo>
                <a:close/>
              </a:path>
            </a:pathLst>
          </a:custGeom>
          <a:blipFill>
            <a:blip r:embed="rId3"/>
            <a:stretch>
              <a:fillRect/>
            </a:stretch>
          </a:blipFill>
        </p:spPr>
        <p:txBody>
          <a:bodyPr/>
          <a:lstStyle/>
          <a:p>
            <a:endParaRPr lang="en-US" dirty="0"/>
          </a:p>
        </p:txBody>
      </p:sp>
      <p:grpSp>
        <p:nvGrpSpPr>
          <p:cNvPr id="23" name="Group 23"/>
          <p:cNvGrpSpPr/>
          <p:nvPr/>
        </p:nvGrpSpPr>
        <p:grpSpPr>
          <a:xfrm>
            <a:off x="2971800" y="446431"/>
            <a:ext cx="9774386" cy="2778784"/>
            <a:chOff x="0" y="760257"/>
            <a:chExt cx="13032515" cy="3705046"/>
          </a:xfrm>
        </p:grpSpPr>
        <p:sp>
          <p:nvSpPr>
            <p:cNvPr id="24" name="TextBox 24"/>
            <p:cNvSpPr txBox="1"/>
            <p:nvPr/>
          </p:nvSpPr>
          <p:spPr>
            <a:xfrm>
              <a:off x="2312768" y="760257"/>
              <a:ext cx="10719747" cy="1620018"/>
            </a:xfrm>
            <a:prstGeom prst="rect">
              <a:avLst/>
            </a:prstGeom>
          </p:spPr>
          <p:txBody>
            <a:bodyPr lIns="0" tIns="0" rIns="0" bIns="0" rtlCol="0" anchor="t">
              <a:spAutoFit/>
            </a:bodyPr>
            <a:lstStyle/>
            <a:p>
              <a:pPr marL="0" lvl="0" indent="0">
                <a:lnSpc>
                  <a:spcPts val="10270"/>
                </a:lnSpc>
              </a:pPr>
              <a:r>
                <a:rPr lang="en-US" sz="7000" b="1" spc="-237" dirty="0">
                  <a:solidFill>
                    <a:srgbClr val="003300"/>
                  </a:solidFill>
                  <a:latin typeface="Roboto" panose="02000000000000000000" pitchFamily="2" charset="0"/>
                  <a:ea typeface="Roboto" panose="02000000000000000000" pitchFamily="2" charset="0"/>
                  <a:cs typeface="Roboto" panose="02000000000000000000" pitchFamily="2" charset="0"/>
                </a:rPr>
                <a:t>Frivolous Insurance</a:t>
              </a:r>
            </a:p>
          </p:txBody>
        </p:sp>
        <p:sp>
          <p:nvSpPr>
            <p:cNvPr id="25" name="TextBox 25"/>
            <p:cNvSpPr txBox="1"/>
            <p:nvPr/>
          </p:nvSpPr>
          <p:spPr>
            <a:xfrm>
              <a:off x="0" y="3908620"/>
              <a:ext cx="10719747" cy="556683"/>
            </a:xfrm>
            <a:prstGeom prst="rect">
              <a:avLst/>
            </a:prstGeom>
          </p:spPr>
          <p:txBody>
            <a:bodyPr lIns="0" tIns="0" rIns="0" bIns="0" rtlCol="0" anchor="t">
              <a:spAutoFit/>
            </a:bodyPr>
            <a:lstStyle/>
            <a:p>
              <a:pPr>
                <a:lnSpc>
                  <a:spcPts val="3500"/>
                </a:lnSpc>
                <a:spcBef>
                  <a:spcPct val="0"/>
                </a:spcBef>
              </a:pPr>
              <a:endParaRPr dirty="0"/>
            </a:p>
          </p:txBody>
        </p:sp>
      </p:grpSp>
      <p:sp>
        <p:nvSpPr>
          <p:cNvPr id="26" name="TextBox 26"/>
          <p:cNvSpPr txBox="1"/>
          <p:nvPr/>
        </p:nvSpPr>
        <p:spPr>
          <a:xfrm>
            <a:off x="6298173" y="2313207"/>
            <a:ext cx="2519305" cy="865622"/>
          </a:xfrm>
          <a:prstGeom prst="rect">
            <a:avLst/>
          </a:prstGeom>
        </p:spPr>
        <p:txBody>
          <a:bodyPr lIns="0" tIns="0" rIns="0" bIns="0" rtlCol="0" anchor="t">
            <a:spAutoFit/>
          </a:bodyPr>
          <a:lstStyle/>
          <a:p>
            <a:pPr>
              <a:lnSpc>
                <a:spcPts val="3500"/>
              </a:lnSpc>
              <a:spcBef>
                <a:spcPct val="0"/>
              </a:spcBef>
            </a:pPr>
            <a:r>
              <a:rPr lang="en-US" sz="2500" dirty="0">
                <a:solidFill>
                  <a:srgbClr val="000000"/>
                </a:solidFill>
                <a:latin typeface="Roboto"/>
              </a:rPr>
              <a:t>Hospital indemnity</a:t>
            </a:r>
          </a:p>
        </p:txBody>
      </p:sp>
      <p:sp>
        <p:nvSpPr>
          <p:cNvPr id="27" name="TextBox 27"/>
          <p:cNvSpPr txBox="1"/>
          <p:nvPr/>
        </p:nvSpPr>
        <p:spPr>
          <a:xfrm>
            <a:off x="6298173" y="3982721"/>
            <a:ext cx="2519305" cy="865622"/>
          </a:xfrm>
          <a:prstGeom prst="rect">
            <a:avLst/>
          </a:prstGeom>
        </p:spPr>
        <p:txBody>
          <a:bodyPr lIns="0" tIns="0" rIns="0" bIns="0" rtlCol="0" anchor="t">
            <a:spAutoFit/>
          </a:bodyPr>
          <a:lstStyle/>
          <a:p>
            <a:pPr>
              <a:lnSpc>
                <a:spcPts val="3500"/>
              </a:lnSpc>
              <a:spcBef>
                <a:spcPct val="0"/>
              </a:spcBef>
            </a:pPr>
            <a:r>
              <a:rPr lang="en-US" sz="2500" dirty="0">
                <a:solidFill>
                  <a:srgbClr val="000000"/>
                </a:solidFill>
                <a:latin typeface="Roboto"/>
              </a:rPr>
              <a:t>Credit life insurance</a:t>
            </a:r>
          </a:p>
        </p:txBody>
      </p:sp>
      <p:sp>
        <p:nvSpPr>
          <p:cNvPr id="28" name="TextBox 28"/>
          <p:cNvSpPr txBox="1"/>
          <p:nvPr/>
        </p:nvSpPr>
        <p:spPr>
          <a:xfrm>
            <a:off x="6477935" y="5410732"/>
            <a:ext cx="2519305" cy="1314462"/>
          </a:xfrm>
          <a:prstGeom prst="rect">
            <a:avLst/>
          </a:prstGeom>
        </p:spPr>
        <p:txBody>
          <a:bodyPr lIns="0" tIns="0" rIns="0" bIns="0" rtlCol="0" anchor="t">
            <a:spAutoFit/>
          </a:bodyPr>
          <a:lstStyle/>
          <a:p>
            <a:pPr>
              <a:lnSpc>
                <a:spcPts val="3500"/>
              </a:lnSpc>
            </a:pPr>
            <a:r>
              <a:rPr lang="en-US" sz="2500" dirty="0">
                <a:solidFill>
                  <a:srgbClr val="000000"/>
                </a:solidFill>
                <a:latin typeface="Roboto"/>
              </a:rPr>
              <a:t>Credit card loss insurance</a:t>
            </a:r>
          </a:p>
          <a:p>
            <a:pPr>
              <a:lnSpc>
                <a:spcPts val="3500"/>
              </a:lnSpc>
              <a:spcBef>
                <a:spcPct val="0"/>
              </a:spcBef>
            </a:pPr>
            <a:endParaRPr lang="en-US" sz="2500" dirty="0">
              <a:solidFill>
                <a:srgbClr val="000000"/>
              </a:solidFill>
              <a:latin typeface="Roboto"/>
            </a:endParaRPr>
          </a:p>
        </p:txBody>
      </p:sp>
      <p:sp>
        <p:nvSpPr>
          <p:cNvPr id="30" name="TextBox 30"/>
          <p:cNvSpPr txBox="1"/>
          <p:nvPr/>
        </p:nvSpPr>
        <p:spPr>
          <a:xfrm>
            <a:off x="6308470" y="7287583"/>
            <a:ext cx="3132935" cy="865622"/>
          </a:xfrm>
          <a:prstGeom prst="rect">
            <a:avLst/>
          </a:prstGeom>
        </p:spPr>
        <p:txBody>
          <a:bodyPr wrap="square" lIns="0" tIns="0" rIns="0" bIns="0" rtlCol="0" anchor="t">
            <a:spAutoFit/>
          </a:bodyPr>
          <a:lstStyle/>
          <a:p>
            <a:pPr>
              <a:lnSpc>
                <a:spcPts val="3500"/>
              </a:lnSpc>
            </a:pPr>
            <a:r>
              <a:rPr lang="en-US" sz="2500" dirty="0">
                <a:solidFill>
                  <a:srgbClr val="000000"/>
                </a:solidFill>
                <a:latin typeface="Roboto"/>
              </a:rPr>
              <a:t>Rental car collision</a:t>
            </a:r>
          </a:p>
          <a:p>
            <a:pPr>
              <a:lnSpc>
                <a:spcPts val="3500"/>
              </a:lnSpc>
              <a:spcBef>
                <a:spcPct val="0"/>
              </a:spcBef>
            </a:pPr>
            <a:endParaRPr lang="en-US" sz="2500" dirty="0">
              <a:solidFill>
                <a:srgbClr val="000000"/>
              </a:solidFill>
              <a:latin typeface="Roboto"/>
            </a:endParaRPr>
          </a:p>
        </p:txBody>
      </p:sp>
      <p:sp>
        <p:nvSpPr>
          <p:cNvPr id="31" name="AutoShape 17">
            <a:extLst>
              <a:ext uri="{FF2B5EF4-FFF2-40B4-BE49-F238E27FC236}">
                <a16:creationId xmlns:a16="http://schemas.microsoft.com/office/drawing/2014/main" id="{8C6014BB-5695-57C5-475A-E9CEB3DF5DAE}"/>
              </a:ext>
            </a:extLst>
          </p:cNvPr>
          <p:cNvSpPr/>
          <p:nvPr/>
        </p:nvSpPr>
        <p:spPr>
          <a:xfrm>
            <a:off x="4577037" y="8214438"/>
            <a:ext cx="1020683" cy="9525"/>
          </a:xfrm>
          <a:prstGeom prst="line">
            <a:avLst/>
          </a:prstGeom>
          <a:ln w="9525" cap="flat">
            <a:solidFill>
              <a:srgbClr val="000000"/>
            </a:solidFill>
            <a:prstDash val="solid"/>
            <a:headEnd type="none" w="sm" len="sm"/>
            <a:tailEnd type="none" w="sm" len="sm"/>
          </a:ln>
        </p:spPr>
        <p:txBody>
          <a:bodyPr/>
          <a:lstStyle/>
          <a:p>
            <a:endParaRPr lang="en-US" dirty="0"/>
          </a:p>
        </p:txBody>
      </p:sp>
      <p:grpSp>
        <p:nvGrpSpPr>
          <p:cNvPr id="32" name="Group 12">
            <a:extLst>
              <a:ext uri="{FF2B5EF4-FFF2-40B4-BE49-F238E27FC236}">
                <a16:creationId xmlns:a16="http://schemas.microsoft.com/office/drawing/2014/main" id="{BAA5EA7D-D4F6-8477-1311-4ED51073B404}"/>
              </a:ext>
            </a:extLst>
          </p:cNvPr>
          <p:cNvGrpSpPr/>
          <p:nvPr/>
        </p:nvGrpSpPr>
        <p:grpSpPr>
          <a:xfrm>
            <a:off x="4735356" y="8588941"/>
            <a:ext cx="763656" cy="763656"/>
            <a:chOff x="0" y="0"/>
            <a:chExt cx="812800" cy="812800"/>
          </a:xfrm>
        </p:grpSpPr>
        <p:sp>
          <p:nvSpPr>
            <p:cNvPr id="33" name="Freeform 13">
              <a:extLst>
                <a:ext uri="{FF2B5EF4-FFF2-40B4-BE49-F238E27FC236}">
                  <a16:creationId xmlns:a16="http://schemas.microsoft.com/office/drawing/2014/main" id="{52E537CF-14D0-F3E0-9C70-17D1948626E2}"/>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dirty="0"/>
            </a:p>
          </p:txBody>
        </p:sp>
        <p:sp>
          <p:nvSpPr>
            <p:cNvPr id="34" name="TextBox 14">
              <a:extLst>
                <a:ext uri="{FF2B5EF4-FFF2-40B4-BE49-F238E27FC236}">
                  <a16:creationId xmlns:a16="http://schemas.microsoft.com/office/drawing/2014/main" id="{A8A1DA4A-2075-7908-7A93-CB8815F1543A}"/>
                </a:ext>
              </a:extLst>
            </p:cNvPr>
            <p:cNvSpPr txBox="1"/>
            <p:nvPr/>
          </p:nvSpPr>
          <p:spPr>
            <a:xfrm>
              <a:off x="76200" y="28575"/>
              <a:ext cx="660400"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Roboto Bold"/>
                </a:rPr>
                <a:t>05</a:t>
              </a:r>
            </a:p>
          </p:txBody>
        </p:sp>
      </p:grpSp>
      <p:grpSp>
        <p:nvGrpSpPr>
          <p:cNvPr id="35" name="Group 12">
            <a:extLst>
              <a:ext uri="{FF2B5EF4-FFF2-40B4-BE49-F238E27FC236}">
                <a16:creationId xmlns:a16="http://schemas.microsoft.com/office/drawing/2014/main" id="{5DE5737B-9F2B-ABEF-1FA0-4621D2E12AB2}"/>
              </a:ext>
            </a:extLst>
          </p:cNvPr>
          <p:cNvGrpSpPr/>
          <p:nvPr/>
        </p:nvGrpSpPr>
        <p:grpSpPr>
          <a:xfrm>
            <a:off x="4706374" y="5632827"/>
            <a:ext cx="763656" cy="763656"/>
            <a:chOff x="0" y="0"/>
            <a:chExt cx="812800" cy="812800"/>
          </a:xfrm>
        </p:grpSpPr>
        <p:sp>
          <p:nvSpPr>
            <p:cNvPr id="36" name="Freeform 13">
              <a:extLst>
                <a:ext uri="{FF2B5EF4-FFF2-40B4-BE49-F238E27FC236}">
                  <a16:creationId xmlns:a16="http://schemas.microsoft.com/office/drawing/2014/main" id="{A71C76DD-E923-6AB5-B57E-5C5804BF940D}"/>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dirty="0"/>
            </a:p>
          </p:txBody>
        </p:sp>
        <p:sp>
          <p:nvSpPr>
            <p:cNvPr id="37" name="TextBox 14">
              <a:extLst>
                <a:ext uri="{FF2B5EF4-FFF2-40B4-BE49-F238E27FC236}">
                  <a16:creationId xmlns:a16="http://schemas.microsoft.com/office/drawing/2014/main" id="{82CBCFB0-F508-8B8E-3820-36CC23EBC3F1}"/>
                </a:ext>
              </a:extLst>
            </p:cNvPr>
            <p:cNvSpPr txBox="1"/>
            <p:nvPr/>
          </p:nvSpPr>
          <p:spPr>
            <a:xfrm>
              <a:off x="76200" y="28575"/>
              <a:ext cx="660400"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Roboto Bold"/>
                </a:rPr>
                <a:t>03</a:t>
              </a:r>
            </a:p>
          </p:txBody>
        </p:sp>
      </p:grpSp>
      <p:sp>
        <p:nvSpPr>
          <p:cNvPr id="38" name="TextBox 30">
            <a:extLst>
              <a:ext uri="{FF2B5EF4-FFF2-40B4-BE49-F238E27FC236}">
                <a16:creationId xmlns:a16="http://schemas.microsoft.com/office/drawing/2014/main" id="{99BE8FE4-5D20-344E-9D85-33E4B1778671}"/>
              </a:ext>
            </a:extLst>
          </p:cNvPr>
          <p:cNvSpPr txBox="1"/>
          <p:nvPr/>
        </p:nvSpPr>
        <p:spPr>
          <a:xfrm>
            <a:off x="6335364" y="8507203"/>
            <a:ext cx="3132935" cy="1314462"/>
          </a:xfrm>
          <a:prstGeom prst="rect">
            <a:avLst/>
          </a:prstGeom>
        </p:spPr>
        <p:txBody>
          <a:bodyPr wrap="square" lIns="0" tIns="0" rIns="0" bIns="0" rtlCol="0" anchor="t">
            <a:spAutoFit/>
          </a:bodyPr>
          <a:lstStyle/>
          <a:p>
            <a:pPr>
              <a:lnSpc>
                <a:spcPts val="3500"/>
              </a:lnSpc>
            </a:pPr>
            <a:r>
              <a:rPr lang="en-US" sz="2500" dirty="0">
                <a:solidFill>
                  <a:srgbClr val="000000"/>
                </a:solidFill>
                <a:latin typeface="Roboto"/>
              </a:rPr>
              <a:t>Accidental death or dismemberment</a:t>
            </a:r>
          </a:p>
          <a:p>
            <a:pPr>
              <a:lnSpc>
                <a:spcPts val="3500"/>
              </a:lnSpc>
              <a:spcBef>
                <a:spcPct val="0"/>
              </a:spcBef>
            </a:pPr>
            <a:endParaRPr lang="en-US" sz="2500" dirty="0">
              <a:solidFill>
                <a:srgbClr val="000000"/>
              </a:solidFill>
              <a:latin typeface="Roboto"/>
            </a:endParaRPr>
          </a:p>
        </p:txBody>
      </p:sp>
      <p:sp>
        <p:nvSpPr>
          <p:cNvPr id="9" name="Freeform 3">
            <a:extLst>
              <a:ext uri="{FF2B5EF4-FFF2-40B4-BE49-F238E27FC236}">
                <a16:creationId xmlns:a16="http://schemas.microsoft.com/office/drawing/2014/main" id="{501D2096-8CFD-18E7-0F72-4A6D6E794A46}"/>
              </a:ext>
            </a:extLst>
          </p:cNvPr>
          <p:cNvSpPr/>
          <p:nvPr/>
        </p:nvSpPr>
        <p:spPr>
          <a:xfrm>
            <a:off x="15468600" y="190500"/>
            <a:ext cx="2368212" cy="2302376"/>
          </a:xfrm>
          <a:custGeom>
            <a:avLst/>
            <a:gdLst/>
            <a:ahLst/>
            <a:cxnLst/>
            <a:rect l="l" t="t" r="r" b="b"/>
            <a:pathLst>
              <a:path w="3276986" h="3276986">
                <a:moveTo>
                  <a:pt x="0" y="0"/>
                </a:moveTo>
                <a:lnTo>
                  <a:pt x="3276986" y="0"/>
                </a:lnTo>
                <a:lnTo>
                  <a:pt x="3276986" y="3276986"/>
                </a:lnTo>
                <a:lnTo>
                  <a:pt x="0" y="3276986"/>
                </a:lnTo>
                <a:lnTo>
                  <a:pt x="0" y="0"/>
                </a:lnTo>
                <a:close/>
              </a:path>
            </a:pathLst>
          </a:custGeom>
          <a:blipFill>
            <a:blip r:embed="rId4"/>
            <a:stretch>
              <a:fillRect/>
            </a:stretch>
          </a:blipFill>
        </p:spPr>
        <p:txBody>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450195913"/>
              </p:ext>
            </p:extLst>
          </p:nvPr>
        </p:nvGraphicFramePr>
        <p:xfrm>
          <a:off x="7543800" y="406729"/>
          <a:ext cx="9567128" cy="9473541"/>
        </p:xfrm>
        <a:graphic>
          <a:graphicData uri="http://schemas.openxmlformats.org/drawingml/2006/table">
            <a:tbl>
              <a:tblPr/>
              <a:tblGrid>
                <a:gridCol w="4783564">
                  <a:extLst>
                    <a:ext uri="{9D8B030D-6E8A-4147-A177-3AD203B41FA5}">
                      <a16:colId xmlns:a16="http://schemas.microsoft.com/office/drawing/2014/main" val="20000"/>
                    </a:ext>
                  </a:extLst>
                </a:gridCol>
                <a:gridCol w="4783564">
                  <a:extLst>
                    <a:ext uri="{9D8B030D-6E8A-4147-A177-3AD203B41FA5}">
                      <a16:colId xmlns:a16="http://schemas.microsoft.com/office/drawing/2014/main" val="20001"/>
                    </a:ext>
                  </a:extLst>
                </a:gridCol>
              </a:tblGrid>
              <a:tr h="2366647">
                <a:tc>
                  <a:txBody>
                    <a:bodyPr/>
                    <a:lstStyle/>
                    <a:p>
                      <a:pPr algn="ctr">
                        <a:lnSpc>
                          <a:spcPts val="4200"/>
                        </a:lnSpc>
                        <a:defRPr/>
                      </a:pPr>
                      <a:r>
                        <a:rPr lang="en-US" sz="3000" dirty="0">
                          <a:solidFill>
                            <a:srgbClr val="003B31"/>
                          </a:solidFill>
                          <a:latin typeface="Roboto Bold"/>
                        </a:rPr>
                        <a:t>Misleading Presentations</a:t>
                      </a:r>
                      <a:endParaRPr lang="en-US" sz="1100" dirty="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EDEDED"/>
                    </a:solidFill>
                  </a:tcPr>
                </a:tc>
                <a:tc>
                  <a:txBody>
                    <a:bodyPr/>
                    <a:lstStyle/>
                    <a:p>
                      <a:pPr algn="ctr">
                        <a:lnSpc>
                          <a:spcPts val="4200"/>
                        </a:lnSpc>
                        <a:defRPr/>
                      </a:pPr>
                      <a:endParaRPr lang="en-US" sz="1100" dirty="0"/>
                    </a:p>
                    <a:p>
                      <a:pPr algn="ctr">
                        <a:lnSpc>
                          <a:spcPts val="4200"/>
                        </a:lnSpc>
                      </a:pPr>
                      <a:r>
                        <a:rPr lang="en-US" sz="3000" dirty="0">
                          <a:solidFill>
                            <a:srgbClr val="003B31"/>
                          </a:solidFill>
                          <a:latin typeface="Roboto Bold"/>
                        </a:rPr>
                        <a:t>Presentation by Unauthorized Personnel</a:t>
                      </a:r>
                    </a:p>
                    <a:p>
                      <a:pPr algn="ctr">
                        <a:lnSpc>
                          <a:spcPts val="4200"/>
                        </a:lnSpc>
                      </a:pPr>
                      <a:endParaRPr lang="en-US" sz="3000" dirty="0">
                        <a:solidFill>
                          <a:srgbClr val="003B31"/>
                        </a:solidFill>
                        <a:latin typeface="Roboto Bold"/>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67390">
                <a:tc>
                  <a:txBody>
                    <a:bodyPr/>
                    <a:lstStyle/>
                    <a:p>
                      <a:pPr algn="ctr">
                        <a:lnSpc>
                          <a:spcPts val="4200"/>
                        </a:lnSpc>
                        <a:defRPr/>
                      </a:pPr>
                      <a:r>
                        <a:rPr lang="en-US" sz="3000" dirty="0">
                          <a:solidFill>
                            <a:srgbClr val="003B31"/>
                          </a:solidFill>
                          <a:latin typeface="Roboto Bold"/>
                        </a:rPr>
                        <a:t>Selling during duty hours</a:t>
                      </a:r>
                      <a:endParaRPr lang="en-US" sz="1100" dirty="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4200"/>
                        </a:lnSpc>
                        <a:defRPr/>
                      </a:pPr>
                      <a:endParaRPr lang="en-US" sz="1100" dirty="0"/>
                    </a:p>
                    <a:p>
                      <a:pPr algn="ctr">
                        <a:lnSpc>
                          <a:spcPts val="4200"/>
                        </a:lnSpc>
                      </a:pPr>
                      <a:r>
                        <a:rPr lang="en-US" sz="3000" dirty="0">
                          <a:solidFill>
                            <a:srgbClr val="003B31"/>
                          </a:solidFill>
                          <a:latin typeface="Roboto Bold"/>
                        </a:rPr>
                        <a:t>Selling in the barracks</a:t>
                      </a:r>
                    </a:p>
                    <a:p>
                      <a:pPr algn="ctr">
                        <a:lnSpc>
                          <a:spcPts val="4200"/>
                        </a:lnSpc>
                      </a:pPr>
                      <a:endParaRPr lang="en-US" sz="3000" dirty="0">
                        <a:solidFill>
                          <a:srgbClr val="003B31"/>
                        </a:solidFill>
                        <a:latin typeface="Roboto Bold"/>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r h="2253151">
                <a:tc>
                  <a:txBody>
                    <a:bodyPr/>
                    <a:lstStyle/>
                    <a:p>
                      <a:pPr algn="ctr">
                        <a:lnSpc>
                          <a:spcPts val="4200"/>
                        </a:lnSpc>
                        <a:defRPr/>
                      </a:pPr>
                      <a:endParaRPr lang="en-US" sz="1100" dirty="0"/>
                    </a:p>
                    <a:p>
                      <a:pPr algn="ctr">
                        <a:lnSpc>
                          <a:spcPts val="4200"/>
                        </a:lnSpc>
                      </a:pPr>
                      <a:r>
                        <a:rPr lang="en-US" sz="3000" dirty="0">
                          <a:solidFill>
                            <a:srgbClr val="003B31"/>
                          </a:solidFill>
                          <a:latin typeface="Roboto Bold"/>
                        </a:rPr>
                        <a:t>Unwise/unethical advice</a:t>
                      </a:r>
                    </a:p>
                    <a:p>
                      <a:pPr algn="ctr">
                        <a:lnSpc>
                          <a:spcPts val="4200"/>
                        </a:lnSpc>
                      </a:pPr>
                      <a:endParaRPr lang="en-US" sz="3000" dirty="0">
                        <a:solidFill>
                          <a:srgbClr val="003B31"/>
                        </a:solidFill>
                        <a:latin typeface="Roboto Bold"/>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EDEDED"/>
                    </a:solidFill>
                  </a:tcPr>
                </a:tc>
                <a:tc>
                  <a:txBody>
                    <a:bodyPr/>
                    <a:lstStyle/>
                    <a:p>
                      <a:pPr algn="ctr">
                        <a:lnSpc>
                          <a:spcPts val="4200"/>
                        </a:lnSpc>
                        <a:defRPr/>
                      </a:pPr>
                      <a:r>
                        <a:rPr lang="en-US" sz="3000" dirty="0">
                          <a:solidFill>
                            <a:srgbClr val="003B31"/>
                          </a:solidFill>
                          <a:latin typeface="Roboto Bold"/>
                        </a:rPr>
                        <a:t>Drop SGLI</a:t>
                      </a: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6647">
                <a:tc>
                  <a:txBody>
                    <a:bodyPr/>
                    <a:lstStyle/>
                    <a:p>
                      <a:pPr algn="ctr">
                        <a:lnSpc>
                          <a:spcPts val="4200"/>
                        </a:lnSpc>
                        <a:defRPr/>
                      </a:pPr>
                      <a:endParaRPr lang="en-US" sz="3000" dirty="0">
                        <a:solidFill>
                          <a:srgbClr val="003B31"/>
                        </a:solidFill>
                        <a:latin typeface="Roboto Bold"/>
                      </a:endParaRPr>
                    </a:p>
                    <a:p>
                      <a:pPr marL="0" marR="0" lvl="0" indent="0" algn="ctr" defTabSz="914400" rtl="0" eaLnBrk="1" fontAlgn="auto" latinLnBrk="0" hangingPunct="1">
                        <a:lnSpc>
                          <a:spcPts val="4200"/>
                        </a:lnSpc>
                        <a:spcBef>
                          <a:spcPts val="0"/>
                        </a:spcBef>
                        <a:spcAft>
                          <a:spcPts val="0"/>
                        </a:spcAft>
                        <a:buClrTx/>
                        <a:buSzTx/>
                        <a:buFontTx/>
                        <a:buNone/>
                        <a:tabLst/>
                        <a:defRPr/>
                      </a:pPr>
                      <a:r>
                        <a:rPr lang="en-US" sz="3000" dirty="0">
                          <a:solidFill>
                            <a:srgbClr val="003B31"/>
                          </a:solidFill>
                          <a:latin typeface="Roboto Bold"/>
                        </a:rPr>
                        <a:t>Claim non-existent dependents</a:t>
                      </a:r>
                    </a:p>
                    <a:p>
                      <a:pPr algn="ctr">
                        <a:lnSpc>
                          <a:spcPts val="4200"/>
                        </a:lnSpc>
                      </a:pPr>
                      <a:endParaRPr lang="en-US" sz="3000" dirty="0">
                        <a:solidFill>
                          <a:srgbClr val="003B31"/>
                        </a:solidFill>
                        <a:latin typeface="Roboto Bold"/>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FFFFFF"/>
                      </a:solidFill>
                      <a:prstDash val="solid"/>
                      <a:round/>
                      <a:headEnd type="none" w="med" len="med"/>
                      <a:tailEnd type="none" w="med" len="med"/>
                    </a:lnB>
                  </a:tcPr>
                </a:tc>
                <a:tc>
                  <a:txBody>
                    <a:bodyPr/>
                    <a:lstStyle/>
                    <a:p>
                      <a:pPr algn="ctr">
                        <a:lnSpc>
                          <a:spcPts val="4200"/>
                        </a:lnSpc>
                        <a:defRPr/>
                      </a:pPr>
                      <a:endParaRPr lang="en-US" sz="1100" dirty="0"/>
                    </a:p>
                    <a:p>
                      <a:pPr algn="ctr">
                        <a:lnSpc>
                          <a:spcPts val="4200"/>
                        </a:lnSpc>
                      </a:pPr>
                      <a:endParaRPr lang="en-US" sz="3000" dirty="0">
                        <a:solidFill>
                          <a:srgbClr val="003B31"/>
                        </a:solidFill>
                        <a:latin typeface="Roboto Bold"/>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3"/>
                  </a:ext>
                </a:extLst>
              </a:tr>
            </a:tbl>
          </a:graphicData>
        </a:graphic>
      </p:graphicFrame>
      <p:sp>
        <p:nvSpPr>
          <p:cNvPr id="3" name="AutoShape 3"/>
          <p:cNvSpPr/>
          <p:nvPr/>
        </p:nvSpPr>
        <p:spPr>
          <a:xfrm>
            <a:off x="0" y="0"/>
            <a:ext cx="6464062" cy="10287000"/>
          </a:xfrm>
          <a:prstGeom prst="rect">
            <a:avLst/>
          </a:prstGeom>
          <a:solidFill>
            <a:srgbClr val="003300"/>
          </a:solidFill>
        </p:spPr>
        <p:txBody>
          <a:bodyPr/>
          <a:lstStyle/>
          <a:p>
            <a:endParaRPr lang="en-US" dirty="0"/>
          </a:p>
        </p:txBody>
      </p:sp>
      <p:sp>
        <p:nvSpPr>
          <p:cNvPr id="4" name="TextBox 4"/>
          <p:cNvSpPr txBox="1"/>
          <p:nvPr/>
        </p:nvSpPr>
        <p:spPr>
          <a:xfrm>
            <a:off x="838200" y="4309405"/>
            <a:ext cx="4458616" cy="1683089"/>
          </a:xfrm>
          <a:prstGeom prst="rect">
            <a:avLst/>
          </a:prstGeom>
        </p:spPr>
        <p:txBody>
          <a:bodyPr lIns="0" tIns="0" rIns="0" bIns="0" rtlCol="0" anchor="t">
            <a:spAutoFit/>
          </a:bodyPr>
          <a:lstStyle/>
          <a:p>
            <a:pPr marL="0" lvl="0" indent="0" algn="ctr">
              <a:lnSpc>
                <a:spcPts val="6500"/>
              </a:lnSpc>
            </a:pPr>
            <a:r>
              <a:rPr lang="en-US" sz="7000" b="1" spc="-150" dirty="0">
                <a:solidFill>
                  <a:srgbClr val="FFFFFF"/>
                </a:solidFill>
                <a:latin typeface="Roboto" panose="02000000000000000000" pitchFamily="2" charset="0"/>
                <a:ea typeface="Roboto" panose="02000000000000000000" pitchFamily="2" charset="0"/>
                <a:cs typeface="Roboto" panose="02000000000000000000" pitchFamily="2" charset="0"/>
              </a:rPr>
              <a:t>Insurance Scams</a:t>
            </a:r>
          </a:p>
        </p:txBody>
      </p:sp>
    </p:spTree>
    <p:extLst>
      <p:ext uri="{BB962C8B-B14F-4D97-AF65-F5344CB8AC3E}">
        <p14:creationId xmlns:p14="http://schemas.microsoft.com/office/powerpoint/2010/main" val="554847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90853753"/>
              </p:ext>
            </p:extLst>
          </p:nvPr>
        </p:nvGraphicFramePr>
        <p:xfrm>
          <a:off x="7696200" y="559032"/>
          <a:ext cx="9372600" cy="9168936"/>
        </p:xfrm>
        <a:graphic>
          <a:graphicData uri="http://schemas.openxmlformats.org/drawingml/2006/table">
            <a:tbl>
              <a:tblPr/>
              <a:tblGrid>
                <a:gridCol w="4686300">
                  <a:extLst>
                    <a:ext uri="{9D8B030D-6E8A-4147-A177-3AD203B41FA5}">
                      <a16:colId xmlns:a16="http://schemas.microsoft.com/office/drawing/2014/main" val="20000"/>
                    </a:ext>
                  </a:extLst>
                </a:gridCol>
                <a:gridCol w="4686300">
                  <a:extLst>
                    <a:ext uri="{9D8B030D-6E8A-4147-A177-3AD203B41FA5}">
                      <a16:colId xmlns:a16="http://schemas.microsoft.com/office/drawing/2014/main" val="20001"/>
                    </a:ext>
                  </a:extLst>
                </a:gridCol>
              </a:tblGrid>
              <a:tr h="2214150">
                <a:tc>
                  <a:txBody>
                    <a:bodyPr/>
                    <a:lstStyle/>
                    <a:p>
                      <a:pPr algn="ctr">
                        <a:lnSpc>
                          <a:spcPts val="4200"/>
                        </a:lnSpc>
                        <a:defRPr/>
                      </a:pPr>
                      <a:r>
                        <a:rPr lang="en-US" sz="3000" dirty="0">
                          <a:solidFill>
                            <a:srgbClr val="003B31"/>
                          </a:solidFill>
                          <a:latin typeface="Roboto Bold"/>
                        </a:rPr>
                        <a:t>Purpose of insurance</a:t>
                      </a:r>
                      <a:endParaRPr lang="en-US" sz="1100" dirty="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EDEDED"/>
                    </a:solidFill>
                  </a:tcPr>
                </a:tc>
                <a:tc>
                  <a:txBody>
                    <a:bodyPr/>
                    <a:lstStyle/>
                    <a:p>
                      <a:pPr algn="ctr">
                        <a:lnSpc>
                          <a:spcPts val="4200"/>
                        </a:lnSpc>
                        <a:defRPr/>
                      </a:pPr>
                      <a:endParaRPr lang="en-US" sz="1100" dirty="0"/>
                    </a:p>
                    <a:p>
                      <a:pPr algn="ctr">
                        <a:lnSpc>
                          <a:spcPts val="4200"/>
                        </a:lnSpc>
                      </a:pPr>
                      <a:r>
                        <a:rPr lang="en-US" sz="3000" dirty="0">
                          <a:solidFill>
                            <a:srgbClr val="003B31"/>
                          </a:solidFill>
                          <a:latin typeface="Roboto Bold"/>
                        </a:rPr>
                        <a:t>Different types of insurance</a:t>
                      </a:r>
                    </a:p>
                    <a:p>
                      <a:pPr algn="ctr">
                        <a:lnSpc>
                          <a:spcPts val="4200"/>
                        </a:lnSpc>
                      </a:pPr>
                      <a:endParaRPr lang="en-US" sz="3000" dirty="0">
                        <a:solidFill>
                          <a:srgbClr val="003B31"/>
                        </a:solidFill>
                        <a:latin typeface="Roboto Bold"/>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14150">
                <a:tc>
                  <a:txBody>
                    <a:bodyPr/>
                    <a:lstStyle/>
                    <a:p>
                      <a:pPr algn="ctr">
                        <a:lnSpc>
                          <a:spcPts val="4200"/>
                        </a:lnSpc>
                        <a:defRPr/>
                      </a:pPr>
                      <a:r>
                        <a:rPr lang="en-US" sz="3000" dirty="0">
                          <a:solidFill>
                            <a:srgbClr val="003B31"/>
                          </a:solidFill>
                          <a:latin typeface="Roboto Bold"/>
                        </a:rPr>
                        <a:t>Army provided insurance</a:t>
                      </a:r>
                      <a:endParaRPr lang="en-US" sz="1100" dirty="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4200"/>
                        </a:lnSpc>
                        <a:defRPr/>
                      </a:pPr>
                      <a:endParaRPr lang="en-US" sz="1100" dirty="0"/>
                    </a:p>
                    <a:p>
                      <a:pPr algn="ctr">
                        <a:lnSpc>
                          <a:spcPts val="4200"/>
                        </a:lnSpc>
                      </a:pPr>
                      <a:r>
                        <a:rPr lang="en-US" sz="3000" dirty="0">
                          <a:solidFill>
                            <a:srgbClr val="003B31"/>
                          </a:solidFill>
                          <a:latin typeface="Roboto Bold"/>
                        </a:rPr>
                        <a:t>Elements of an Estate Plan</a:t>
                      </a:r>
                    </a:p>
                    <a:p>
                      <a:pPr algn="ctr">
                        <a:lnSpc>
                          <a:spcPts val="4200"/>
                        </a:lnSpc>
                      </a:pPr>
                      <a:endParaRPr lang="en-US" sz="3000" dirty="0">
                        <a:solidFill>
                          <a:srgbClr val="003B31"/>
                        </a:solidFill>
                        <a:latin typeface="Roboto Bold"/>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r h="2107968">
                <a:tc>
                  <a:txBody>
                    <a:bodyPr/>
                    <a:lstStyle/>
                    <a:p>
                      <a:pPr algn="ctr">
                        <a:lnSpc>
                          <a:spcPts val="4200"/>
                        </a:lnSpc>
                        <a:defRPr/>
                      </a:pPr>
                      <a:endParaRPr lang="en-US" sz="1100" dirty="0"/>
                    </a:p>
                    <a:p>
                      <a:pPr algn="ctr">
                        <a:lnSpc>
                          <a:spcPts val="4200"/>
                        </a:lnSpc>
                      </a:pPr>
                      <a:r>
                        <a:rPr lang="en-US" sz="3000" dirty="0">
                          <a:solidFill>
                            <a:srgbClr val="003B31"/>
                          </a:solidFill>
                          <a:latin typeface="Roboto Bold"/>
                        </a:rPr>
                        <a:t>Survivor Benefits</a:t>
                      </a:r>
                    </a:p>
                    <a:p>
                      <a:pPr algn="ctr">
                        <a:lnSpc>
                          <a:spcPts val="4200"/>
                        </a:lnSpc>
                      </a:pPr>
                      <a:endParaRPr lang="en-US" sz="3000" dirty="0">
                        <a:solidFill>
                          <a:srgbClr val="003B31"/>
                        </a:solidFill>
                        <a:latin typeface="Roboto Bold"/>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EDEDED"/>
                    </a:solidFill>
                  </a:tcPr>
                </a:tc>
                <a:tc>
                  <a:txBody>
                    <a:bodyPr/>
                    <a:lstStyle/>
                    <a:p>
                      <a:pPr algn="ctr">
                        <a:lnSpc>
                          <a:spcPts val="4200"/>
                        </a:lnSpc>
                        <a:defRPr/>
                      </a:pPr>
                      <a:r>
                        <a:rPr lang="en-US" sz="3000" dirty="0">
                          <a:solidFill>
                            <a:srgbClr val="003B31"/>
                          </a:solidFill>
                          <a:latin typeface="Roboto Bold"/>
                        </a:rPr>
                        <a:t>Reviewing Beneficiaries </a:t>
                      </a: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07968">
                <a:tc>
                  <a:txBody>
                    <a:bodyPr/>
                    <a:lstStyle/>
                    <a:p>
                      <a:pPr algn="ctr">
                        <a:lnSpc>
                          <a:spcPts val="4200"/>
                        </a:lnSpc>
                        <a:defRPr/>
                      </a:pPr>
                      <a:endParaRPr lang="en-US" sz="3000" dirty="0">
                        <a:solidFill>
                          <a:srgbClr val="003B31"/>
                        </a:solidFill>
                        <a:latin typeface="Roboto Bold"/>
                      </a:endParaRPr>
                    </a:p>
                    <a:p>
                      <a:pPr marL="0" marR="0" lvl="0" indent="0" algn="ctr" defTabSz="914400" rtl="0" eaLnBrk="1" fontAlgn="auto" latinLnBrk="0" hangingPunct="1">
                        <a:lnSpc>
                          <a:spcPts val="4200"/>
                        </a:lnSpc>
                        <a:spcBef>
                          <a:spcPts val="0"/>
                        </a:spcBef>
                        <a:spcAft>
                          <a:spcPts val="0"/>
                        </a:spcAft>
                        <a:buClrTx/>
                        <a:buSzTx/>
                        <a:buFontTx/>
                        <a:buNone/>
                        <a:tabLst/>
                        <a:defRPr/>
                      </a:pPr>
                      <a:r>
                        <a:rPr lang="en-US" sz="3000" dirty="0">
                          <a:solidFill>
                            <a:srgbClr val="003B31"/>
                          </a:solidFill>
                          <a:latin typeface="Roboto Bold"/>
                        </a:rPr>
                        <a:t>Insurance Scams</a:t>
                      </a:r>
                    </a:p>
                    <a:p>
                      <a:pPr algn="ctr">
                        <a:lnSpc>
                          <a:spcPts val="4200"/>
                        </a:lnSpc>
                      </a:pPr>
                      <a:endParaRPr lang="en-US" sz="3000" dirty="0">
                        <a:solidFill>
                          <a:srgbClr val="003B31"/>
                        </a:solidFill>
                        <a:latin typeface="Roboto Bold"/>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FFFFFF"/>
                      </a:solidFill>
                      <a:prstDash val="solid"/>
                      <a:round/>
                      <a:headEnd type="none" w="med" len="med"/>
                      <a:tailEnd type="none" w="med" len="med"/>
                    </a:lnB>
                  </a:tcPr>
                </a:tc>
                <a:tc>
                  <a:txBody>
                    <a:bodyPr/>
                    <a:lstStyle/>
                    <a:p>
                      <a:pPr algn="ctr">
                        <a:lnSpc>
                          <a:spcPts val="4200"/>
                        </a:lnSpc>
                        <a:defRPr/>
                      </a:pPr>
                      <a:endParaRPr lang="en-US" sz="1100" dirty="0"/>
                    </a:p>
                    <a:p>
                      <a:pPr algn="ctr">
                        <a:lnSpc>
                          <a:spcPts val="4200"/>
                        </a:lnSpc>
                      </a:pPr>
                      <a:endParaRPr lang="en-US" sz="3000" dirty="0">
                        <a:solidFill>
                          <a:srgbClr val="003B31"/>
                        </a:solidFill>
                        <a:latin typeface="Roboto Bold"/>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3"/>
                  </a:ext>
                </a:extLst>
              </a:tr>
            </a:tbl>
          </a:graphicData>
        </a:graphic>
      </p:graphicFrame>
      <p:sp>
        <p:nvSpPr>
          <p:cNvPr id="3" name="AutoShape 3"/>
          <p:cNvSpPr/>
          <p:nvPr/>
        </p:nvSpPr>
        <p:spPr>
          <a:xfrm>
            <a:off x="-26894" y="0"/>
            <a:ext cx="6464062" cy="10287000"/>
          </a:xfrm>
          <a:prstGeom prst="rect">
            <a:avLst/>
          </a:prstGeom>
          <a:solidFill>
            <a:srgbClr val="003300"/>
          </a:solidFill>
        </p:spPr>
        <p:txBody>
          <a:bodyPr/>
          <a:lstStyle/>
          <a:p>
            <a:endParaRPr lang="en-US" dirty="0"/>
          </a:p>
        </p:txBody>
      </p:sp>
      <p:sp>
        <p:nvSpPr>
          <p:cNvPr id="4" name="TextBox 4"/>
          <p:cNvSpPr txBox="1"/>
          <p:nvPr/>
        </p:nvSpPr>
        <p:spPr>
          <a:xfrm>
            <a:off x="838200" y="4301955"/>
            <a:ext cx="4458616" cy="1683089"/>
          </a:xfrm>
          <a:prstGeom prst="rect">
            <a:avLst/>
          </a:prstGeom>
        </p:spPr>
        <p:txBody>
          <a:bodyPr lIns="0" tIns="0" rIns="0" bIns="0" rtlCol="0" anchor="t">
            <a:spAutoFit/>
          </a:bodyPr>
          <a:lstStyle/>
          <a:p>
            <a:pPr marL="0" lvl="0" indent="0" algn="ctr">
              <a:lnSpc>
                <a:spcPts val="6500"/>
              </a:lnSpc>
            </a:pPr>
            <a:r>
              <a:rPr lang="en-US" sz="7000" b="1" spc="-150" dirty="0">
                <a:solidFill>
                  <a:srgbClr val="FFFFFF"/>
                </a:solidFill>
                <a:latin typeface="Roboto" panose="02000000000000000000" pitchFamily="2" charset="0"/>
                <a:ea typeface="Roboto" panose="02000000000000000000" pitchFamily="2" charset="0"/>
                <a:cs typeface="Roboto" panose="02000000000000000000" pitchFamily="2" charset="0"/>
              </a:rPr>
              <a:t>Insurance Summary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AutoShape 2"/>
          <p:cNvSpPr/>
          <p:nvPr/>
        </p:nvSpPr>
        <p:spPr>
          <a:xfrm>
            <a:off x="13279733" y="0"/>
            <a:ext cx="5008267" cy="10287000"/>
          </a:xfrm>
          <a:prstGeom prst="rect">
            <a:avLst/>
          </a:prstGeom>
          <a:solidFill>
            <a:srgbClr val="FFFFFF"/>
          </a:solidFill>
        </p:spPr>
        <p:txBody>
          <a:bodyPr/>
          <a:lstStyle/>
          <a:p>
            <a:endParaRPr lang="en-US" dirty="0"/>
          </a:p>
        </p:txBody>
      </p:sp>
      <p:sp>
        <p:nvSpPr>
          <p:cNvPr id="3" name="Freeform 3"/>
          <p:cNvSpPr/>
          <p:nvPr/>
        </p:nvSpPr>
        <p:spPr>
          <a:xfrm>
            <a:off x="15468600" y="190500"/>
            <a:ext cx="2368212" cy="2302376"/>
          </a:xfrm>
          <a:custGeom>
            <a:avLst/>
            <a:gdLst/>
            <a:ahLst/>
            <a:cxnLst/>
            <a:rect l="l" t="t" r="r" b="b"/>
            <a:pathLst>
              <a:path w="3276986" h="3276986">
                <a:moveTo>
                  <a:pt x="0" y="0"/>
                </a:moveTo>
                <a:lnTo>
                  <a:pt x="3276986" y="0"/>
                </a:lnTo>
                <a:lnTo>
                  <a:pt x="3276986" y="3276986"/>
                </a:lnTo>
                <a:lnTo>
                  <a:pt x="0" y="3276986"/>
                </a:lnTo>
                <a:lnTo>
                  <a:pt x="0" y="0"/>
                </a:lnTo>
                <a:close/>
              </a:path>
            </a:pathLst>
          </a:custGeom>
          <a:blipFill>
            <a:blip r:embed="rId3"/>
            <a:stretch>
              <a:fillRect/>
            </a:stretch>
          </a:blipFill>
        </p:spPr>
        <p:txBody>
          <a:bodyPr/>
          <a:lstStyle/>
          <a:p>
            <a:endParaRPr lang="en-US" dirty="0"/>
          </a:p>
        </p:txBody>
      </p:sp>
      <p:sp>
        <p:nvSpPr>
          <p:cNvPr id="4" name="Freeform 4"/>
          <p:cNvSpPr/>
          <p:nvPr/>
        </p:nvSpPr>
        <p:spPr>
          <a:xfrm>
            <a:off x="13782401" y="8115300"/>
            <a:ext cx="3954826" cy="1438581"/>
          </a:xfrm>
          <a:custGeom>
            <a:avLst/>
            <a:gdLst/>
            <a:ahLst/>
            <a:cxnLst/>
            <a:rect l="l" t="t" r="r" b="b"/>
            <a:pathLst>
              <a:path w="4316614" h="1590981">
                <a:moveTo>
                  <a:pt x="0" y="0"/>
                </a:moveTo>
                <a:lnTo>
                  <a:pt x="4316613" y="0"/>
                </a:lnTo>
                <a:lnTo>
                  <a:pt x="4316613" y="1590980"/>
                </a:lnTo>
                <a:lnTo>
                  <a:pt x="0" y="1590980"/>
                </a:lnTo>
                <a:lnTo>
                  <a:pt x="0" y="0"/>
                </a:lnTo>
                <a:close/>
              </a:path>
            </a:pathLst>
          </a:custGeom>
          <a:blipFill>
            <a:blip r:embed="rId4"/>
            <a:stretch>
              <a:fillRect/>
            </a:stretch>
          </a:blipFill>
        </p:spPr>
        <p:txBody>
          <a:bodyPr/>
          <a:lstStyle/>
          <a:p>
            <a:endParaRPr lang="en-US" dirty="0"/>
          </a:p>
        </p:txBody>
      </p:sp>
      <p:sp>
        <p:nvSpPr>
          <p:cNvPr id="8" name="TextBox 8"/>
          <p:cNvSpPr txBox="1"/>
          <p:nvPr/>
        </p:nvSpPr>
        <p:spPr>
          <a:xfrm>
            <a:off x="907727" y="634695"/>
            <a:ext cx="12372006" cy="1166986"/>
          </a:xfrm>
          <a:prstGeom prst="rect">
            <a:avLst/>
          </a:prstGeom>
        </p:spPr>
        <p:txBody>
          <a:bodyPr lIns="0" tIns="0" rIns="0" bIns="0" rtlCol="0" anchor="t">
            <a:spAutoFit/>
          </a:bodyPr>
          <a:lstStyle/>
          <a:p>
            <a:pPr marL="0" lvl="0" indent="0">
              <a:lnSpc>
                <a:spcPts val="9099"/>
              </a:lnSpc>
            </a:pPr>
            <a:r>
              <a:rPr lang="en-US" sz="8000" b="1" spc="-209" dirty="0">
                <a:solidFill>
                  <a:srgbClr val="FFFFFF"/>
                </a:solidFill>
                <a:latin typeface="Roboto" panose="02000000000000000000" pitchFamily="2" charset="0"/>
                <a:ea typeface="Roboto" panose="02000000000000000000" pitchFamily="2" charset="0"/>
                <a:cs typeface="Roboto" panose="02000000000000000000" pitchFamily="2" charset="0"/>
              </a:rPr>
              <a:t>Sources of Assistance</a:t>
            </a:r>
          </a:p>
        </p:txBody>
      </p:sp>
      <p:sp>
        <p:nvSpPr>
          <p:cNvPr id="10" name="TextBox 9">
            <a:extLst>
              <a:ext uri="{FF2B5EF4-FFF2-40B4-BE49-F238E27FC236}">
                <a16:creationId xmlns:a16="http://schemas.microsoft.com/office/drawing/2014/main" id="{FD0507B9-94BA-6583-8153-B0425AA6BAF5}"/>
              </a:ext>
            </a:extLst>
          </p:cNvPr>
          <p:cNvSpPr txBox="1"/>
          <p:nvPr/>
        </p:nvSpPr>
        <p:spPr>
          <a:xfrm>
            <a:off x="867386" y="2923807"/>
            <a:ext cx="10903273" cy="6186309"/>
          </a:xfrm>
          <a:prstGeom prst="rect">
            <a:avLst/>
          </a:prstGeom>
          <a:noFill/>
        </p:spPr>
        <p:txBody>
          <a:bodyPr wrap="square">
            <a:spAutoFit/>
          </a:bodyPr>
          <a:lstStyle/>
          <a:p>
            <a:pPr marL="571500" indent="-571500">
              <a:buFont typeface="Arial" panose="020B0604020202020204" pitchFamily="34" charset="0"/>
              <a:buChar char="•"/>
            </a:pP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rPr>
              <a:t>Chain of Command</a:t>
            </a:r>
          </a:p>
          <a:p>
            <a:pPr marL="571500" indent="-571500">
              <a:buFont typeface="Arial" panose="020B0604020202020204" pitchFamily="34" charset="0"/>
              <a:buChar char="•"/>
            </a:pPr>
            <a:r>
              <a:rPr lang="en-US" sz="3600" b="1" dirty="0">
                <a:solidFill>
                  <a:schemeClr val="bg1"/>
                </a:solidFill>
                <a:latin typeface="Roboto" panose="02000000000000000000" pitchFamily="2" charset="0"/>
                <a:ea typeface="Roboto" panose="02000000000000000000" pitchFamily="2" charset="0"/>
                <a:cs typeface="Roboto" panose="02000000000000000000" pitchFamily="2" charset="0"/>
              </a:rPr>
              <a:t>Financialfrontline.org</a:t>
            </a:r>
          </a:p>
          <a:p>
            <a:pPr marL="571500" indent="-571500">
              <a:buFont typeface="Arial" panose="020B0604020202020204" pitchFamily="34" charset="0"/>
              <a:buChar char="•"/>
            </a:pP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rPr>
              <a:t>Army Community Service (ACS)</a:t>
            </a:r>
          </a:p>
          <a:p>
            <a:pPr marL="571500" indent="-571500">
              <a:buFont typeface="Arial" panose="020B0604020202020204" pitchFamily="34" charset="0"/>
              <a:buChar char="•"/>
            </a:pP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rPr>
              <a:t>Army Emergency Relief (AER)</a:t>
            </a:r>
          </a:p>
          <a:p>
            <a:pPr marL="571500" indent="-571500">
              <a:buFont typeface="Arial" panose="020B0604020202020204" pitchFamily="34" charset="0"/>
              <a:buChar char="•"/>
            </a:pP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rPr>
              <a:t>Armed Forces Disciplinary Control Board</a:t>
            </a:r>
          </a:p>
          <a:p>
            <a:pPr marL="571500" indent="-571500">
              <a:buFont typeface="Arial" panose="020B0604020202020204" pitchFamily="34" charset="0"/>
              <a:buChar char="•"/>
            </a:pP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rPr>
              <a:t>Legal services</a:t>
            </a:r>
          </a:p>
          <a:p>
            <a:pPr marL="571500" indent="-571500">
              <a:buFont typeface="Arial" panose="020B0604020202020204" pitchFamily="34" charset="0"/>
              <a:buChar char="•"/>
            </a:pP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rPr>
              <a:t>Better Business Bureau (BBB)</a:t>
            </a:r>
          </a:p>
          <a:p>
            <a:pPr marL="571500" indent="-571500">
              <a:buFont typeface="Arial" panose="020B0604020202020204" pitchFamily="34" charset="0"/>
              <a:buChar char="•"/>
            </a:pP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rPr>
              <a:t>Consumer Financial Protection Bureau (CFPB)</a:t>
            </a:r>
          </a:p>
          <a:p>
            <a:pPr marL="571500" indent="-571500">
              <a:buFont typeface="Arial" panose="020B0604020202020204" pitchFamily="34" charset="0"/>
              <a:buChar char="•"/>
            </a:pP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rPr>
              <a:t>Federal Trade Commission (FTC)</a:t>
            </a:r>
          </a:p>
          <a:p>
            <a:pPr marL="571500" indent="-571500">
              <a:buFont typeface="Arial" panose="020B0604020202020204" pitchFamily="34" charset="0"/>
              <a:buChar char="•"/>
            </a:pP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rPr>
              <a:t>Militaryconsumer.gov</a:t>
            </a:r>
          </a:p>
          <a:p>
            <a:pPr marL="571500" indent="-571500">
              <a:buFont typeface="Arial" panose="020B0604020202020204" pitchFamily="34" charset="0"/>
              <a:buChar char="•"/>
            </a:pP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rPr>
              <a:t>Military OneSource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18457"/>
            <a:ext cx="18288000" cy="2857500"/>
          </a:xfrm>
          <a:prstGeom prst="rect">
            <a:avLst/>
          </a:prstGeom>
          <a:solidFill>
            <a:srgbClr val="003300"/>
          </a:solidFill>
        </p:spPr>
        <p:txBody>
          <a:bodyPr/>
          <a:lstStyle/>
          <a:p>
            <a:endParaRPr lang="en-US" dirty="0"/>
          </a:p>
        </p:txBody>
      </p:sp>
      <p:sp>
        <p:nvSpPr>
          <p:cNvPr id="3" name="Freeform 3"/>
          <p:cNvSpPr/>
          <p:nvPr/>
        </p:nvSpPr>
        <p:spPr>
          <a:xfrm>
            <a:off x="6961901" y="4949126"/>
            <a:ext cx="3097322" cy="4114800"/>
          </a:xfrm>
          <a:custGeom>
            <a:avLst/>
            <a:gdLst/>
            <a:ahLst/>
            <a:cxnLst/>
            <a:rect l="l" t="t" r="r" b="b"/>
            <a:pathLst>
              <a:path w="3097322" h="4114800">
                <a:moveTo>
                  <a:pt x="0" y="0"/>
                </a:moveTo>
                <a:lnTo>
                  <a:pt x="3097322" y="0"/>
                </a:lnTo>
                <a:lnTo>
                  <a:pt x="309732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4" name="Freeform 4"/>
          <p:cNvSpPr/>
          <p:nvPr/>
        </p:nvSpPr>
        <p:spPr>
          <a:xfrm>
            <a:off x="14401800" y="8730116"/>
            <a:ext cx="3448098" cy="1270870"/>
          </a:xfrm>
          <a:custGeom>
            <a:avLst/>
            <a:gdLst/>
            <a:ahLst/>
            <a:cxnLst/>
            <a:rect l="l" t="t" r="r" b="b"/>
            <a:pathLst>
              <a:path w="3448098" h="1270870">
                <a:moveTo>
                  <a:pt x="0" y="0"/>
                </a:moveTo>
                <a:lnTo>
                  <a:pt x="3448097" y="0"/>
                </a:lnTo>
                <a:lnTo>
                  <a:pt x="3448097" y="1270870"/>
                </a:lnTo>
                <a:lnTo>
                  <a:pt x="0" y="1270870"/>
                </a:lnTo>
                <a:lnTo>
                  <a:pt x="0" y="0"/>
                </a:lnTo>
                <a:close/>
              </a:path>
            </a:pathLst>
          </a:custGeom>
          <a:blipFill>
            <a:blip r:embed="rId5"/>
            <a:stretch>
              <a:fillRect/>
            </a:stretch>
          </a:blipFill>
        </p:spPr>
        <p:txBody>
          <a:bodyPr/>
          <a:lstStyle/>
          <a:p>
            <a:endParaRPr lang="en-US" dirty="0"/>
          </a:p>
        </p:txBody>
      </p:sp>
      <p:sp>
        <p:nvSpPr>
          <p:cNvPr id="5" name="TextBox 5"/>
          <p:cNvSpPr txBox="1"/>
          <p:nvPr/>
        </p:nvSpPr>
        <p:spPr>
          <a:xfrm>
            <a:off x="1856791" y="570799"/>
            <a:ext cx="14574417" cy="1497141"/>
          </a:xfrm>
          <a:prstGeom prst="rect">
            <a:avLst/>
          </a:prstGeom>
        </p:spPr>
        <p:txBody>
          <a:bodyPr lIns="0" tIns="0" rIns="0" bIns="0" rtlCol="0" anchor="t">
            <a:spAutoFit/>
          </a:bodyPr>
          <a:lstStyle/>
          <a:p>
            <a:pPr marL="0" lvl="0" indent="0" algn="ctr">
              <a:lnSpc>
                <a:spcPts val="12350"/>
              </a:lnSpc>
              <a:spcBef>
                <a:spcPct val="0"/>
              </a:spcBef>
            </a:pPr>
            <a:r>
              <a:rPr lang="en-US" sz="9500" b="1" spc="-285" dirty="0">
                <a:solidFill>
                  <a:srgbClr val="FFFFFF"/>
                </a:solidFill>
                <a:latin typeface="Roboto" panose="02000000000000000000" pitchFamily="2" charset="0"/>
                <a:ea typeface="Roboto" panose="02000000000000000000" pitchFamily="2" charset="0"/>
                <a:cs typeface="Roboto" panose="02000000000000000000" pitchFamily="2" charset="0"/>
              </a:rPr>
              <a:t>Any Questions?</a:t>
            </a:r>
          </a:p>
        </p:txBody>
      </p:sp>
      <p:sp>
        <p:nvSpPr>
          <p:cNvPr id="6" name="TextBox 6"/>
          <p:cNvSpPr txBox="1"/>
          <p:nvPr/>
        </p:nvSpPr>
        <p:spPr>
          <a:xfrm>
            <a:off x="2670604" y="9006776"/>
            <a:ext cx="2996337" cy="358775"/>
          </a:xfrm>
          <a:prstGeom prst="rect">
            <a:avLst/>
          </a:prstGeom>
        </p:spPr>
        <p:txBody>
          <a:bodyPr lIns="0" tIns="0" rIns="0" bIns="0" rtlCol="0" anchor="t">
            <a:spAutoFit/>
          </a:bodyPr>
          <a:lstStyle/>
          <a:p>
            <a:pPr marL="0" lvl="0" indent="0" algn="ctr">
              <a:lnSpc>
                <a:spcPts val="2800"/>
              </a:lnSpc>
              <a:spcBef>
                <a:spcPct val="0"/>
              </a:spcBef>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
            <a:ext cx="18288000" cy="2705322"/>
          </a:xfrm>
          <a:prstGeom prst="rect">
            <a:avLst/>
          </a:prstGeom>
          <a:solidFill>
            <a:srgbClr val="003300"/>
          </a:solidFill>
        </p:spPr>
        <p:txBody>
          <a:bodyPr/>
          <a:lstStyle/>
          <a:p>
            <a:endParaRPr lang="en-US" dirty="0"/>
          </a:p>
        </p:txBody>
      </p:sp>
      <p:sp>
        <p:nvSpPr>
          <p:cNvPr id="3" name="Freeform 3"/>
          <p:cNvSpPr/>
          <p:nvPr/>
        </p:nvSpPr>
        <p:spPr>
          <a:xfrm>
            <a:off x="6636850" y="4663057"/>
            <a:ext cx="3785616" cy="4114800"/>
          </a:xfrm>
          <a:custGeom>
            <a:avLst/>
            <a:gdLst/>
            <a:ahLst/>
            <a:cxnLst/>
            <a:rect l="l" t="t" r="r" b="b"/>
            <a:pathLst>
              <a:path w="3785616" h="4114800">
                <a:moveTo>
                  <a:pt x="0" y="0"/>
                </a:moveTo>
                <a:lnTo>
                  <a:pt x="3785616" y="0"/>
                </a:lnTo>
                <a:lnTo>
                  <a:pt x="378561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4" name="TextBox 4"/>
          <p:cNvSpPr txBox="1"/>
          <p:nvPr/>
        </p:nvSpPr>
        <p:spPr>
          <a:xfrm>
            <a:off x="1600200" y="541450"/>
            <a:ext cx="14574417" cy="1497141"/>
          </a:xfrm>
          <a:prstGeom prst="rect">
            <a:avLst/>
          </a:prstGeom>
        </p:spPr>
        <p:txBody>
          <a:bodyPr lIns="0" tIns="0" rIns="0" bIns="0" rtlCol="0" anchor="t">
            <a:spAutoFit/>
          </a:bodyPr>
          <a:lstStyle/>
          <a:p>
            <a:pPr marL="0" lvl="0" indent="0" algn="ctr">
              <a:lnSpc>
                <a:spcPts val="12350"/>
              </a:lnSpc>
              <a:spcBef>
                <a:spcPct val="0"/>
              </a:spcBef>
            </a:pPr>
            <a:r>
              <a:rPr lang="en-US" sz="9500" b="1" spc="-285" dirty="0">
                <a:solidFill>
                  <a:srgbClr val="FFFFFF"/>
                </a:solidFill>
                <a:latin typeface="Roboto" panose="02000000000000000000" pitchFamily="2" charset="0"/>
                <a:ea typeface="Roboto" panose="02000000000000000000" pitchFamily="2" charset="0"/>
                <a:cs typeface="Roboto" panose="02000000000000000000" pitchFamily="2" charset="0"/>
              </a:rPr>
              <a:t>Check on Learning</a:t>
            </a:r>
          </a:p>
        </p:txBody>
      </p:sp>
      <p:sp>
        <p:nvSpPr>
          <p:cNvPr id="5" name="TextBox 5"/>
          <p:cNvSpPr txBox="1"/>
          <p:nvPr/>
        </p:nvSpPr>
        <p:spPr>
          <a:xfrm>
            <a:off x="2670604" y="9006776"/>
            <a:ext cx="2996337" cy="358775"/>
          </a:xfrm>
          <a:prstGeom prst="rect">
            <a:avLst/>
          </a:prstGeom>
        </p:spPr>
        <p:txBody>
          <a:bodyPr lIns="0" tIns="0" rIns="0" bIns="0" rtlCol="0" anchor="t">
            <a:spAutoFit/>
          </a:bodyPr>
          <a:lstStyle/>
          <a:p>
            <a:pPr marL="0" lvl="0" indent="0" algn="ctr">
              <a:lnSpc>
                <a:spcPts val="2800"/>
              </a:lnSpc>
              <a:spcBef>
                <a:spcPct val="0"/>
              </a:spcBef>
            </a:pPr>
            <a:endParaRPr dirty="0"/>
          </a:p>
        </p:txBody>
      </p:sp>
      <p:sp>
        <p:nvSpPr>
          <p:cNvPr id="6" name="Freeform 6"/>
          <p:cNvSpPr/>
          <p:nvPr/>
        </p:nvSpPr>
        <p:spPr>
          <a:xfrm>
            <a:off x="14173200" y="8550728"/>
            <a:ext cx="3448098" cy="1270870"/>
          </a:xfrm>
          <a:custGeom>
            <a:avLst/>
            <a:gdLst/>
            <a:ahLst/>
            <a:cxnLst/>
            <a:rect l="l" t="t" r="r" b="b"/>
            <a:pathLst>
              <a:path w="3448098" h="1270870">
                <a:moveTo>
                  <a:pt x="0" y="0"/>
                </a:moveTo>
                <a:lnTo>
                  <a:pt x="3448097" y="0"/>
                </a:lnTo>
                <a:lnTo>
                  <a:pt x="3448097" y="1270870"/>
                </a:lnTo>
                <a:lnTo>
                  <a:pt x="0" y="1270870"/>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
            <a:ext cx="18288000" cy="2781299"/>
          </a:xfrm>
          <a:prstGeom prst="rect">
            <a:avLst/>
          </a:prstGeom>
          <a:solidFill>
            <a:srgbClr val="003300"/>
          </a:solidFill>
        </p:spPr>
        <p:txBody>
          <a:bodyPr/>
          <a:lstStyle/>
          <a:p>
            <a:endParaRPr lang="en-US" dirty="0"/>
          </a:p>
        </p:txBody>
      </p:sp>
      <p:sp>
        <p:nvSpPr>
          <p:cNvPr id="3" name="TextBox 3"/>
          <p:cNvSpPr txBox="1"/>
          <p:nvPr/>
        </p:nvSpPr>
        <p:spPr>
          <a:xfrm>
            <a:off x="1400714" y="655639"/>
            <a:ext cx="14574417" cy="1497141"/>
          </a:xfrm>
          <a:prstGeom prst="rect">
            <a:avLst/>
          </a:prstGeom>
        </p:spPr>
        <p:txBody>
          <a:bodyPr lIns="0" tIns="0" rIns="0" bIns="0" rtlCol="0" anchor="t">
            <a:spAutoFit/>
          </a:bodyPr>
          <a:lstStyle/>
          <a:p>
            <a:pPr marL="0" lvl="0" indent="0" algn="ctr">
              <a:lnSpc>
                <a:spcPts val="12350"/>
              </a:lnSpc>
              <a:spcBef>
                <a:spcPct val="0"/>
              </a:spcBef>
            </a:pPr>
            <a:r>
              <a:rPr lang="en-US" sz="9500" b="1" spc="-285" dirty="0">
                <a:solidFill>
                  <a:srgbClr val="FFFFFF"/>
                </a:solidFill>
                <a:latin typeface="Roboto" panose="02000000000000000000" pitchFamily="2" charset="0"/>
                <a:ea typeface="Roboto" panose="02000000000000000000" pitchFamily="2" charset="0"/>
                <a:cs typeface="Roboto" panose="02000000000000000000" pitchFamily="2" charset="0"/>
              </a:rPr>
              <a:t>Check on Learning</a:t>
            </a:r>
          </a:p>
        </p:txBody>
      </p:sp>
      <p:sp>
        <p:nvSpPr>
          <p:cNvPr id="4" name="TextBox 4"/>
          <p:cNvSpPr txBox="1"/>
          <p:nvPr/>
        </p:nvSpPr>
        <p:spPr>
          <a:xfrm>
            <a:off x="2670604" y="9006776"/>
            <a:ext cx="2996337" cy="358775"/>
          </a:xfrm>
          <a:prstGeom prst="rect">
            <a:avLst/>
          </a:prstGeom>
        </p:spPr>
        <p:txBody>
          <a:bodyPr lIns="0" tIns="0" rIns="0" bIns="0" rtlCol="0" anchor="t">
            <a:spAutoFit/>
          </a:bodyPr>
          <a:lstStyle/>
          <a:p>
            <a:pPr marL="0" lvl="0" indent="0" algn="ctr">
              <a:lnSpc>
                <a:spcPts val="2800"/>
              </a:lnSpc>
              <a:spcBef>
                <a:spcPct val="0"/>
              </a:spcBef>
            </a:pPr>
            <a:endParaRPr dirty="0"/>
          </a:p>
        </p:txBody>
      </p:sp>
      <p:sp>
        <p:nvSpPr>
          <p:cNvPr id="5" name="Freeform 5"/>
          <p:cNvSpPr/>
          <p:nvPr/>
        </p:nvSpPr>
        <p:spPr>
          <a:xfrm>
            <a:off x="14554200" y="8730116"/>
            <a:ext cx="3448098" cy="1270870"/>
          </a:xfrm>
          <a:custGeom>
            <a:avLst/>
            <a:gdLst/>
            <a:ahLst/>
            <a:cxnLst/>
            <a:rect l="l" t="t" r="r" b="b"/>
            <a:pathLst>
              <a:path w="3448098" h="1270870">
                <a:moveTo>
                  <a:pt x="0" y="0"/>
                </a:moveTo>
                <a:lnTo>
                  <a:pt x="3448097" y="0"/>
                </a:lnTo>
                <a:lnTo>
                  <a:pt x="3448097" y="1270870"/>
                </a:lnTo>
                <a:lnTo>
                  <a:pt x="0" y="1270870"/>
                </a:lnTo>
                <a:lnTo>
                  <a:pt x="0" y="0"/>
                </a:lnTo>
                <a:close/>
              </a:path>
            </a:pathLst>
          </a:custGeom>
          <a:blipFill>
            <a:blip r:embed="rId3"/>
            <a:stretch>
              <a:fillRect/>
            </a:stretch>
          </a:blipFill>
        </p:spPr>
        <p:txBody>
          <a:bodyPr/>
          <a:lstStyle/>
          <a:p>
            <a:endParaRPr lang="en-US" dirty="0"/>
          </a:p>
        </p:txBody>
      </p:sp>
      <p:sp>
        <p:nvSpPr>
          <p:cNvPr id="6" name="TextBox 6"/>
          <p:cNvSpPr txBox="1"/>
          <p:nvPr/>
        </p:nvSpPr>
        <p:spPr>
          <a:xfrm>
            <a:off x="2670604" y="3781223"/>
            <a:ext cx="12621059" cy="2528641"/>
          </a:xfrm>
          <a:prstGeom prst="rect">
            <a:avLst/>
          </a:prstGeom>
        </p:spPr>
        <p:txBody>
          <a:bodyPr lIns="0" tIns="0" rIns="0" bIns="0" rtlCol="0" anchor="t">
            <a:spAutoFit/>
          </a:bodyPr>
          <a:lstStyle/>
          <a:p>
            <a:pPr algn="ctr">
              <a:lnSpc>
                <a:spcPts val="4021"/>
              </a:lnSpc>
              <a:spcBef>
                <a:spcPct val="0"/>
              </a:spcBef>
            </a:pPr>
            <a:r>
              <a:rPr lang="en-US" sz="3400" b="1" dirty="0">
                <a:solidFill>
                  <a:srgbClr val="000000"/>
                </a:solidFill>
                <a:latin typeface="Roboto"/>
              </a:rPr>
              <a:t>What is the main purpose of insurance? </a:t>
            </a:r>
          </a:p>
          <a:p>
            <a:pPr algn="ctr">
              <a:lnSpc>
                <a:spcPts val="4021"/>
              </a:lnSpc>
              <a:spcBef>
                <a:spcPct val="0"/>
              </a:spcBef>
            </a:pPr>
            <a:endParaRPr lang="en-US" sz="3000" dirty="0">
              <a:solidFill>
                <a:srgbClr val="000000"/>
              </a:solidFill>
              <a:latin typeface="Roboto"/>
            </a:endParaRPr>
          </a:p>
          <a:p>
            <a:pPr marL="514350" indent="-514350">
              <a:lnSpc>
                <a:spcPts val="4021"/>
              </a:lnSpc>
              <a:spcBef>
                <a:spcPct val="0"/>
              </a:spcBef>
              <a:buFont typeface="+mj-lt"/>
              <a:buAutoNum type="alphaUcPeriod"/>
            </a:pPr>
            <a:r>
              <a:rPr lang="en-US" sz="3000" dirty="0">
                <a:solidFill>
                  <a:srgbClr val="000000"/>
                </a:solidFill>
                <a:latin typeface="Roboto"/>
              </a:rPr>
              <a:t>To have access to money for frivolous expenses</a:t>
            </a:r>
          </a:p>
          <a:p>
            <a:pPr marL="514350" indent="-514350">
              <a:lnSpc>
                <a:spcPts val="4021"/>
              </a:lnSpc>
              <a:spcBef>
                <a:spcPct val="0"/>
              </a:spcBef>
              <a:buFont typeface="+mj-lt"/>
              <a:buAutoNum type="alphaUcPeriod"/>
            </a:pPr>
            <a:r>
              <a:rPr lang="en-US" sz="3000" dirty="0">
                <a:solidFill>
                  <a:srgbClr val="000000"/>
                </a:solidFill>
                <a:latin typeface="Roboto"/>
              </a:rPr>
              <a:t>To transfer the risk of financial loss or hardship</a:t>
            </a:r>
          </a:p>
          <a:p>
            <a:pPr marL="514350" indent="-514350">
              <a:lnSpc>
                <a:spcPts val="4021"/>
              </a:lnSpc>
              <a:spcBef>
                <a:spcPct val="0"/>
              </a:spcBef>
              <a:buFont typeface="+mj-lt"/>
              <a:buAutoNum type="alphaUcPeriod"/>
            </a:pPr>
            <a:r>
              <a:rPr lang="en-US" sz="3000" dirty="0">
                <a:solidFill>
                  <a:srgbClr val="000000"/>
                </a:solidFill>
                <a:latin typeface="Roboto"/>
              </a:rPr>
              <a:t>To help your family members with their bills</a:t>
            </a:r>
          </a:p>
        </p:txBody>
      </p:sp>
      <p:sp>
        <p:nvSpPr>
          <p:cNvPr id="7" name="TextBox 6">
            <a:extLst>
              <a:ext uri="{FF2B5EF4-FFF2-40B4-BE49-F238E27FC236}">
                <a16:creationId xmlns:a16="http://schemas.microsoft.com/office/drawing/2014/main" id="{4DE55B01-B668-F9C4-CB54-6A75B59CBD13}"/>
              </a:ext>
            </a:extLst>
          </p:cNvPr>
          <p:cNvSpPr txBox="1"/>
          <p:nvPr/>
        </p:nvSpPr>
        <p:spPr>
          <a:xfrm>
            <a:off x="2648192" y="7734300"/>
            <a:ext cx="11654996" cy="615553"/>
          </a:xfrm>
          <a:prstGeom prst="rect">
            <a:avLst/>
          </a:prstGeom>
          <a:noFill/>
        </p:spPr>
        <p:txBody>
          <a:bodyPr wrap="square" rtlCol="0">
            <a:spAutoFit/>
          </a:bodyPr>
          <a:lstStyle/>
          <a:p>
            <a:pPr algn="ctr"/>
            <a:r>
              <a:rPr lang="en-US" sz="3400" b="1" dirty="0">
                <a:latin typeface="Roboto" panose="02000000000000000000" pitchFamily="2" charset="0"/>
                <a:ea typeface="Roboto" panose="02000000000000000000" pitchFamily="2" charset="0"/>
                <a:cs typeface="Roboto" panose="02000000000000000000" pitchFamily="2" charset="0"/>
              </a:rPr>
              <a:t>B. To transfer the risk of financial loss or hardship</a:t>
            </a:r>
          </a:p>
        </p:txBody>
      </p:sp>
    </p:spTree>
    <p:extLst>
      <p:ext uri="{BB962C8B-B14F-4D97-AF65-F5344CB8AC3E}">
        <p14:creationId xmlns:p14="http://schemas.microsoft.com/office/powerpoint/2010/main" val="333846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7829617" cy="10287000"/>
          </a:xfrm>
          <a:prstGeom prst="rect">
            <a:avLst/>
          </a:prstGeom>
          <a:solidFill>
            <a:srgbClr val="EDEDED"/>
          </a:solidFill>
        </p:spPr>
        <p:txBody>
          <a:bodyPr/>
          <a:lstStyle/>
          <a:p>
            <a:endParaRPr lang="en-US" dirty="0"/>
          </a:p>
        </p:txBody>
      </p:sp>
      <p:sp>
        <p:nvSpPr>
          <p:cNvPr id="4" name="Freeform 4"/>
          <p:cNvSpPr/>
          <p:nvPr/>
        </p:nvSpPr>
        <p:spPr>
          <a:xfrm>
            <a:off x="1397460" y="876300"/>
            <a:ext cx="5034695" cy="7234989"/>
          </a:xfrm>
          <a:custGeom>
            <a:avLst/>
            <a:gdLst/>
            <a:ahLst/>
            <a:cxnLst/>
            <a:rect l="l" t="t" r="r" b="b"/>
            <a:pathLst>
              <a:path w="4350913" h="6526370">
                <a:moveTo>
                  <a:pt x="0" y="0"/>
                </a:moveTo>
                <a:lnTo>
                  <a:pt x="4350913" y="0"/>
                </a:lnTo>
                <a:lnTo>
                  <a:pt x="4350913" y="6526370"/>
                </a:lnTo>
                <a:lnTo>
                  <a:pt x="0" y="6526370"/>
                </a:lnTo>
                <a:lnTo>
                  <a:pt x="0" y="0"/>
                </a:lnTo>
                <a:close/>
              </a:path>
            </a:pathLst>
          </a:custGeom>
          <a:blipFill>
            <a:blip r:embed="rId3"/>
            <a:stretch>
              <a:fillRect/>
            </a:stretch>
          </a:blipFill>
          <a:ln w="57150">
            <a:solidFill>
              <a:srgbClr val="003300"/>
            </a:solidFill>
          </a:ln>
          <a:effectLst>
            <a:outerShdw blurRad="152400" dist="317500" dir="5400000" sx="90000" sy="-19000" rotWithShape="0">
              <a:prstClr val="black">
                <a:alpha val="15000"/>
              </a:prstClr>
            </a:outerShdw>
          </a:effectLst>
        </p:spPr>
        <p:txBody>
          <a:bodyPr/>
          <a:lstStyle/>
          <a:p>
            <a:endParaRPr lang="en-US" dirty="0"/>
          </a:p>
        </p:txBody>
      </p:sp>
      <p:grpSp>
        <p:nvGrpSpPr>
          <p:cNvPr id="5" name="Group 5"/>
          <p:cNvGrpSpPr/>
          <p:nvPr/>
        </p:nvGrpSpPr>
        <p:grpSpPr>
          <a:xfrm>
            <a:off x="8171988" y="-7144"/>
            <a:ext cx="9792008" cy="2204635"/>
            <a:chOff x="-407094" y="-9525"/>
            <a:chExt cx="12303164" cy="2939513"/>
          </a:xfrm>
        </p:grpSpPr>
        <p:sp>
          <p:nvSpPr>
            <p:cNvPr id="6" name="TextBox 6"/>
            <p:cNvSpPr txBox="1"/>
            <p:nvPr/>
          </p:nvSpPr>
          <p:spPr>
            <a:xfrm>
              <a:off x="-407094" y="1818572"/>
              <a:ext cx="12303164" cy="1111416"/>
            </a:xfrm>
            <a:prstGeom prst="rect">
              <a:avLst/>
            </a:prstGeom>
          </p:spPr>
          <p:txBody>
            <a:bodyPr wrap="square" lIns="0" tIns="0" rIns="0" bIns="0" rtlCol="0" anchor="t">
              <a:spAutoFit/>
            </a:bodyPr>
            <a:lstStyle/>
            <a:p>
              <a:pPr marL="0" lvl="0" indent="0" algn="ctr">
                <a:lnSpc>
                  <a:spcPts val="6500"/>
                </a:lnSpc>
              </a:pPr>
              <a:r>
                <a:rPr lang="en-US" sz="6000" b="1" spc="-150" dirty="0">
                  <a:solidFill>
                    <a:srgbClr val="003300"/>
                  </a:solidFill>
                  <a:latin typeface="Roboto" panose="02000000000000000000" pitchFamily="2" charset="0"/>
                  <a:ea typeface="Roboto" panose="02000000000000000000" pitchFamily="2" charset="0"/>
                  <a:cs typeface="Roboto" panose="02000000000000000000" pitchFamily="2" charset="0"/>
                </a:rPr>
                <a:t>The Purpose of Insurance</a:t>
              </a:r>
            </a:p>
          </p:txBody>
        </p:sp>
        <p:sp>
          <p:nvSpPr>
            <p:cNvPr id="7" name="TextBox 7"/>
            <p:cNvSpPr txBox="1"/>
            <p:nvPr/>
          </p:nvSpPr>
          <p:spPr>
            <a:xfrm>
              <a:off x="0" y="-9525"/>
              <a:ext cx="10117756" cy="517525"/>
            </a:xfrm>
            <a:prstGeom prst="rect">
              <a:avLst/>
            </a:prstGeom>
          </p:spPr>
          <p:txBody>
            <a:bodyPr lIns="0" tIns="0" rIns="0" bIns="0" rtlCol="0" anchor="t">
              <a:spAutoFit/>
            </a:bodyPr>
            <a:lstStyle/>
            <a:p>
              <a:pPr marL="0" lvl="0" indent="0">
                <a:lnSpc>
                  <a:spcPts val="3000"/>
                </a:lnSpc>
              </a:pPr>
              <a:endParaRPr dirty="0"/>
            </a:p>
          </p:txBody>
        </p:sp>
      </p:grpSp>
      <p:sp>
        <p:nvSpPr>
          <p:cNvPr id="8" name="Freeform 8"/>
          <p:cNvSpPr/>
          <p:nvPr/>
        </p:nvSpPr>
        <p:spPr>
          <a:xfrm>
            <a:off x="14191894" y="8578435"/>
            <a:ext cx="3448098" cy="1270870"/>
          </a:xfrm>
          <a:custGeom>
            <a:avLst/>
            <a:gdLst/>
            <a:ahLst/>
            <a:cxnLst/>
            <a:rect l="l" t="t" r="r" b="b"/>
            <a:pathLst>
              <a:path w="3448098" h="1270870">
                <a:moveTo>
                  <a:pt x="0" y="0"/>
                </a:moveTo>
                <a:lnTo>
                  <a:pt x="3448098" y="0"/>
                </a:lnTo>
                <a:lnTo>
                  <a:pt x="3448098" y="1270870"/>
                </a:lnTo>
                <a:lnTo>
                  <a:pt x="0" y="1270870"/>
                </a:lnTo>
                <a:lnTo>
                  <a:pt x="0" y="0"/>
                </a:lnTo>
                <a:close/>
              </a:path>
            </a:pathLst>
          </a:custGeom>
          <a:blipFill>
            <a:blip r:embed="rId4"/>
            <a:stretch>
              <a:fillRect/>
            </a:stretch>
          </a:blipFill>
        </p:spPr>
        <p:txBody>
          <a:bodyPr/>
          <a:lstStyle/>
          <a:p>
            <a:endParaRPr lang="en-US" dirty="0"/>
          </a:p>
        </p:txBody>
      </p:sp>
      <p:sp>
        <p:nvSpPr>
          <p:cNvPr id="13" name="TextBox 12">
            <a:extLst>
              <a:ext uri="{FF2B5EF4-FFF2-40B4-BE49-F238E27FC236}">
                <a16:creationId xmlns:a16="http://schemas.microsoft.com/office/drawing/2014/main" id="{3A19B130-FA84-FB83-E5C0-537D95CB5C88}"/>
              </a:ext>
            </a:extLst>
          </p:cNvPr>
          <p:cNvSpPr txBox="1"/>
          <p:nvPr/>
        </p:nvSpPr>
        <p:spPr>
          <a:xfrm>
            <a:off x="8495992" y="3291711"/>
            <a:ext cx="9144000" cy="3098284"/>
          </a:xfrm>
          <a:prstGeom prst="rect">
            <a:avLst/>
          </a:prstGeom>
          <a:noFill/>
        </p:spPr>
        <p:txBody>
          <a:bodyPr wrap="square">
            <a:spAutoFit/>
          </a:bodyPr>
          <a:lstStyle/>
          <a:p>
            <a:pPr algn="ctr">
              <a:lnSpc>
                <a:spcPct val="150000"/>
              </a:lnSpc>
            </a:pPr>
            <a:endParaRPr lang="en-US" sz="3200" dirty="0">
              <a:latin typeface="Roboto" panose="02000000000000000000" pitchFamily="2" charset="0"/>
              <a:ea typeface="Roboto" panose="02000000000000000000" pitchFamily="2" charset="0"/>
              <a:cs typeface="Roboto" panose="02000000000000000000" pitchFamily="2" charset="0"/>
            </a:endParaRPr>
          </a:p>
          <a:p>
            <a:pPr marL="514350" indent="-514350">
              <a:lnSpc>
                <a:spcPct val="150000"/>
              </a:lnSpc>
              <a:buAutoNum type="arabicPeriod"/>
            </a:pPr>
            <a:r>
              <a:rPr lang="en-US" sz="3400" dirty="0">
                <a:latin typeface="Roboto" panose="02000000000000000000" pitchFamily="2" charset="0"/>
                <a:ea typeface="Roboto" panose="02000000000000000000" pitchFamily="2" charset="0"/>
                <a:cs typeface="Roboto" panose="02000000000000000000" pitchFamily="2" charset="0"/>
              </a:rPr>
              <a:t>Transfer risk of financial loss or hardship</a:t>
            </a:r>
          </a:p>
          <a:p>
            <a:pPr marL="514350" indent="-514350">
              <a:lnSpc>
                <a:spcPct val="150000"/>
              </a:lnSpc>
              <a:buAutoNum type="arabicPeriod"/>
            </a:pPr>
            <a:r>
              <a:rPr lang="en-US" sz="3400" dirty="0">
                <a:latin typeface="Roboto" panose="02000000000000000000" pitchFamily="2" charset="0"/>
                <a:ea typeface="Roboto" panose="02000000000000000000" pitchFamily="2" charset="0"/>
                <a:cs typeface="Roboto" panose="02000000000000000000" pitchFamily="2" charset="0"/>
              </a:rPr>
              <a:t>Life events affect insurance needs</a:t>
            </a:r>
          </a:p>
          <a:p>
            <a:pPr marL="514350" indent="-514350">
              <a:lnSpc>
                <a:spcPct val="150000"/>
              </a:lnSpc>
              <a:buAutoNum type="arabicPeriod"/>
            </a:pPr>
            <a:r>
              <a:rPr lang="en-US" sz="3400" dirty="0">
                <a:latin typeface="Roboto" panose="02000000000000000000" pitchFamily="2" charset="0"/>
                <a:ea typeface="Roboto" panose="02000000000000000000" pitchFamily="2" charset="0"/>
                <a:cs typeface="Roboto" panose="02000000000000000000" pitchFamily="2" charset="0"/>
              </a:rPr>
              <a:t>Army provides some insurance, but not all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447" y="34838"/>
            <a:ext cx="18288000" cy="2705322"/>
          </a:xfrm>
          <a:prstGeom prst="rect">
            <a:avLst/>
          </a:prstGeom>
          <a:solidFill>
            <a:srgbClr val="003300"/>
          </a:solidFill>
        </p:spPr>
        <p:txBody>
          <a:bodyPr/>
          <a:lstStyle/>
          <a:p>
            <a:endParaRPr lang="en-US" dirty="0"/>
          </a:p>
        </p:txBody>
      </p:sp>
      <p:sp>
        <p:nvSpPr>
          <p:cNvPr id="3" name="TextBox 3"/>
          <p:cNvSpPr txBox="1"/>
          <p:nvPr/>
        </p:nvSpPr>
        <p:spPr>
          <a:xfrm>
            <a:off x="1870238" y="539484"/>
            <a:ext cx="14574417" cy="1497141"/>
          </a:xfrm>
          <a:prstGeom prst="rect">
            <a:avLst/>
          </a:prstGeom>
        </p:spPr>
        <p:txBody>
          <a:bodyPr lIns="0" tIns="0" rIns="0" bIns="0" rtlCol="0" anchor="t">
            <a:spAutoFit/>
          </a:bodyPr>
          <a:lstStyle/>
          <a:p>
            <a:pPr marL="0" lvl="0" indent="0" algn="ctr">
              <a:lnSpc>
                <a:spcPts val="12350"/>
              </a:lnSpc>
              <a:spcBef>
                <a:spcPct val="0"/>
              </a:spcBef>
            </a:pPr>
            <a:r>
              <a:rPr lang="en-US" sz="9500" b="1" spc="-285" dirty="0">
                <a:solidFill>
                  <a:srgbClr val="FFFFFF"/>
                </a:solidFill>
                <a:latin typeface="Roboto" panose="02000000000000000000" pitchFamily="2" charset="0"/>
                <a:ea typeface="Roboto" panose="02000000000000000000" pitchFamily="2" charset="0"/>
                <a:cs typeface="Roboto" panose="02000000000000000000" pitchFamily="2" charset="0"/>
              </a:rPr>
              <a:t>Check on Learning</a:t>
            </a:r>
          </a:p>
        </p:txBody>
      </p:sp>
      <p:sp>
        <p:nvSpPr>
          <p:cNvPr id="4" name="TextBox 4"/>
          <p:cNvSpPr txBox="1"/>
          <p:nvPr/>
        </p:nvSpPr>
        <p:spPr>
          <a:xfrm>
            <a:off x="2670604" y="9006776"/>
            <a:ext cx="2996337" cy="358775"/>
          </a:xfrm>
          <a:prstGeom prst="rect">
            <a:avLst/>
          </a:prstGeom>
        </p:spPr>
        <p:txBody>
          <a:bodyPr lIns="0" tIns="0" rIns="0" bIns="0" rtlCol="0" anchor="t">
            <a:spAutoFit/>
          </a:bodyPr>
          <a:lstStyle/>
          <a:p>
            <a:pPr marL="0" lvl="0" indent="0" algn="ctr">
              <a:lnSpc>
                <a:spcPts val="2800"/>
              </a:lnSpc>
              <a:spcBef>
                <a:spcPct val="0"/>
              </a:spcBef>
            </a:pPr>
            <a:endParaRPr dirty="0"/>
          </a:p>
        </p:txBody>
      </p:sp>
      <p:sp>
        <p:nvSpPr>
          <p:cNvPr id="5" name="Freeform 5"/>
          <p:cNvSpPr/>
          <p:nvPr/>
        </p:nvSpPr>
        <p:spPr>
          <a:xfrm>
            <a:off x="14478000" y="8730116"/>
            <a:ext cx="3448098" cy="1270870"/>
          </a:xfrm>
          <a:custGeom>
            <a:avLst/>
            <a:gdLst/>
            <a:ahLst/>
            <a:cxnLst/>
            <a:rect l="l" t="t" r="r" b="b"/>
            <a:pathLst>
              <a:path w="3448098" h="1270870">
                <a:moveTo>
                  <a:pt x="0" y="0"/>
                </a:moveTo>
                <a:lnTo>
                  <a:pt x="3448097" y="0"/>
                </a:lnTo>
                <a:lnTo>
                  <a:pt x="3448097" y="1270870"/>
                </a:lnTo>
                <a:lnTo>
                  <a:pt x="0" y="1270870"/>
                </a:lnTo>
                <a:lnTo>
                  <a:pt x="0" y="0"/>
                </a:lnTo>
                <a:close/>
              </a:path>
            </a:pathLst>
          </a:custGeom>
          <a:blipFill>
            <a:blip r:embed="rId3"/>
            <a:stretch>
              <a:fillRect/>
            </a:stretch>
          </a:blipFill>
        </p:spPr>
        <p:txBody>
          <a:bodyPr/>
          <a:lstStyle/>
          <a:p>
            <a:endParaRPr lang="en-US" dirty="0"/>
          </a:p>
        </p:txBody>
      </p:sp>
      <p:sp>
        <p:nvSpPr>
          <p:cNvPr id="6" name="TextBox 6"/>
          <p:cNvSpPr txBox="1"/>
          <p:nvPr/>
        </p:nvSpPr>
        <p:spPr>
          <a:xfrm>
            <a:off x="2833470" y="3987963"/>
            <a:ext cx="12621059" cy="1502719"/>
          </a:xfrm>
          <a:prstGeom prst="rect">
            <a:avLst/>
          </a:prstGeom>
        </p:spPr>
        <p:txBody>
          <a:bodyPr lIns="0" tIns="0" rIns="0" bIns="0" rtlCol="0" anchor="t">
            <a:spAutoFit/>
          </a:bodyPr>
          <a:lstStyle/>
          <a:p>
            <a:pPr algn="ctr">
              <a:lnSpc>
                <a:spcPts val="4021"/>
              </a:lnSpc>
              <a:spcBef>
                <a:spcPct val="0"/>
              </a:spcBef>
            </a:pPr>
            <a:r>
              <a:rPr lang="en-US" sz="3400" b="1" dirty="0">
                <a:solidFill>
                  <a:srgbClr val="000000"/>
                </a:solidFill>
                <a:latin typeface="Roboto"/>
              </a:rPr>
              <a:t>True or False: </a:t>
            </a:r>
          </a:p>
          <a:p>
            <a:pPr algn="ctr">
              <a:lnSpc>
                <a:spcPts val="4021"/>
              </a:lnSpc>
              <a:spcBef>
                <a:spcPct val="0"/>
              </a:spcBef>
            </a:pPr>
            <a:r>
              <a:rPr lang="en-US" sz="3200" dirty="0">
                <a:solidFill>
                  <a:srgbClr val="000000"/>
                </a:solidFill>
                <a:latin typeface="Roboto"/>
              </a:rPr>
              <a:t>Tricare.mil/plans/planfinder can  help you find the perfect health insurance plan that fits your families’ needs.</a:t>
            </a:r>
          </a:p>
        </p:txBody>
      </p:sp>
      <p:sp>
        <p:nvSpPr>
          <p:cNvPr id="7" name="TextBox 6">
            <a:extLst>
              <a:ext uri="{FF2B5EF4-FFF2-40B4-BE49-F238E27FC236}">
                <a16:creationId xmlns:a16="http://schemas.microsoft.com/office/drawing/2014/main" id="{662308D9-C848-4748-D967-F1BA91CCFC33}"/>
              </a:ext>
            </a:extLst>
          </p:cNvPr>
          <p:cNvSpPr txBox="1"/>
          <p:nvPr/>
        </p:nvSpPr>
        <p:spPr>
          <a:xfrm>
            <a:off x="3316501" y="7411028"/>
            <a:ext cx="11654996" cy="615553"/>
          </a:xfrm>
          <a:prstGeom prst="rect">
            <a:avLst/>
          </a:prstGeom>
          <a:noFill/>
        </p:spPr>
        <p:txBody>
          <a:bodyPr wrap="square" rtlCol="0">
            <a:spAutoFit/>
          </a:bodyPr>
          <a:lstStyle/>
          <a:p>
            <a:pPr algn="ctr"/>
            <a:r>
              <a:rPr lang="en-US" sz="3400" b="1" dirty="0">
                <a:latin typeface="Roboto" panose="02000000000000000000" pitchFamily="2" charset="0"/>
                <a:ea typeface="Roboto" panose="02000000000000000000" pitchFamily="2" charset="0"/>
                <a:cs typeface="Roboto" panose="02000000000000000000" pitchFamily="2" charset="0"/>
              </a:rPr>
              <a:t>TRUE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
            <a:ext cx="18288000" cy="2933700"/>
          </a:xfrm>
          <a:prstGeom prst="rect">
            <a:avLst/>
          </a:prstGeom>
          <a:solidFill>
            <a:srgbClr val="003300"/>
          </a:solidFill>
        </p:spPr>
        <p:txBody>
          <a:bodyPr/>
          <a:lstStyle/>
          <a:p>
            <a:endParaRPr lang="en-US" dirty="0"/>
          </a:p>
        </p:txBody>
      </p:sp>
      <p:sp>
        <p:nvSpPr>
          <p:cNvPr id="3" name="TextBox 3"/>
          <p:cNvSpPr txBox="1"/>
          <p:nvPr/>
        </p:nvSpPr>
        <p:spPr>
          <a:xfrm>
            <a:off x="1797961" y="655639"/>
            <a:ext cx="14574417" cy="1497141"/>
          </a:xfrm>
          <a:prstGeom prst="rect">
            <a:avLst/>
          </a:prstGeom>
        </p:spPr>
        <p:txBody>
          <a:bodyPr lIns="0" tIns="0" rIns="0" bIns="0" rtlCol="0" anchor="t">
            <a:spAutoFit/>
          </a:bodyPr>
          <a:lstStyle/>
          <a:p>
            <a:pPr marL="0" lvl="0" indent="0" algn="ctr">
              <a:lnSpc>
                <a:spcPts val="12350"/>
              </a:lnSpc>
              <a:spcBef>
                <a:spcPct val="0"/>
              </a:spcBef>
            </a:pPr>
            <a:r>
              <a:rPr lang="en-US" sz="9500" b="1" spc="-285" dirty="0">
                <a:solidFill>
                  <a:srgbClr val="FFFFFF"/>
                </a:solidFill>
                <a:latin typeface="Roboto" panose="02000000000000000000" pitchFamily="2" charset="0"/>
                <a:ea typeface="Roboto" panose="02000000000000000000" pitchFamily="2" charset="0"/>
                <a:cs typeface="Roboto" panose="02000000000000000000" pitchFamily="2" charset="0"/>
              </a:rPr>
              <a:t>Check on Learning</a:t>
            </a:r>
          </a:p>
        </p:txBody>
      </p:sp>
      <p:sp>
        <p:nvSpPr>
          <p:cNvPr id="4" name="TextBox 4"/>
          <p:cNvSpPr txBox="1"/>
          <p:nvPr/>
        </p:nvSpPr>
        <p:spPr>
          <a:xfrm>
            <a:off x="2670604" y="9006776"/>
            <a:ext cx="2996337" cy="358775"/>
          </a:xfrm>
          <a:prstGeom prst="rect">
            <a:avLst/>
          </a:prstGeom>
        </p:spPr>
        <p:txBody>
          <a:bodyPr lIns="0" tIns="0" rIns="0" bIns="0" rtlCol="0" anchor="t">
            <a:spAutoFit/>
          </a:bodyPr>
          <a:lstStyle/>
          <a:p>
            <a:pPr marL="0" lvl="0" indent="0" algn="ctr">
              <a:lnSpc>
                <a:spcPts val="2800"/>
              </a:lnSpc>
              <a:spcBef>
                <a:spcPct val="0"/>
              </a:spcBef>
            </a:pPr>
            <a:endParaRPr dirty="0"/>
          </a:p>
        </p:txBody>
      </p:sp>
      <p:sp>
        <p:nvSpPr>
          <p:cNvPr id="5" name="Freeform 5"/>
          <p:cNvSpPr/>
          <p:nvPr/>
        </p:nvSpPr>
        <p:spPr>
          <a:xfrm>
            <a:off x="14648329" y="8676141"/>
            <a:ext cx="3448098" cy="1270870"/>
          </a:xfrm>
          <a:custGeom>
            <a:avLst/>
            <a:gdLst/>
            <a:ahLst/>
            <a:cxnLst/>
            <a:rect l="l" t="t" r="r" b="b"/>
            <a:pathLst>
              <a:path w="3448098" h="1270870">
                <a:moveTo>
                  <a:pt x="0" y="0"/>
                </a:moveTo>
                <a:lnTo>
                  <a:pt x="3448097" y="0"/>
                </a:lnTo>
                <a:lnTo>
                  <a:pt x="3448097" y="1270870"/>
                </a:lnTo>
                <a:lnTo>
                  <a:pt x="0" y="1270870"/>
                </a:lnTo>
                <a:lnTo>
                  <a:pt x="0" y="0"/>
                </a:lnTo>
                <a:close/>
              </a:path>
            </a:pathLst>
          </a:custGeom>
          <a:blipFill>
            <a:blip r:embed="rId3"/>
            <a:stretch>
              <a:fillRect/>
            </a:stretch>
          </a:blipFill>
        </p:spPr>
        <p:txBody>
          <a:bodyPr/>
          <a:lstStyle/>
          <a:p>
            <a:endParaRPr lang="en-US" dirty="0"/>
          </a:p>
        </p:txBody>
      </p:sp>
      <p:sp>
        <p:nvSpPr>
          <p:cNvPr id="6" name="TextBox 6"/>
          <p:cNvSpPr txBox="1"/>
          <p:nvPr/>
        </p:nvSpPr>
        <p:spPr>
          <a:xfrm>
            <a:off x="1797961" y="3761702"/>
            <a:ext cx="13597739" cy="1569660"/>
          </a:xfrm>
          <a:prstGeom prst="rect">
            <a:avLst/>
          </a:prstGeom>
        </p:spPr>
        <p:txBody>
          <a:bodyPr wrap="square" lIns="0" tIns="0" rIns="0" bIns="0" rtlCol="0" anchor="t">
            <a:spAutoFit/>
          </a:bodyPr>
          <a:lstStyle/>
          <a:p>
            <a:pPr marL="914400" lvl="2" indent="0" algn="ctr" eaLnBrk="0" hangingPunct="0">
              <a:buNone/>
            </a:pPr>
            <a:r>
              <a:rPr lang="en-US" sz="3400" b="1" dirty="0">
                <a:solidFill>
                  <a:srgbClr val="23362A"/>
                </a:solidFill>
                <a:latin typeface="Roboto" panose="02000000000000000000" pitchFamily="2" charset="0"/>
                <a:ea typeface="Roboto" panose="02000000000000000000" pitchFamily="2" charset="0"/>
                <a:cs typeface="Roboto" panose="02000000000000000000" pitchFamily="2" charset="0"/>
              </a:rPr>
              <a:t>True or False: </a:t>
            </a:r>
          </a:p>
          <a:p>
            <a:pPr marL="914400" lvl="2" indent="0" algn="ctr" eaLnBrk="0" hangingPunct="0">
              <a:buNone/>
            </a:pPr>
            <a:r>
              <a:rPr lang="en-US" sz="3400" dirty="0">
                <a:solidFill>
                  <a:srgbClr val="23362A"/>
                </a:solidFill>
                <a:latin typeface="Roboto" panose="02000000000000000000" pitchFamily="2" charset="0"/>
                <a:ea typeface="Roboto" panose="02000000000000000000" pitchFamily="2" charset="0"/>
                <a:cs typeface="Roboto" panose="02000000000000000000" pitchFamily="2" charset="0"/>
              </a:rPr>
              <a:t>milConnect is where you can go to change your Servicemembers Group Life Insurance (SGLI) Election and Beneficiary Information?</a:t>
            </a:r>
          </a:p>
        </p:txBody>
      </p:sp>
      <p:sp>
        <p:nvSpPr>
          <p:cNvPr id="7" name="TextBox 6">
            <a:extLst>
              <a:ext uri="{FF2B5EF4-FFF2-40B4-BE49-F238E27FC236}">
                <a16:creationId xmlns:a16="http://schemas.microsoft.com/office/drawing/2014/main" id="{8347D5AE-402C-9653-E0F3-C04517E42C3D}"/>
              </a:ext>
            </a:extLst>
          </p:cNvPr>
          <p:cNvSpPr txBox="1"/>
          <p:nvPr/>
        </p:nvSpPr>
        <p:spPr>
          <a:xfrm>
            <a:off x="3316501" y="7411028"/>
            <a:ext cx="11654996" cy="615553"/>
          </a:xfrm>
          <a:prstGeom prst="rect">
            <a:avLst/>
          </a:prstGeom>
          <a:noFill/>
        </p:spPr>
        <p:txBody>
          <a:bodyPr wrap="square" rtlCol="0">
            <a:spAutoFit/>
          </a:bodyPr>
          <a:lstStyle/>
          <a:p>
            <a:pPr algn="ctr"/>
            <a:r>
              <a:rPr lang="en-US" sz="3400" b="1" dirty="0">
                <a:latin typeface="Roboto" panose="02000000000000000000" pitchFamily="2" charset="0"/>
                <a:ea typeface="Roboto" panose="02000000000000000000" pitchFamily="2" charset="0"/>
                <a:cs typeface="Roboto" panose="02000000000000000000" pitchFamily="2" charset="0"/>
              </a:rPr>
              <a:t>TRUE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
            <a:ext cx="18288000" cy="2705322"/>
          </a:xfrm>
          <a:prstGeom prst="rect">
            <a:avLst/>
          </a:prstGeom>
          <a:solidFill>
            <a:srgbClr val="003300"/>
          </a:solidFill>
        </p:spPr>
        <p:txBody>
          <a:bodyPr/>
          <a:lstStyle/>
          <a:p>
            <a:endParaRPr lang="en-US" dirty="0"/>
          </a:p>
        </p:txBody>
      </p:sp>
      <p:sp>
        <p:nvSpPr>
          <p:cNvPr id="3" name="TextBox 3"/>
          <p:cNvSpPr txBox="1"/>
          <p:nvPr/>
        </p:nvSpPr>
        <p:spPr>
          <a:xfrm>
            <a:off x="1669966" y="541450"/>
            <a:ext cx="14574417" cy="1497141"/>
          </a:xfrm>
          <a:prstGeom prst="rect">
            <a:avLst/>
          </a:prstGeom>
        </p:spPr>
        <p:txBody>
          <a:bodyPr lIns="0" tIns="0" rIns="0" bIns="0" rtlCol="0" anchor="t">
            <a:spAutoFit/>
          </a:bodyPr>
          <a:lstStyle/>
          <a:p>
            <a:pPr marL="0" lvl="0" indent="0" algn="ctr">
              <a:lnSpc>
                <a:spcPts val="12350"/>
              </a:lnSpc>
              <a:spcBef>
                <a:spcPct val="0"/>
              </a:spcBef>
            </a:pPr>
            <a:r>
              <a:rPr lang="en-US" sz="9500" b="1" spc="-285" dirty="0">
                <a:solidFill>
                  <a:srgbClr val="FFFFFF"/>
                </a:solidFill>
                <a:latin typeface="Roboto" panose="02000000000000000000" pitchFamily="2" charset="0"/>
                <a:ea typeface="Roboto" panose="02000000000000000000" pitchFamily="2" charset="0"/>
                <a:cs typeface="Roboto" panose="02000000000000000000" pitchFamily="2" charset="0"/>
              </a:rPr>
              <a:t>Check on Learning</a:t>
            </a:r>
          </a:p>
        </p:txBody>
      </p:sp>
      <p:sp>
        <p:nvSpPr>
          <p:cNvPr id="4" name="TextBox 4"/>
          <p:cNvSpPr txBox="1"/>
          <p:nvPr/>
        </p:nvSpPr>
        <p:spPr>
          <a:xfrm>
            <a:off x="2670604" y="9006776"/>
            <a:ext cx="2996337" cy="358775"/>
          </a:xfrm>
          <a:prstGeom prst="rect">
            <a:avLst/>
          </a:prstGeom>
        </p:spPr>
        <p:txBody>
          <a:bodyPr lIns="0" tIns="0" rIns="0" bIns="0" rtlCol="0" anchor="t">
            <a:spAutoFit/>
          </a:bodyPr>
          <a:lstStyle/>
          <a:p>
            <a:pPr marL="0" lvl="0" indent="0" algn="ctr">
              <a:lnSpc>
                <a:spcPts val="2800"/>
              </a:lnSpc>
              <a:spcBef>
                <a:spcPct val="0"/>
              </a:spcBef>
            </a:pPr>
            <a:endParaRPr dirty="0"/>
          </a:p>
        </p:txBody>
      </p:sp>
      <p:sp>
        <p:nvSpPr>
          <p:cNvPr id="5" name="Freeform 5"/>
          <p:cNvSpPr/>
          <p:nvPr/>
        </p:nvSpPr>
        <p:spPr>
          <a:xfrm>
            <a:off x="14719320" y="8801100"/>
            <a:ext cx="2996338" cy="1199886"/>
          </a:xfrm>
          <a:custGeom>
            <a:avLst/>
            <a:gdLst/>
            <a:ahLst/>
            <a:cxnLst/>
            <a:rect l="l" t="t" r="r" b="b"/>
            <a:pathLst>
              <a:path w="3448098" h="1270870">
                <a:moveTo>
                  <a:pt x="0" y="0"/>
                </a:moveTo>
                <a:lnTo>
                  <a:pt x="3448097" y="0"/>
                </a:lnTo>
                <a:lnTo>
                  <a:pt x="3448097" y="1270870"/>
                </a:lnTo>
                <a:lnTo>
                  <a:pt x="0" y="1270870"/>
                </a:lnTo>
                <a:lnTo>
                  <a:pt x="0" y="0"/>
                </a:lnTo>
                <a:close/>
              </a:path>
            </a:pathLst>
          </a:custGeom>
          <a:blipFill>
            <a:blip r:embed="rId3"/>
            <a:stretch>
              <a:fillRect/>
            </a:stretch>
          </a:blipFill>
        </p:spPr>
        <p:txBody>
          <a:bodyPr/>
          <a:lstStyle/>
          <a:p>
            <a:endParaRPr lang="en-US" dirty="0"/>
          </a:p>
        </p:txBody>
      </p:sp>
      <p:sp>
        <p:nvSpPr>
          <p:cNvPr id="6" name="TextBox 6"/>
          <p:cNvSpPr txBox="1"/>
          <p:nvPr/>
        </p:nvSpPr>
        <p:spPr>
          <a:xfrm>
            <a:off x="838200" y="3700072"/>
            <a:ext cx="15007726" cy="3842334"/>
          </a:xfrm>
          <a:prstGeom prst="rect">
            <a:avLst/>
          </a:prstGeom>
        </p:spPr>
        <p:txBody>
          <a:bodyPr wrap="square" lIns="0" tIns="0" rIns="0" bIns="0" rtlCol="0" anchor="t">
            <a:spAutoFit/>
          </a:bodyPr>
          <a:lstStyle/>
          <a:p>
            <a:pPr marL="914400" lvl="2" indent="0" algn="ctr">
              <a:buNone/>
            </a:pPr>
            <a:r>
              <a:rPr lang="en-US" sz="3400" b="1" dirty="0">
                <a:solidFill>
                  <a:srgbClr val="23362A"/>
                </a:solidFill>
                <a:latin typeface="Roboto" panose="02000000000000000000" pitchFamily="2" charset="0"/>
                <a:ea typeface="Roboto" panose="02000000000000000000" pitchFamily="2" charset="0"/>
                <a:cs typeface="Roboto" panose="02000000000000000000" pitchFamily="2" charset="0"/>
              </a:rPr>
              <a:t>Which of the following is NOT a good way to save money on insurance?</a:t>
            </a:r>
          </a:p>
          <a:p>
            <a:pPr marL="914400" lvl="2" indent="0">
              <a:buNone/>
            </a:pPr>
            <a:endParaRPr lang="en-US" sz="2870" b="1" dirty="0">
              <a:solidFill>
                <a:srgbClr val="23362A"/>
              </a:solidFill>
              <a:latin typeface="Roboto" panose="02000000000000000000" pitchFamily="2" charset="0"/>
              <a:ea typeface="Roboto" panose="02000000000000000000" pitchFamily="2" charset="0"/>
              <a:cs typeface="Roboto" panose="02000000000000000000" pitchFamily="2" charset="0"/>
            </a:endParaRPr>
          </a:p>
          <a:p>
            <a:pPr marL="1428750" lvl="2" indent="-514350">
              <a:buAutoNum type="alphaUcPeriod"/>
            </a:pPr>
            <a:r>
              <a:rPr lang="en-US" sz="3200" dirty="0">
                <a:solidFill>
                  <a:srgbClr val="23362A"/>
                </a:solidFill>
                <a:latin typeface="Roboto" panose="02000000000000000000" pitchFamily="2" charset="0"/>
                <a:ea typeface="Roboto" panose="02000000000000000000" pitchFamily="2" charset="0"/>
                <a:cs typeface="Roboto" panose="02000000000000000000" pitchFamily="2" charset="0"/>
              </a:rPr>
              <a:t>Determine coverage needs and options</a:t>
            </a:r>
          </a:p>
          <a:p>
            <a:pPr marL="1428750" lvl="2" indent="-514350">
              <a:buAutoNum type="alphaUcPeriod"/>
            </a:pPr>
            <a:r>
              <a:rPr lang="en-US" sz="3200" dirty="0">
                <a:solidFill>
                  <a:srgbClr val="23362A"/>
                </a:solidFill>
                <a:latin typeface="Roboto" panose="02000000000000000000" pitchFamily="2" charset="0"/>
                <a:ea typeface="Roboto" panose="02000000000000000000" pitchFamily="2" charset="0"/>
                <a:cs typeface="Roboto" panose="02000000000000000000" pitchFamily="2" charset="0"/>
              </a:rPr>
              <a:t>Shop around</a:t>
            </a:r>
          </a:p>
          <a:p>
            <a:pPr marL="1428750" lvl="2" indent="-514350">
              <a:buAutoNum type="alphaUcPeriod"/>
            </a:pPr>
            <a:r>
              <a:rPr lang="en-US" sz="3200" dirty="0">
                <a:solidFill>
                  <a:srgbClr val="23362A"/>
                </a:solidFill>
                <a:latin typeface="Roboto" panose="02000000000000000000" pitchFamily="2" charset="0"/>
                <a:ea typeface="Roboto" panose="02000000000000000000" pitchFamily="2" charset="0"/>
                <a:cs typeface="Roboto" panose="02000000000000000000" pitchFamily="2" charset="0"/>
              </a:rPr>
              <a:t>Not have insurance</a:t>
            </a:r>
          </a:p>
          <a:p>
            <a:pPr marL="1428750" lvl="2" indent="-514350">
              <a:buAutoNum type="alphaUcPeriod"/>
            </a:pPr>
            <a:r>
              <a:rPr lang="en-US" sz="3200" dirty="0">
                <a:solidFill>
                  <a:srgbClr val="23362A"/>
                </a:solidFill>
                <a:latin typeface="Roboto" panose="02000000000000000000" pitchFamily="2" charset="0"/>
                <a:ea typeface="Roboto" panose="02000000000000000000" pitchFamily="2" charset="0"/>
                <a:cs typeface="Roboto" panose="02000000000000000000" pitchFamily="2" charset="0"/>
              </a:rPr>
              <a:t>Bundle policies</a:t>
            </a:r>
          </a:p>
          <a:p>
            <a:pPr marL="914400" lvl="2" indent="0">
              <a:buNone/>
            </a:pPr>
            <a:r>
              <a:rPr lang="en-US" sz="2400" dirty="0">
                <a:solidFill>
                  <a:srgbClr val="23362A"/>
                </a:solidFill>
              </a:rPr>
              <a:t> </a:t>
            </a:r>
            <a:r>
              <a:rPr lang="en-US" sz="2800" dirty="0">
                <a:solidFill>
                  <a:srgbClr val="23362A"/>
                </a:solidFill>
              </a:rPr>
              <a:t>	</a:t>
            </a:r>
          </a:p>
          <a:p>
            <a:pPr algn="ctr">
              <a:lnSpc>
                <a:spcPts val="4021"/>
              </a:lnSpc>
            </a:pPr>
            <a:endParaRPr lang="en-US" sz="2872" dirty="0">
              <a:solidFill>
                <a:srgbClr val="000000"/>
              </a:solidFill>
              <a:latin typeface="Roboto"/>
            </a:endParaRPr>
          </a:p>
        </p:txBody>
      </p:sp>
      <p:sp>
        <p:nvSpPr>
          <p:cNvPr id="7" name="TextBox 6">
            <a:extLst>
              <a:ext uri="{FF2B5EF4-FFF2-40B4-BE49-F238E27FC236}">
                <a16:creationId xmlns:a16="http://schemas.microsoft.com/office/drawing/2014/main" id="{D29911F0-46EA-F3E7-D38A-192A5D937672}"/>
              </a:ext>
            </a:extLst>
          </p:cNvPr>
          <p:cNvSpPr txBox="1"/>
          <p:nvPr/>
        </p:nvSpPr>
        <p:spPr>
          <a:xfrm>
            <a:off x="2514565" y="7659037"/>
            <a:ext cx="11654996" cy="615553"/>
          </a:xfrm>
          <a:prstGeom prst="rect">
            <a:avLst/>
          </a:prstGeom>
          <a:noFill/>
        </p:spPr>
        <p:txBody>
          <a:bodyPr wrap="square" rtlCol="0">
            <a:spAutoFit/>
          </a:bodyPr>
          <a:lstStyle/>
          <a:p>
            <a:pPr algn="ctr"/>
            <a:r>
              <a:rPr lang="en-US" sz="3400" b="1" dirty="0">
                <a:latin typeface="Roboto" panose="02000000000000000000" pitchFamily="2" charset="0"/>
                <a:ea typeface="Roboto" panose="02000000000000000000" pitchFamily="2" charset="0"/>
                <a:cs typeface="Roboto" panose="02000000000000000000" pitchFamily="2" charset="0"/>
              </a:rPr>
              <a:t>C. Not have insurance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41" b="7741"/>
          <a:stretch>
            <a:fillRect/>
          </a:stretch>
        </p:blipFill>
        <p:spPr>
          <a:xfrm>
            <a:off x="0" y="0"/>
            <a:ext cx="18288000" cy="10287000"/>
          </a:xfrm>
          <a:prstGeom prst="rect">
            <a:avLst/>
          </a:prstGeom>
        </p:spPr>
      </p:pic>
      <p:grpSp>
        <p:nvGrpSpPr>
          <p:cNvPr id="3" name="Group 3"/>
          <p:cNvGrpSpPr/>
          <p:nvPr/>
        </p:nvGrpSpPr>
        <p:grpSpPr>
          <a:xfrm>
            <a:off x="0" y="5575269"/>
            <a:ext cx="11099468" cy="4707496"/>
            <a:chOff x="0" y="-1772377"/>
            <a:chExt cx="14799291" cy="6276662"/>
          </a:xfrm>
        </p:grpSpPr>
        <p:grpSp>
          <p:nvGrpSpPr>
            <p:cNvPr id="4" name="Group 4"/>
            <p:cNvGrpSpPr/>
            <p:nvPr/>
          </p:nvGrpSpPr>
          <p:grpSpPr>
            <a:xfrm>
              <a:off x="0" y="-1772377"/>
              <a:ext cx="14799291" cy="6276662"/>
              <a:chOff x="0" y="-350099"/>
              <a:chExt cx="2923317" cy="1239834"/>
            </a:xfrm>
          </p:grpSpPr>
          <p:sp>
            <p:nvSpPr>
              <p:cNvPr id="5" name="Freeform 5"/>
              <p:cNvSpPr/>
              <p:nvPr/>
            </p:nvSpPr>
            <p:spPr>
              <a:xfrm>
                <a:off x="0" y="-350099"/>
                <a:ext cx="2923317" cy="1239834"/>
              </a:xfrm>
              <a:custGeom>
                <a:avLst/>
                <a:gdLst/>
                <a:ahLst/>
                <a:cxnLst/>
                <a:rect l="l" t="t" r="r" b="b"/>
                <a:pathLst>
                  <a:path w="2923317" h="1239834">
                    <a:moveTo>
                      <a:pt x="0" y="0"/>
                    </a:moveTo>
                    <a:lnTo>
                      <a:pt x="2923317" y="0"/>
                    </a:lnTo>
                    <a:lnTo>
                      <a:pt x="2923317" y="1239834"/>
                    </a:lnTo>
                    <a:lnTo>
                      <a:pt x="0" y="1239834"/>
                    </a:lnTo>
                    <a:close/>
                  </a:path>
                </a:pathLst>
              </a:custGeom>
              <a:solidFill>
                <a:srgbClr val="003300"/>
              </a:solidFill>
            </p:spPr>
            <p:txBody>
              <a:bodyPr/>
              <a:lstStyle/>
              <a:p>
                <a:endParaRPr lang="en-US" dirty="0"/>
              </a:p>
            </p:txBody>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800"/>
                  </a:lnSpc>
                </a:pPr>
                <a:endParaRPr dirty="0"/>
              </a:p>
            </p:txBody>
          </p:sp>
        </p:grpSp>
        <p:sp>
          <p:nvSpPr>
            <p:cNvPr id="7" name="TextBox 7"/>
            <p:cNvSpPr txBox="1"/>
            <p:nvPr/>
          </p:nvSpPr>
          <p:spPr>
            <a:xfrm>
              <a:off x="1524000" y="429769"/>
              <a:ext cx="11348951" cy="1482971"/>
            </a:xfrm>
            <a:prstGeom prst="rect">
              <a:avLst/>
            </a:prstGeom>
          </p:spPr>
          <p:txBody>
            <a:bodyPr lIns="0" tIns="0" rIns="0" bIns="0" rtlCol="0" anchor="t">
              <a:spAutoFit/>
            </a:bodyPr>
            <a:lstStyle/>
            <a:p>
              <a:pPr marL="0" lvl="0" indent="0" algn="ctr">
                <a:lnSpc>
                  <a:spcPts val="9099"/>
                </a:lnSpc>
              </a:pPr>
              <a:r>
                <a:rPr lang="en-US" sz="6999" spc="-209" dirty="0">
                  <a:solidFill>
                    <a:srgbClr val="FFFFFF"/>
                  </a:solidFill>
                  <a:latin typeface="Telegraf Bold"/>
                </a:rPr>
                <a:t>End of Lesson 9!</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14400" y="495300"/>
            <a:ext cx="8572500" cy="1395413"/>
          </a:xfrm>
          <a:prstGeom prst="rect">
            <a:avLst/>
          </a:prstGeom>
        </p:spPr>
        <p:txBody>
          <a:bodyPr vert="horz" lIns="91440" tIns="45720" rIns="91440" bIns="45720" rtlCol="0" anchor="ctr">
            <a:normAutofit/>
          </a:bodyPr>
          <a:lstStyle/>
          <a:p>
            <a:pPr marL="0" lvl="0" indent="0" defTabSz="914400">
              <a:lnSpc>
                <a:spcPct val="90000"/>
              </a:lnSpc>
              <a:spcBef>
                <a:spcPct val="0"/>
              </a:spcBef>
              <a:spcAft>
                <a:spcPts val="600"/>
              </a:spcAft>
            </a:pPr>
            <a:r>
              <a:rPr lang="en-US" sz="8000" b="1" kern="1200" spc="-299" dirty="0">
                <a:solidFill>
                  <a:srgbClr val="003300"/>
                </a:solidFill>
                <a:latin typeface="Roboto" panose="02000000000000000000" pitchFamily="2" charset="0"/>
                <a:ea typeface="Roboto" panose="02000000000000000000" pitchFamily="2" charset="0"/>
                <a:cs typeface="Roboto" panose="02000000000000000000" pitchFamily="2" charset="0"/>
              </a:rPr>
              <a:t>Basic Terminology</a:t>
            </a:r>
          </a:p>
        </p:txBody>
      </p:sp>
      <p:sp>
        <p:nvSpPr>
          <p:cNvPr id="6" name="TextBox 5">
            <a:extLst>
              <a:ext uri="{FF2B5EF4-FFF2-40B4-BE49-F238E27FC236}">
                <a16:creationId xmlns:a16="http://schemas.microsoft.com/office/drawing/2014/main" id="{B50DF3AE-07E7-8A9F-E485-F94100B0D422}"/>
              </a:ext>
            </a:extLst>
          </p:cNvPr>
          <p:cNvSpPr txBox="1"/>
          <p:nvPr/>
        </p:nvSpPr>
        <p:spPr>
          <a:xfrm>
            <a:off x="4945744" y="3926957"/>
            <a:ext cx="10765039" cy="336118"/>
          </a:xfrm>
          <a:prstGeom prst="rect">
            <a:avLst/>
          </a:prstGeom>
          <a:noFill/>
        </p:spPr>
        <p:txBody>
          <a:bodyPr wrap="square" rtlCol="0">
            <a:spAutoFit/>
          </a:bodyPr>
          <a:lstStyle/>
          <a:p>
            <a:pPr algn="ctr" defTabSz="402336">
              <a:spcAft>
                <a:spcPts val="600"/>
              </a:spcAft>
            </a:pPr>
            <a:r>
              <a:rPr lang="en-US" sz="1584" kern="1200"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lang="en-US"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3" name="Table 7">
            <a:extLst>
              <a:ext uri="{FF2B5EF4-FFF2-40B4-BE49-F238E27FC236}">
                <a16:creationId xmlns:a16="http://schemas.microsoft.com/office/drawing/2014/main" id="{595E65E9-5FA2-8378-EC7A-76C2DA106E7E}"/>
              </a:ext>
            </a:extLst>
          </p:cNvPr>
          <p:cNvGraphicFramePr>
            <a:graphicFrameLocks noGrp="1"/>
          </p:cNvGraphicFramePr>
          <p:nvPr>
            <p:extLst>
              <p:ext uri="{D42A27DB-BD31-4B8C-83A1-F6EECF244321}">
                <p14:modId xmlns:p14="http://schemas.microsoft.com/office/powerpoint/2010/main" val="4176603984"/>
              </p:ext>
            </p:extLst>
          </p:nvPr>
        </p:nvGraphicFramePr>
        <p:xfrm>
          <a:off x="914400" y="2400300"/>
          <a:ext cx="16154400" cy="7086601"/>
        </p:xfrm>
        <a:graphic>
          <a:graphicData uri="http://schemas.openxmlformats.org/drawingml/2006/table">
            <a:tbl>
              <a:tblPr firstRow="1" bandRow="1">
                <a:tableStyleId>{8A107856-5554-42FB-B03E-39F5DBC370BA}</a:tableStyleId>
              </a:tblPr>
              <a:tblGrid>
                <a:gridCol w="8077200">
                  <a:extLst>
                    <a:ext uri="{9D8B030D-6E8A-4147-A177-3AD203B41FA5}">
                      <a16:colId xmlns:a16="http://schemas.microsoft.com/office/drawing/2014/main" val="1931234851"/>
                    </a:ext>
                  </a:extLst>
                </a:gridCol>
                <a:gridCol w="8077200">
                  <a:extLst>
                    <a:ext uri="{9D8B030D-6E8A-4147-A177-3AD203B41FA5}">
                      <a16:colId xmlns:a16="http://schemas.microsoft.com/office/drawing/2014/main" val="1787439310"/>
                    </a:ext>
                  </a:extLst>
                </a:gridCol>
              </a:tblGrid>
              <a:tr h="1203385">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600" b="1" kern="1200" dirty="0">
                          <a:solidFill>
                            <a:srgbClr val="003300"/>
                          </a:solidFill>
                          <a:latin typeface="Roboto" panose="02000000000000000000" pitchFamily="2" charset="0"/>
                          <a:ea typeface="Roboto" panose="02000000000000000000" pitchFamily="2" charset="0"/>
                          <a:cs typeface="Roboto" panose="02000000000000000000" pitchFamily="2" charset="0"/>
                        </a:rPr>
                        <a:t>Insured - </a:t>
                      </a:r>
                      <a:r>
                        <a:rPr lang="en-US" sz="2600" b="0" dirty="0">
                          <a:latin typeface="Roboto" panose="02000000000000000000" pitchFamily="2" charset="0"/>
                          <a:ea typeface="Roboto" panose="02000000000000000000" pitchFamily="2" charset="0"/>
                          <a:cs typeface="Roboto" panose="02000000000000000000" pitchFamily="2" charset="0"/>
                        </a:rPr>
                        <a:t>The</a:t>
                      </a:r>
                      <a:r>
                        <a:rPr lang="en-US" sz="2600" b="0" baseline="0" dirty="0">
                          <a:latin typeface="Roboto" panose="02000000000000000000" pitchFamily="2" charset="0"/>
                          <a:ea typeface="Roboto" panose="02000000000000000000" pitchFamily="2" charset="0"/>
                          <a:cs typeface="Roboto" panose="02000000000000000000" pitchFamily="2" charset="0"/>
                        </a:rPr>
                        <a:t> person(s) covered by the insurance policy</a:t>
                      </a: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600" b="1" kern="1200" dirty="0">
                          <a:solidFill>
                            <a:srgbClr val="003300"/>
                          </a:solidFill>
                          <a:latin typeface="Roboto" panose="02000000000000000000" pitchFamily="2" charset="0"/>
                          <a:ea typeface="Roboto" panose="02000000000000000000" pitchFamily="2" charset="0"/>
                          <a:cs typeface="Roboto" panose="02000000000000000000" pitchFamily="2" charset="0"/>
                        </a:rPr>
                        <a:t>Agent - </a:t>
                      </a:r>
                      <a:r>
                        <a:rPr lang="en-US" sz="2600" b="0" baseline="0" dirty="0">
                          <a:latin typeface="Roboto" panose="02000000000000000000" pitchFamily="2" charset="0"/>
                          <a:ea typeface="Roboto" panose="02000000000000000000" pitchFamily="2" charset="0"/>
                          <a:cs typeface="Roboto" panose="02000000000000000000" pitchFamily="2" charset="0"/>
                        </a:rPr>
                        <a:t>A person licensed to sell insurance products. </a:t>
                      </a:r>
                      <a:endParaRPr lang="en-US" sz="2600" b="1" kern="1200" dirty="0">
                        <a:solidFill>
                          <a:srgbClr val="003300"/>
                        </a:solidFill>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82912705"/>
                  </a:ext>
                </a:extLst>
              </a:tr>
              <a:tr h="1738223">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600" b="1" kern="1200" dirty="0">
                          <a:solidFill>
                            <a:srgbClr val="003300"/>
                          </a:solidFill>
                          <a:latin typeface="Roboto" panose="02000000000000000000" pitchFamily="2" charset="0"/>
                          <a:ea typeface="Roboto" panose="02000000000000000000" pitchFamily="2" charset="0"/>
                          <a:cs typeface="Roboto" panose="02000000000000000000" pitchFamily="2" charset="0"/>
                        </a:rPr>
                        <a:t>Claim - </a:t>
                      </a:r>
                      <a:r>
                        <a:rPr lang="en-US" sz="2600" b="0" baseline="0" dirty="0">
                          <a:latin typeface="Roboto" panose="02000000000000000000" pitchFamily="2" charset="0"/>
                          <a:ea typeface="Roboto" panose="02000000000000000000" pitchFamily="2" charset="0"/>
                          <a:cs typeface="Roboto" panose="02000000000000000000" pitchFamily="2" charset="0"/>
                        </a:rPr>
                        <a:t>Notification to the insurance company that a loss has occurred and a demand of payment for the loss</a:t>
                      </a:r>
                      <a:endParaRPr lang="en-US" sz="2600" b="1" kern="1200" dirty="0">
                        <a:solidFill>
                          <a:srgbClr val="003300"/>
                        </a:solidFill>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600" b="1" kern="1200" dirty="0">
                          <a:solidFill>
                            <a:srgbClr val="003300"/>
                          </a:solidFill>
                          <a:latin typeface="Roboto" panose="02000000000000000000" pitchFamily="2" charset="0"/>
                          <a:ea typeface="Roboto" panose="02000000000000000000" pitchFamily="2" charset="0"/>
                          <a:cs typeface="Roboto" panose="02000000000000000000" pitchFamily="2" charset="0"/>
                        </a:rPr>
                        <a:t>Beneficiary - </a:t>
                      </a:r>
                      <a:r>
                        <a:rPr lang="en-US" sz="2600" b="0" baseline="0" dirty="0">
                          <a:latin typeface="Roboto" panose="02000000000000000000" pitchFamily="2" charset="0"/>
                          <a:ea typeface="Roboto" panose="02000000000000000000" pitchFamily="2" charset="0"/>
                          <a:cs typeface="Roboto" panose="02000000000000000000" pitchFamily="2" charset="0"/>
                        </a:rPr>
                        <a:t>The person(s) you choose to leave your benefits to. </a:t>
                      </a:r>
                    </a:p>
                    <a:p>
                      <a:pPr marL="0" marR="0" lvl="0" indent="0" algn="ctr" defTabSz="1371600" rtl="0" eaLnBrk="1" fontAlgn="auto" latinLnBrk="0" hangingPunct="1">
                        <a:lnSpc>
                          <a:spcPct val="100000"/>
                        </a:lnSpc>
                        <a:spcBef>
                          <a:spcPts val="0"/>
                        </a:spcBef>
                        <a:spcAft>
                          <a:spcPts val="0"/>
                        </a:spcAft>
                        <a:buClrTx/>
                        <a:buSzTx/>
                        <a:buFontTx/>
                        <a:buNone/>
                        <a:tabLst/>
                        <a:defRPr/>
                      </a:pPr>
                      <a:endParaRPr lang="en-US" sz="2600" b="1" kern="1200" dirty="0">
                        <a:solidFill>
                          <a:srgbClr val="003300"/>
                        </a:solidFill>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1505807015"/>
                  </a:ext>
                </a:extLst>
              </a:tr>
              <a:tr h="1203385">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600" b="1" kern="1200" dirty="0">
                          <a:solidFill>
                            <a:srgbClr val="003300"/>
                          </a:solidFill>
                          <a:latin typeface="Roboto" panose="02000000000000000000" pitchFamily="2" charset="0"/>
                          <a:ea typeface="Roboto" panose="02000000000000000000" pitchFamily="2" charset="0"/>
                          <a:cs typeface="Roboto" panose="02000000000000000000" pitchFamily="2" charset="0"/>
                        </a:rPr>
                        <a:t>Premiums - </a:t>
                      </a:r>
                      <a:r>
                        <a:rPr lang="en-US" sz="2600" b="0" baseline="0" dirty="0">
                          <a:latin typeface="Roboto" panose="02000000000000000000" pitchFamily="2" charset="0"/>
                          <a:ea typeface="Roboto" panose="02000000000000000000" pitchFamily="2" charset="0"/>
                          <a:cs typeface="Roboto" panose="02000000000000000000" pitchFamily="2" charset="0"/>
                        </a:rPr>
                        <a:t>The monthly or annual amount that you must pay to have the insurance coverage</a:t>
                      </a: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600" b="1" kern="1200" dirty="0">
                          <a:solidFill>
                            <a:srgbClr val="003300"/>
                          </a:solidFill>
                          <a:latin typeface="Roboto" panose="02000000000000000000" pitchFamily="2" charset="0"/>
                          <a:ea typeface="Roboto" panose="02000000000000000000" pitchFamily="2" charset="0"/>
                          <a:cs typeface="Roboto" panose="02000000000000000000" pitchFamily="2" charset="0"/>
                        </a:rPr>
                        <a:t>Deductible - </a:t>
                      </a:r>
                      <a:r>
                        <a:rPr lang="en-US" sz="2600" b="0" baseline="0" dirty="0">
                          <a:latin typeface="Roboto" panose="02000000000000000000" pitchFamily="2" charset="0"/>
                          <a:ea typeface="Roboto" panose="02000000000000000000" pitchFamily="2" charset="0"/>
                          <a:cs typeface="Roboto" panose="02000000000000000000" pitchFamily="2" charset="0"/>
                        </a:rPr>
                        <a:t>portion of a covered loss that is not paid by the insurer.</a:t>
                      </a:r>
                      <a:endParaRPr lang="en-US" sz="2600" b="1" kern="1200" dirty="0">
                        <a:solidFill>
                          <a:srgbClr val="003300"/>
                        </a:solidFill>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576896490"/>
                  </a:ext>
                </a:extLst>
              </a:tr>
              <a:tr h="1738223">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600" b="1" kern="1200" dirty="0">
                          <a:solidFill>
                            <a:srgbClr val="003300"/>
                          </a:solidFill>
                          <a:latin typeface="Roboto" panose="02000000000000000000" pitchFamily="2" charset="0"/>
                          <a:ea typeface="Roboto" panose="02000000000000000000" pitchFamily="2" charset="0"/>
                          <a:cs typeface="Roboto" panose="02000000000000000000" pitchFamily="2" charset="0"/>
                        </a:rPr>
                        <a:t>Liability - </a:t>
                      </a:r>
                      <a:r>
                        <a:rPr lang="en-US" sz="2600" b="0" baseline="0" dirty="0">
                          <a:latin typeface="Roboto" panose="02000000000000000000" pitchFamily="2" charset="0"/>
                          <a:ea typeface="Roboto" panose="02000000000000000000" pitchFamily="2" charset="0"/>
                          <a:cs typeface="Roboto" panose="02000000000000000000" pitchFamily="2" charset="0"/>
                        </a:rPr>
                        <a:t>Condition of being bound by law or contract to do something that may be enforced in the courts; obligation, usually financial</a:t>
                      </a: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600" b="1" kern="1200" dirty="0">
                          <a:solidFill>
                            <a:srgbClr val="003300"/>
                          </a:solidFill>
                          <a:latin typeface="Roboto" panose="02000000000000000000" pitchFamily="2" charset="0"/>
                          <a:ea typeface="Roboto" panose="02000000000000000000" pitchFamily="2" charset="0"/>
                          <a:cs typeface="Roboto" panose="02000000000000000000" pitchFamily="2" charset="0"/>
                        </a:rPr>
                        <a:t>Policy - </a:t>
                      </a:r>
                      <a:r>
                        <a:rPr lang="en-US" sz="2600" b="0" baseline="0" dirty="0">
                          <a:latin typeface="Roboto" panose="02000000000000000000" pitchFamily="2" charset="0"/>
                          <a:ea typeface="Roboto" panose="02000000000000000000" pitchFamily="2" charset="0"/>
                          <a:cs typeface="Roboto" panose="02000000000000000000" pitchFamily="2" charset="0"/>
                        </a:rPr>
                        <a:t>The insurance contract, the limits paid for loss and the amount the insured paid in premium</a:t>
                      </a:r>
                    </a:p>
                    <a:p>
                      <a:pPr marL="0" marR="0" lvl="0" indent="0" algn="ctr" defTabSz="1371600" rtl="0" eaLnBrk="1" fontAlgn="auto" latinLnBrk="0" hangingPunct="1">
                        <a:lnSpc>
                          <a:spcPct val="100000"/>
                        </a:lnSpc>
                        <a:spcBef>
                          <a:spcPts val="0"/>
                        </a:spcBef>
                        <a:spcAft>
                          <a:spcPts val="0"/>
                        </a:spcAft>
                        <a:buClrTx/>
                        <a:buSzTx/>
                        <a:buFontTx/>
                        <a:buNone/>
                        <a:tabLst/>
                        <a:defRPr/>
                      </a:pPr>
                      <a:endParaRPr lang="en-US" sz="2600" b="1" kern="1200" dirty="0">
                        <a:solidFill>
                          <a:srgbClr val="003300"/>
                        </a:solidFill>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157810938"/>
                  </a:ext>
                </a:extLst>
              </a:tr>
              <a:tr h="1203385">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600" b="1" kern="1200" dirty="0">
                          <a:solidFill>
                            <a:srgbClr val="003300"/>
                          </a:solidFill>
                          <a:latin typeface="Roboto" panose="02000000000000000000" pitchFamily="2" charset="0"/>
                          <a:ea typeface="Roboto" panose="02000000000000000000" pitchFamily="2" charset="0"/>
                          <a:cs typeface="Roboto" panose="02000000000000000000" pitchFamily="2" charset="0"/>
                        </a:rPr>
                        <a:t>Risk - </a:t>
                      </a:r>
                      <a:r>
                        <a:rPr lang="en-US" sz="2600" b="0" baseline="0" dirty="0">
                          <a:latin typeface="Roboto" panose="02000000000000000000" pitchFamily="2" charset="0"/>
                          <a:ea typeface="Roboto" panose="02000000000000000000" pitchFamily="2" charset="0"/>
                          <a:cs typeface="Roboto" panose="02000000000000000000" pitchFamily="2" charset="0"/>
                        </a:rPr>
                        <a:t>Condition in which there is a possibility of loss. Also indicated the person or property insured.</a:t>
                      </a:r>
                      <a:endParaRPr lang="en-US" sz="2600" b="0" dirty="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algn="ctr"/>
                      <a:endParaRPr lang="en-US" sz="2600" b="1" dirty="0">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976570149"/>
                  </a:ext>
                </a:extLst>
              </a:tr>
            </a:tbl>
          </a:graphicData>
        </a:graphic>
      </p:graphicFrame>
      <p:pic>
        <p:nvPicPr>
          <p:cNvPr id="9" name="Picture 8" descr="A black background with yellow and green text&#10;&#10;Description automatically generated">
            <a:extLst>
              <a:ext uri="{FF2B5EF4-FFF2-40B4-BE49-F238E27FC236}">
                <a16:creationId xmlns:a16="http://schemas.microsoft.com/office/drawing/2014/main" id="{A3EC0F9D-11CF-D641-BD12-D0B21F79C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5600" y="408400"/>
            <a:ext cx="3333333" cy="1228571"/>
          </a:xfrm>
          <a:prstGeom prst="rect">
            <a:avLst/>
          </a:prstGeom>
        </p:spPr>
      </p:pic>
    </p:spTree>
    <p:extLst>
      <p:ext uri="{BB962C8B-B14F-4D97-AF65-F5344CB8AC3E}">
        <p14:creationId xmlns:p14="http://schemas.microsoft.com/office/powerpoint/2010/main" val="1892330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2607967" cy="10287000"/>
          </a:xfrm>
          <a:prstGeom prst="rect">
            <a:avLst/>
          </a:prstGeom>
          <a:solidFill>
            <a:srgbClr val="003300"/>
          </a:solidFill>
        </p:spPr>
        <p:txBody>
          <a:bodyPr/>
          <a:lstStyle/>
          <a:p>
            <a:endParaRPr lang="en-US" dirty="0"/>
          </a:p>
        </p:txBody>
      </p:sp>
      <p:grpSp>
        <p:nvGrpSpPr>
          <p:cNvPr id="3" name="Group 3"/>
          <p:cNvGrpSpPr/>
          <p:nvPr/>
        </p:nvGrpSpPr>
        <p:grpSpPr>
          <a:xfrm>
            <a:off x="3279404" y="-120990"/>
            <a:ext cx="7233636" cy="9206421"/>
            <a:chOff x="-941125" y="-4708575"/>
            <a:chExt cx="9644848" cy="12275227"/>
          </a:xfrm>
        </p:grpSpPr>
        <p:sp>
          <p:nvSpPr>
            <p:cNvPr id="4" name="TextBox 4"/>
            <p:cNvSpPr txBox="1"/>
            <p:nvPr/>
          </p:nvSpPr>
          <p:spPr>
            <a:xfrm>
              <a:off x="-941125" y="-4708575"/>
              <a:ext cx="8703723" cy="1966265"/>
            </a:xfrm>
            <a:prstGeom prst="rect">
              <a:avLst/>
            </a:prstGeom>
          </p:spPr>
          <p:txBody>
            <a:bodyPr lIns="0" tIns="0" rIns="0" bIns="0" rtlCol="0" anchor="t">
              <a:spAutoFit/>
            </a:bodyPr>
            <a:lstStyle/>
            <a:p>
              <a:pPr marL="0" lvl="0" indent="0">
                <a:lnSpc>
                  <a:spcPts val="12999"/>
                </a:lnSpc>
              </a:pPr>
              <a:r>
                <a:rPr lang="en-US" sz="7000" b="1" spc="-299" dirty="0">
                  <a:solidFill>
                    <a:srgbClr val="003300"/>
                  </a:solidFill>
                  <a:latin typeface="Roboto" panose="02000000000000000000" pitchFamily="2" charset="0"/>
                  <a:ea typeface="Roboto" panose="02000000000000000000" pitchFamily="2" charset="0"/>
                  <a:cs typeface="Roboto" panose="02000000000000000000" pitchFamily="2" charset="0"/>
                </a:rPr>
                <a:t>Auto Insurance</a:t>
              </a:r>
            </a:p>
          </p:txBody>
        </p:sp>
        <p:sp>
          <p:nvSpPr>
            <p:cNvPr id="5" name="TextBox 5"/>
            <p:cNvSpPr txBox="1"/>
            <p:nvPr/>
          </p:nvSpPr>
          <p:spPr>
            <a:xfrm>
              <a:off x="0" y="7009969"/>
              <a:ext cx="8703723" cy="556683"/>
            </a:xfrm>
            <a:prstGeom prst="rect">
              <a:avLst/>
            </a:prstGeom>
          </p:spPr>
          <p:txBody>
            <a:bodyPr lIns="0" tIns="0" rIns="0" bIns="0" rtlCol="0" anchor="t">
              <a:spAutoFit/>
            </a:bodyPr>
            <a:lstStyle/>
            <a:p>
              <a:pPr>
                <a:lnSpc>
                  <a:spcPts val="3500"/>
                </a:lnSpc>
                <a:spcBef>
                  <a:spcPct val="0"/>
                </a:spcBef>
              </a:pPr>
              <a:endParaRPr dirty="0"/>
            </a:p>
          </p:txBody>
        </p:sp>
      </p:grpSp>
      <p:grpSp>
        <p:nvGrpSpPr>
          <p:cNvPr id="6" name="Group 6"/>
          <p:cNvGrpSpPr/>
          <p:nvPr/>
        </p:nvGrpSpPr>
        <p:grpSpPr>
          <a:xfrm>
            <a:off x="3531563" y="1929666"/>
            <a:ext cx="763656" cy="763656"/>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dirty="0"/>
            </a:p>
          </p:txBody>
        </p:sp>
        <p:sp>
          <p:nvSpPr>
            <p:cNvPr id="8" name="TextBox 8"/>
            <p:cNvSpPr txBox="1"/>
            <p:nvPr/>
          </p:nvSpPr>
          <p:spPr>
            <a:xfrm>
              <a:off x="76200" y="28575"/>
              <a:ext cx="660400" cy="708025"/>
            </a:xfrm>
            <a:prstGeom prst="rect">
              <a:avLst/>
            </a:prstGeom>
          </p:spPr>
          <p:txBody>
            <a:bodyPr lIns="50800" tIns="50800" rIns="50800" bIns="50800" rtlCol="0" anchor="ctr"/>
            <a:lstStyle/>
            <a:p>
              <a:pPr>
                <a:lnSpc>
                  <a:spcPts val="3499"/>
                </a:lnSpc>
              </a:pPr>
              <a:r>
                <a:rPr lang="en-US" sz="2499" dirty="0">
                  <a:solidFill>
                    <a:srgbClr val="FFFFFF"/>
                  </a:solidFill>
                  <a:latin typeface="Roboto Bold"/>
                </a:rPr>
                <a:t>01</a:t>
              </a:r>
            </a:p>
          </p:txBody>
        </p:sp>
      </p:grpSp>
      <p:grpSp>
        <p:nvGrpSpPr>
          <p:cNvPr id="9" name="Group 9"/>
          <p:cNvGrpSpPr/>
          <p:nvPr/>
        </p:nvGrpSpPr>
        <p:grpSpPr>
          <a:xfrm>
            <a:off x="3531563" y="3269611"/>
            <a:ext cx="760248" cy="763656"/>
            <a:chOff x="-23839" y="-555781"/>
            <a:chExt cx="809173" cy="812800"/>
          </a:xfrm>
        </p:grpSpPr>
        <p:sp>
          <p:nvSpPr>
            <p:cNvPr id="10" name="Freeform 10"/>
            <p:cNvSpPr/>
            <p:nvPr/>
          </p:nvSpPr>
          <p:spPr>
            <a:xfrm>
              <a:off x="-23839" y="-555781"/>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dirty="0"/>
            </a:p>
          </p:txBody>
        </p:sp>
        <p:sp>
          <p:nvSpPr>
            <p:cNvPr id="11" name="TextBox 11"/>
            <p:cNvSpPr txBox="1"/>
            <p:nvPr/>
          </p:nvSpPr>
          <p:spPr>
            <a:xfrm>
              <a:off x="76201" y="-503394"/>
              <a:ext cx="660401" cy="708025"/>
            </a:xfrm>
            <a:prstGeom prst="rect">
              <a:avLst/>
            </a:prstGeom>
          </p:spPr>
          <p:txBody>
            <a:bodyPr lIns="50800" tIns="50800" rIns="50800" bIns="50800" rtlCol="0" anchor="ctr"/>
            <a:lstStyle/>
            <a:p>
              <a:pPr>
                <a:lnSpc>
                  <a:spcPts val="3499"/>
                </a:lnSpc>
              </a:pPr>
              <a:r>
                <a:rPr lang="en-US" sz="2499" dirty="0">
                  <a:solidFill>
                    <a:srgbClr val="FFFFFF"/>
                  </a:solidFill>
                  <a:latin typeface="Roboto Bold"/>
                </a:rPr>
                <a:t>02</a:t>
              </a:r>
            </a:p>
          </p:txBody>
        </p:sp>
      </p:grpSp>
      <p:grpSp>
        <p:nvGrpSpPr>
          <p:cNvPr id="12" name="Group 12"/>
          <p:cNvGrpSpPr/>
          <p:nvPr/>
        </p:nvGrpSpPr>
        <p:grpSpPr>
          <a:xfrm>
            <a:off x="3549524" y="4761672"/>
            <a:ext cx="760248" cy="763656"/>
            <a:chOff x="38850" y="-327111"/>
            <a:chExt cx="809173" cy="812800"/>
          </a:xfrm>
        </p:grpSpPr>
        <p:sp>
          <p:nvSpPr>
            <p:cNvPr id="13" name="Freeform 13"/>
            <p:cNvSpPr/>
            <p:nvPr/>
          </p:nvSpPr>
          <p:spPr>
            <a:xfrm>
              <a:off x="38850" y="-327111"/>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dirty="0"/>
            </a:p>
          </p:txBody>
        </p:sp>
        <p:sp>
          <p:nvSpPr>
            <p:cNvPr id="14" name="TextBox 14"/>
            <p:cNvSpPr txBox="1"/>
            <p:nvPr/>
          </p:nvSpPr>
          <p:spPr>
            <a:xfrm>
              <a:off x="150585" y="-301625"/>
              <a:ext cx="660401" cy="708025"/>
            </a:xfrm>
            <a:prstGeom prst="rect">
              <a:avLst/>
            </a:prstGeom>
          </p:spPr>
          <p:txBody>
            <a:bodyPr lIns="50800" tIns="50800" rIns="50800" bIns="50800" rtlCol="0" anchor="ctr"/>
            <a:lstStyle/>
            <a:p>
              <a:pPr>
                <a:lnSpc>
                  <a:spcPts val="3499"/>
                </a:lnSpc>
              </a:pPr>
              <a:r>
                <a:rPr lang="en-US" sz="2499" dirty="0">
                  <a:solidFill>
                    <a:srgbClr val="FFFFFF"/>
                  </a:solidFill>
                  <a:latin typeface="Roboto Bold"/>
                </a:rPr>
                <a:t>03</a:t>
              </a:r>
            </a:p>
          </p:txBody>
        </p:sp>
      </p:grpSp>
      <p:grpSp>
        <p:nvGrpSpPr>
          <p:cNvPr id="15" name="Group 15"/>
          <p:cNvGrpSpPr/>
          <p:nvPr/>
        </p:nvGrpSpPr>
        <p:grpSpPr>
          <a:xfrm>
            <a:off x="3577271" y="6213861"/>
            <a:ext cx="760248" cy="763656"/>
            <a:chOff x="1813" y="0"/>
            <a:chExt cx="809173"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dirty="0"/>
            </a:p>
          </p:txBody>
        </p:sp>
        <p:sp>
          <p:nvSpPr>
            <p:cNvPr id="17" name="TextBox 17"/>
            <p:cNvSpPr txBox="1"/>
            <p:nvPr/>
          </p:nvSpPr>
          <p:spPr>
            <a:xfrm>
              <a:off x="120050" y="12707"/>
              <a:ext cx="660401" cy="708025"/>
            </a:xfrm>
            <a:prstGeom prst="rect">
              <a:avLst/>
            </a:prstGeom>
          </p:spPr>
          <p:txBody>
            <a:bodyPr lIns="50800" tIns="50800" rIns="50800" bIns="50800" rtlCol="0" anchor="ctr"/>
            <a:lstStyle/>
            <a:p>
              <a:pPr>
                <a:lnSpc>
                  <a:spcPts val="3499"/>
                </a:lnSpc>
              </a:pPr>
              <a:r>
                <a:rPr lang="en-US" sz="2499" dirty="0">
                  <a:solidFill>
                    <a:srgbClr val="FFFFFF"/>
                  </a:solidFill>
                  <a:latin typeface="Roboto Bold"/>
                </a:rPr>
                <a:t>04</a:t>
              </a:r>
            </a:p>
          </p:txBody>
        </p:sp>
      </p:grpSp>
      <p:sp>
        <p:nvSpPr>
          <p:cNvPr id="18" name="TextBox 18"/>
          <p:cNvSpPr txBox="1"/>
          <p:nvPr/>
        </p:nvSpPr>
        <p:spPr>
          <a:xfrm>
            <a:off x="5147424" y="2137075"/>
            <a:ext cx="2519305" cy="448841"/>
          </a:xfrm>
          <a:prstGeom prst="rect">
            <a:avLst/>
          </a:prstGeom>
        </p:spPr>
        <p:txBody>
          <a:bodyPr lIns="0" tIns="0" rIns="0" bIns="0" rtlCol="0" anchor="t">
            <a:spAutoFit/>
          </a:bodyPr>
          <a:lstStyle/>
          <a:p>
            <a:pPr>
              <a:lnSpc>
                <a:spcPts val="3500"/>
              </a:lnSpc>
              <a:spcBef>
                <a:spcPct val="0"/>
              </a:spcBef>
            </a:pPr>
            <a:r>
              <a:rPr lang="en-US" sz="3000" dirty="0">
                <a:solidFill>
                  <a:srgbClr val="000000"/>
                </a:solidFill>
                <a:latin typeface="Roboto"/>
              </a:rPr>
              <a:t>Liability</a:t>
            </a:r>
          </a:p>
        </p:txBody>
      </p:sp>
      <p:sp>
        <p:nvSpPr>
          <p:cNvPr id="19" name="TextBox 19"/>
          <p:cNvSpPr txBox="1"/>
          <p:nvPr/>
        </p:nvSpPr>
        <p:spPr>
          <a:xfrm>
            <a:off x="5049575" y="3403945"/>
            <a:ext cx="4399225" cy="448841"/>
          </a:xfrm>
          <a:prstGeom prst="rect">
            <a:avLst/>
          </a:prstGeom>
        </p:spPr>
        <p:txBody>
          <a:bodyPr wrap="square" lIns="0" tIns="0" rIns="0" bIns="0" rtlCol="0" anchor="t">
            <a:spAutoFit/>
          </a:bodyPr>
          <a:lstStyle/>
          <a:p>
            <a:pPr>
              <a:lnSpc>
                <a:spcPts val="3500"/>
              </a:lnSpc>
              <a:spcBef>
                <a:spcPct val="0"/>
              </a:spcBef>
            </a:pPr>
            <a:r>
              <a:rPr lang="en-US" sz="3000" dirty="0">
                <a:solidFill>
                  <a:srgbClr val="000000"/>
                </a:solidFill>
                <a:latin typeface="Roboto"/>
              </a:rPr>
              <a:t>Uninsured/underinsured</a:t>
            </a:r>
          </a:p>
        </p:txBody>
      </p:sp>
      <p:sp>
        <p:nvSpPr>
          <p:cNvPr id="20" name="TextBox 20"/>
          <p:cNvSpPr txBox="1"/>
          <p:nvPr/>
        </p:nvSpPr>
        <p:spPr>
          <a:xfrm>
            <a:off x="5084586" y="4887961"/>
            <a:ext cx="2519305" cy="448841"/>
          </a:xfrm>
          <a:prstGeom prst="rect">
            <a:avLst/>
          </a:prstGeom>
        </p:spPr>
        <p:txBody>
          <a:bodyPr lIns="0" tIns="0" rIns="0" bIns="0" rtlCol="0" anchor="t">
            <a:spAutoFit/>
          </a:bodyPr>
          <a:lstStyle/>
          <a:p>
            <a:pPr>
              <a:lnSpc>
                <a:spcPts val="3500"/>
              </a:lnSpc>
              <a:spcBef>
                <a:spcPct val="0"/>
              </a:spcBef>
            </a:pPr>
            <a:r>
              <a:rPr lang="en-US" sz="3000" dirty="0">
                <a:solidFill>
                  <a:srgbClr val="000000"/>
                </a:solidFill>
                <a:latin typeface="Roboto"/>
              </a:rPr>
              <a:t>Medical</a:t>
            </a:r>
          </a:p>
        </p:txBody>
      </p:sp>
      <p:sp>
        <p:nvSpPr>
          <p:cNvPr id="21" name="TextBox 21"/>
          <p:cNvSpPr txBox="1"/>
          <p:nvPr/>
        </p:nvSpPr>
        <p:spPr>
          <a:xfrm>
            <a:off x="5049575" y="6371977"/>
            <a:ext cx="2519305" cy="448841"/>
          </a:xfrm>
          <a:prstGeom prst="rect">
            <a:avLst/>
          </a:prstGeom>
        </p:spPr>
        <p:txBody>
          <a:bodyPr lIns="0" tIns="0" rIns="0" bIns="0" rtlCol="0" anchor="t">
            <a:spAutoFit/>
          </a:bodyPr>
          <a:lstStyle/>
          <a:p>
            <a:pPr>
              <a:lnSpc>
                <a:spcPts val="3500"/>
              </a:lnSpc>
              <a:spcBef>
                <a:spcPct val="0"/>
              </a:spcBef>
            </a:pPr>
            <a:r>
              <a:rPr lang="en-US" sz="3000" dirty="0">
                <a:solidFill>
                  <a:srgbClr val="000000"/>
                </a:solidFill>
                <a:latin typeface="Roboto"/>
              </a:rPr>
              <a:t>Collision</a:t>
            </a:r>
          </a:p>
        </p:txBody>
      </p:sp>
      <p:sp>
        <p:nvSpPr>
          <p:cNvPr id="22" name="AutoShape 22"/>
          <p:cNvSpPr/>
          <p:nvPr/>
        </p:nvSpPr>
        <p:spPr>
          <a:xfrm>
            <a:off x="3402662" y="3045522"/>
            <a:ext cx="1018049" cy="9525"/>
          </a:xfrm>
          <a:prstGeom prst="line">
            <a:avLst/>
          </a:prstGeom>
          <a:ln w="9525" cap="flat">
            <a:solidFill>
              <a:srgbClr val="000000"/>
            </a:solidFill>
            <a:prstDash val="solid"/>
            <a:headEnd type="none" w="sm" len="sm"/>
            <a:tailEnd type="none" w="sm" len="sm"/>
          </a:ln>
        </p:spPr>
        <p:txBody>
          <a:bodyPr/>
          <a:lstStyle/>
          <a:p>
            <a:endParaRPr lang="en-US" dirty="0"/>
          </a:p>
        </p:txBody>
      </p:sp>
      <p:sp>
        <p:nvSpPr>
          <p:cNvPr id="23" name="AutoShape 23"/>
          <p:cNvSpPr/>
          <p:nvPr/>
        </p:nvSpPr>
        <p:spPr>
          <a:xfrm>
            <a:off x="3354012" y="4347466"/>
            <a:ext cx="1015439" cy="9525"/>
          </a:xfrm>
          <a:prstGeom prst="line">
            <a:avLst/>
          </a:prstGeom>
          <a:ln w="9525" cap="flat">
            <a:solidFill>
              <a:srgbClr val="000000"/>
            </a:solidFill>
            <a:prstDash val="solid"/>
            <a:headEnd type="none" w="sm" len="sm"/>
            <a:tailEnd type="none" w="sm" len="sm"/>
          </a:ln>
        </p:spPr>
        <p:txBody>
          <a:bodyPr/>
          <a:lstStyle/>
          <a:p>
            <a:endParaRPr lang="en-US" dirty="0"/>
          </a:p>
        </p:txBody>
      </p:sp>
      <p:sp>
        <p:nvSpPr>
          <p:cNvPr id="24" name="AutoShape 24"/>
          <p:cNvSpPr/>
          <p:nvPr/>
        </p:nvSpPr>
        <p:spPr>
          <a:xfrm>
            <a:off x="3468533" y="5883675"/>
            <a:ext cx="1020683" cy="9525"/>
          </a:xfrm>
          <a:prstGeom prst="line">
            <a:avLst/>
          </a:prstGeom>
          <a:ln w="9525" cap="flat">
            <a:solidFill>
              <a:srgbClr val="000000"/>
            </a:solidFill>
            <a:prstDash val="solid"/>
            <a:headEnd type="none" w="sm" len="sm"/>
            <a:tailEnd type="none" w="sm" len="sm"/>
          </a:ln>
        </p:spPr>
        <p:txBody>
          <a:bodyPr/>
          <a:lstStyle/>
          <a:p>
            <a:endParaRPr lang="en-US" dirty="0"/>
          </a:p>
        </p:txBody>
      </p:sp>
      <p:sp>
        <p:nvSpPr>
          <p:cNvPr id="25" name="AutoShape 25"/>
          <p:cNvSpPr/>
          <p:nvPr/>
        </p:nvSpPr>
        <p:spPr>
          <a:xfrm>
            <a:off x="3425574" y="7410359"/>
            <a:ext cx="1063642" cy="9525"/>
          </a:xfrm>
          <a:prstGeom prst="line">
            <a:avLst/>
          </a:prstGeom>
          <a:ln w="9525" cap="flat">
            <a:solidFill>
              <a:srgbClr val="000000"/>
            </a:solidFill>
            <a:prstDash val="solid"/>
            <a:headEnd type="none" w="sm" len="sm"/>
            <a:tailEnd type="none" w="sm" len="sm"/>
          </a:ln>
        </p:spPr>
        <p:txBody>
          <a:bodyPr/>
          <a:lstStyle/>
          <a:p>
            <a:endParaRPr lang="en-US" dirty="0"/>
          </a:p>
        </p:txBody>
      </p:sp>
      <p:sp>
        <p:nvSpPr>
          <p:cNvPr id="26" name="Freeform 26"/>
          <p:cNvSpPr/>
          <p:nvPr/>
        </p:nvSpPr>
        <p:spPr>
          <a:xfrm>
            <a:off x="13868400" y="286622"/>
            <a:ext cx="3859414" cy="1281909"/>
          </a:xfrm>
          <a:custGeom>
            <a:avLst/>
            <a:gdLst/>
            <a:ahLst/>
            <a:cxnLst/>
            <a:rect l="l" t="t" r="r" b="b"/>
            <a:pathLst>
              <a:path w="4316614" h="1590981">
                <a:moveTo>
                  <a:pt x="0" y="0"/>
                </a:moveTo>
                <a:lnTo>
                  <a:pt x="4316614" y="0"/>
                </a:lnTo>
                <a:lnTo>
                  <a:pt x="4316614" y="1590981"/>
                </a:lnTo>
                <a:lnTo>
                  <a:pt x="0" y="1590981"/>
                </a:lnTo>
                <a:lnTo>
                  <a:pt x="0" y="0"/>
                </a:lnTo>
                <a:close/>
              </a:path>
            </a:pathLst>
          </a:custGeom>
          <a:blipFill>
            <a:blip r:embed="rId3"/>
            <a:stretch>
              <a:fillRect/>
            </a:stretch>
          </a:blipFill>
        </p:spPr>
        <p:txBody>
          <a:bodyPr/>
          <a:lstStyle/>
          <a:p>
            <a:endParaRPr lang="en-US" dirty="0"/>
          </a:p>
        </p:txBody>
      </p:sp>
      <p:grpSp>
        <p:nvGrpSpPr>
          <p:cNvPr id="27" name="Group 15">
            <a:extLst>
              <a:ext uri="{FF2B5EF4-FFF2-40B4-BE49-F238E27FC236}">
                <a16:creationId xmlns:a16="http://schemas.microsoft.com/office/drawing/2014/main" id="{F8409D97-98B2-2D1F-9314-C334B831BD0E}"/>
              </a:ext>
            </a:extLst>
          </p:cNvPr>
          <p:cNvGrpSpPr/>
          <p:nvPr/>
        </p:nvGrpSpPr>
        <p:grpSpPr>
          <a:xfrm>
            <a:off x="3598750" y="7627620"/>
            <a:ext cx="760248" cy="763656"/>
            <a:chOff x="1813" y="0"/>
            <a:chExt cx="809173" cy="812800"/>
          </a:xfrm>
        </p:grpSpPr>
        <p:sp>
          <p:nvSpPr>
            <p:cNvPr id="28" name="Freeform 16">
              <a:extLst>
                <a:ext uri="{FF2B5EF4-FFF2-40B4-BE49-F238E27FC236}">
                  <a16:creationId xmlns:a16="http://schemas.microsoft.com/office/drawing/2014/main" id="{661C9BE0-83CD-B2DC-9994-D3860C67C09B}"/>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dirty="0"/>
            </a:p>
          </p:txBody>
        </p:sp>
        <p:sp>
          <p:nvSpPr>
            <p:cNvPr id="29" name="TextBox 17">
              <a:extLst>
                <a:ext uri="{FF2B5EF4-FFF2-40B4-BE49-F238E27FC236}">
                  <a16:creationId xmlns:a16="http://schemas.microsoft.com/office/drawing/2014/main" id="{274B20E7-03CE-6AF3-4949-B62539EF9E58}"/>
                </a:ext>
              </a:extLst>
            </p:cNvPr>
            <p:cNvSpPr txBox="1"/>
            <p:nvPr/>
          </p:nvSpPr>
          <p:spPr>
            <a:xfrm>
              <a:off x="120050" y="12707"/>
              <a:ext cx="660401" cy="708025"/>
            </a:xfrm>
            <a:prstGeom prst="rect">
              <a:avLst/>
            </a:prstGeom>
          </p:spPr>
          <p:txBody>
            <a:bodyPr lIns="50800" tIns="50800" rIns="50800" bIns="50800" rtlCol="0" anchor="ctr"/>
            <a:lstStyle/>
            <a:p>
              <a:pPr>
                <a:lnSpc>
                  <a:spcPts val="3499"/>
                </a:lnSpc>
              </a:pPr>
              <a:r>
                <a:rPr lang="en-US" sz="2499" dirty="0">
                  <a:solidFill>
                    <a:srgbClr val="FFFFFF"/>
                  </a:solidFill>
                  <a:latin typeface="Roboto Bold"/>
                </a:rPr>
                <a:t>05</a:t>
              </a:r>
            </a:p>
          </p:txBody>
        </p:sp>
      </p:grpSp>
      <p:sp>
        <p:nvSpPr>
          <p:cNvPr id="34" name="TextBox 21">
            <a:extLst>
              <a:ext uri="{FF2B5EF4-FFF2-40B4-BE49-F238E27FC236}">
                <a16:creationId xmlns:a16="http://schemas.microsoft.com/office/drawing/2014/main" id="{9DCBC2F6-805E-6B2C-ECB6-DB3349DA9F11}"/>
              </a:ext>
            </a:extLst>
          </p:cNvPr>
          <p:cNvSpPr txBox="1"/>
          <p:nvPr/>
        </p:nvSpPr>
        <p:spPr>
          <a:xfrm>
            <a:off x="5072229" y="7763776"/>
            <a:ext cx="2852663" cy="448841"/>
          </a:xfrm>
          <a:prstGeom prst="rect">
            <a:avLst/>
          </a:prstGeom>
        </p:spPr>
        <p:txBody>
          <a:bodyPr wrap="square" lIns="0" tIns="0" rIns="0" bIns="0" rtlCol="0" anchor="t">
            <a:spAutoFit/>
          </a:bodyPr>
          <a:lstStyle/>
          <a:p>
            <a:pPr>
              <a:lnSpc>
                <a:spcPts val="3500"/>
              </a:lnSpc>
              <a:spcBef>
                <a:spcPct val="0"/>
              </a:spcBef>
            </a:pPr>
            <a:r>
              <a:rPr lang="en-US" sz="3000" dirty="0">
                <a:solidFill>
                  <a:srgbClr val="000000"/>
                </a:solidFill>
                <a:latin typeface="Roboto"/>
              </a:rPr>
              <a:t>Comprehensive</a:t>
            </a:r>
          </a:p>
        </p:txBody>
      </p:sp>
      <p:sp>
        <p:nvSpPr>
          <p:cNvPr id="36" name="AutoShape 25">
            <a:extLst>
              <a:ext uri="{FF2B5EF4-FFF2-40B4-BE49-F238E27FC236}">
                <a16:creationId xmlns:a16="http://schemas.microsoft.com/office/drawing/2014/main" id="{6ABBADDA-C5EE-75BB-058E-7F3E88846D1C}"/>
              </a:ext>
            </a:extLst>
          </p:cNvPr>
          <p:cNvSpPr/>
          <p:nvPr/>
        </p:nvSpPr>
        <p:spPr>
          <a:xfrm>
            <a:off x="3447053" y="8599012"/>
            <a:ext cx="1063642" cy="9525"/>
          </a:xfrm>
          <a:prstGeom prst="line">
            <a:avLst/>
          </a:prstGeom>
          <a:ln w="9525" cap="flat">
            <a:solidFill>
              <a:srgbClr val="000000"/>
            </a:solidFill>
            <a:prstDash val="solid"/>
            <a:headEnd type="none" w="sm" len="sm"/>
            <a:tailEnd type="none" w="sm" len="sm"/>
          </a:ln>
        </p:spPr>
        <p:txBody>
          <a:bodyPr/>
          <a:lstStyle/>
          <a:p>
            <a:endParaRPr lang="en-US" dirty="0"/>
          </a:p>
        </p:txBody>
      </p:sp>
      <p:grpSp>
        <p:nvGrpSpPr>
          <p:cNvPr id="37" name="Group 15">
            <a:extLst>
              <a:ext uri="{FF2B5EF4-FFF2-40B4-BE49-F238E27FC236}">
                <a16:creationId xmlns:a16="http://schemas.microsoft.com/office/drawing/2014/main" id="{AB4C3EB1-05C7-5BEE-BE27-C170DB605D11}"/>
              </a:ext>
            </a:extLst>
          </p:cNvPr>
          <p:cNvGrpSpPr/>
          <p:nvPr/>
        </p:nvGrpSpPr>
        <p:grpSpPr>
          <a:xfrm>
            <a:off x="3625554" y="8919673"/>
            <a:ext cx="760248" cy="763656"/>
            <a:chOff x="1813" y="0"/>
            <a:chExt cx="809173" cy="812800"/>
          </a:xfrm>
        </p:grpSpPr>
        <p:sp>
          <p:nvSpPr>
            <p:cNvPr id="38" name="Freeform 16">
              <a:extLst>
                <a:ext uri="{FF2B5EF4-FFF2-40B4-BE49-F238E27FC236}">
                  <a16:creationId xmlns:a16="http://schemas.microsoft.com/office/drawing/2014/main" id="{5E1734A1-8EA1-7B72-6220-F2721F5CA82D}"/>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dirty="0"/>
            </a:p>
          </p:txBody>
        </p:sp>
        <p:sp>
          <p:nvSpPr>
            <p:cNvPr id="39" name="TextBox 17">
              <a:extLst>
                <a:ext uri="{FF2B5EF4-FFF2-40B4-BE49-F238E27FC236}">
                  <a16:creationId xmlns:a16="http://schemas.microsoft.com/office/drawing/2014/main" id="{44D2CC09-FB6C-0E5B-70B8-A79CF670FAEE}"/>
                </a:ext>
              </a:extLst>
            </p:cNvPr>
            <p:cNvSpPr txBox="1"/>
            <p:nvPr/>
          </p:nvSpPr>
          <p:spPr>
            <a:xfrm>
              <a:off x="120050" y="12707"/>
              <a:ext cx="660401" cy="708025"/>
            </a:xfrm>
            <a:prstGeom prst="rect">
              <a:avLst/>
            </a:prstGeom>
          </p:spPr>
          <p:txBody>
            <a:bodyPr lIns="50800" tIns="50800" rIns="50800" bIns="50800" rtlCol="0" anchor="ctr"/>
            <a:lstStyle/>
            <a:p>
              <a:pPr>
                <a:lnSpc>
                  <a:spcPts val="3499"/>
                </a:lnSpc>
              </a:pPr>
              <a:r>
                <a:rPr lang="en-US" sz="2499" dirty="0">
                  <a:solidFill>
                    <a:srgbClr val="FFFFFF"/>
                  </a:solidFill>
                  <a:latin typeface="Roboto Bold"/>
                </a:rPr>
                <a:t>06</a:t>
              </a:r>
            </a:p>
          </p:txBody>
        </p:sp>
      </p:grpSp>
      <p:sp>
        <p:nvSpPr>
          <p:cNvPr id="41" name="TextBox 40">
            <a:extLst>
              <a:ext uri="{FF2B5EF4-FFF2-40B4-BE49-F238E27FC236}">
                <a16:creationId xmlns:a16="http://schemas.microsoft.com/office/drawing/2014/main" id="{E6C83A9A-CEAD-6FCE-B5D3-269A07DA88BA}"/>
              </a:ext>
            </a:extLst>
          </p:cNvPr>
          <p:cNvSpPr txBox="1"/>
          <p:nvPr/>
        </p:nvSpPr>
        <p:spPr>
          <a:xfrm>
            <a:off x="5039100" y="8912238"/>
            <a:ext cx="3242853" cy="541174"/>
          </a:xfrm>
          <a:prstGeom prst="rect">
            <a:avLst/>
          </a:prstGeom>
          <a:noFill/>
        </p:spPr>
        <p:txBody>
          <a:bodyPr wrap="square">
            <a:spAutoFit/>
          </a:bodyPr>
          <a:lstStyle/>
          <a:p>
            <a:pPr>
              <a:lnSpc>
                <a:spcPts val="3500"/>
              </a:lnSpc>
              <a:spcBef>
                <a:spcPct val="0"/>
              </a:spcBef>
            </a:pPr>
            <a:r>
              <a:rPr lang="en-US" sz="3000" dirty="0">
                <a:solidFill>
                  <a:srgbClr val="000000"/>
                </a:solidFill>
                <a:latin typeface="Roboto"/>
              </a:rPr>
              <a:t>Property</a:t>
            </a:r>
          </a:p>
        </p:txBody>
      </p:sp>
      <p:pic>
        <p:nvPicPr>
          <p:cNvPr id="31" name="Picture 30" descr="Toy cars lined up in a row on floor">
            <a:extLst>
              <a:ext uri="{FF2B5EF4-FFF2-40B4-BE49-F238E27FC236}">
                <a16:creationId xmlns:a16="http://schemas.microsoft.com/office/drawing/2014/main" id="{C7982B99-CB93-EC6E-ABB8-DD42A71797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109" y="3560333"/>
            <a:ext cx="7010582" cy="4665734"/>
          </a:xfrm>
          <a:prstGeom prst="rect">
            <a:avLst/>
          </a:prstGeom>
          <a:effectLst>
            <a:outerShdw blurRad="152400" dist="317500" dir="5400000" sx="90000" sy="-19000" rotWithShape="0">
              <a:prstClr val="black">
                <a:alpha val="15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Freeform 2"/>
          <p:cNvSpPr/>
          <p:nvPr/>
        </p:nvSpPr>
        <p:spPr>
          <a:xfrm>
            <a:off x="0" y="0"/>
            <a:ext cx="8532021" cy="10287000"/>
          </a:xfrm>
          <a:custGeom>
            <a:avLst/>
            <a:gdLst/>
            <a:ahLst/>
            <a:cxnLst/>
            <a:rect l="l" t="t" r="r" b="b"/>
            <a:pathLst>
              <a:path w="8532021" h="10287000">
                <a:moveTo>
                  <a:pt x="0" y="0"/>
                </a:moveTo>
                <a:lnTo>
                  <a:pt x="8532021" y="0"/>
                </a:lnTo>
                <a:lnTo>
                  <a:pt x="8532021" y="10287000"/>
                </a:lnTo>
                <a:lnTo>
                  <a:pt x="0" y="10287000"/>
                </a:lnTo>
                <a:lnTo>
                  <a:pt x="0" y="0"/>
                </a:lnTo>
                <a:close/>
              </a:path>
            </a:pathLst>
          </a:custGeom>
          <a:blipFill>
            <a:blip r:embed="rId3"/>
            <a:stretch>
              <a:fillRect t="-12204" b="-12204"/>
            </a:stretch>
          </a:blipFill>
        </p:spPr>
        <p:txBody>
          <a:bodyPr/>
          <a:lstStyle/>
          <a:p>
            <a:endParaRPr lang="en-US" dirty="0"/>
          </a:p>
        </p:txBody>
      </p:sp>
      <p:sp>
        <p:nvSpPr>
          <p:cNvPr id="3" name="Freeform 3"/>
          <p:cNvSpPr/>
          <p:nvPr/>
        </p:nvSpPr>
        <p:spPr>
          <a:xfrm>
            <a:off x="228600" y="7956786"/>
            <a:ext cx="2240080" cy="2096259"/>
          </a:xfrm>
          <a:custGeom>
            <a:avLst/>
            <a:gdLst/>
            <a:ahLst/>
            <a:cxnLst/>
            <a:rect l="l" t="t" r="r" b="b"/>
            <a:pathLst>
              <a:path w="5056118" h="5056118">
                <a:moveTo>
                  <a:pt x="0" y="0"/>
                </a:moveTo>
                <a:lnTo>
                  <a:pt x="5056118" y="0"/>
                </a:lnTo>
                <a:lnTo>
                  <a:pt x="5056118" y="5056118"/>
                </a:lnTo>
                <a:lnTo>
                  <a:pt x="0" y="5056118"/>
                </a:lnTo>
                <a:lnTo>
                  <a:pt x="0" y="0"/>
                </a:lnTo>
                <a:close/>
              </a:path>
            </a:pathLst>
          </a:custGeom>
          <a:blipFill>
            <a:blip r:embed="rId4"/>
            <a:stretch>
              <a:fillRect/>
            </a:stretch>
          </a:blipFill>
        </p:spPr>
        <p:txBody>
          <a:bodyPr/>
          <a:lstStyle/>
          <a:p>
            <a:endParaRPr lang="en-US" dirty="0"/>
          </a:p>
        </p:txBody>
      </p:sp>
      <p:sp>
        <p:nvSpPr>
          <p:cNvPr id="4" name="TextBox 4"/>
          <p:cNvSpPr txBox="1"/>
          <p:nvPr/>
        </p:nvSpPr>
        <p:spPr>
          <a:xfrm>
            <a:off x="9543185" y="723900"/>
            <a:ext cx="8345629" cy="1667123"/>
          </a:xfrm>
          <a:prstGeom prst="rect">
            <a:avLst/>
          </a:prstGeom>
          <a:solidFill>
            <a:srgbClr val="003300"/>
          </a:solidFill>
        </p:spPr>
        <p:txBody>
          <a:bodyPr wrap="square" lIns="0" tIns="0" rIns="0" bIns="0" rtlCol="0" anchor="t">
            <a:spAutoFit/>
          </a:bodyPr>
          <a:lstStyle/>
          <a:p>
            <a:pPr marL="0" lvl="0" indent="0">
              <a:lnSpc>
                <a:spcPts val="6500"/>
              </a:lnSpc>
            </a:pPr>
            <a:r>
              <a:rPr lang="en-US" sz="6000" b="1" spc="-150" dirty="0">
                <a:solidFill>
                  <a:srgbClr val="FFFFFF"/>
                </a:solidFill>
                <a:latin typeface="Roboto" panose="02000000000000000000" pitchFamily="2" charset="0"/>
                <a:ea typeface="Roboto" panose="02000000000000000000" pitchFamily="2" charset="0"/>
                <a:cs typeface="Roboto" panose="02000000000000000000" pitchFamily="2" charset="0"/>
              </a:rPr>
              <a:t>Tips for Saving on Auto Insurance</a:t>
            </a:r>
          </a:p>
        </p:txBody>
      </p:sp>
      <p:sp>
        <p:nvSpPr>
          <p:cNvPr id="7" name="TextBox 6">
            <a:extLst>
              <a:ext uri="{FF2B5EF4-FFF2-40B4-BE49-F238E27FC236}">
                <a16:creationId xmlns:a16="http://schemas.microsoft.com/office/drawing/2014/main" id="{89E41AFB-F135-46C5-7EE0-01452202DE8C}"/>
              </a:ext>
            </a:extLst>
          </p:cNvPr>
          <p:cNvSpPr txBox="1"/>
          <p:nvPr/>
        </p:nvSpPr>
        <p:spPr>
          <a:xfrm>
            <a:off x="9144000" y="3167421"/>
            <a:ext cx="9144000" cy="5837495"/>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800" b="1" dirty="0">
                <a:solidFill>
                  <a:schemeClr val="bg1"/>
                </a:solidFill>
                <a:latin typeface="Roboto" panose="02000000000000000000" pitchFamily="2" charset="0"/>
                <a:ea typeface="Roboto" panose="02000000000000000000" pitchFamily="2" charset="0"/>
                <a:cs typeface="Roboto" panose="02000000000000000000" pitchFamily="2" charset="0"/>
              </a:rPr>
              <a:t>Don’t get tickets!</a:t>
            </a:r>
          </a:p>
          <a:p>
            <a:pPr marL="457200" indent="-457200">
              <a:lnSpc>
                <a:spcPct val="150000"/>
              </a:lnSpc>
              <a:buFont typeface="Arial" panose="020B0604020202020204" pitchFamily="34" charset="0"/>
              <a:buChar char="•"/>
            </a:pPr>
            <a:r>
              <a:rPr lang="en-US" sz="2800" b="1" dirty="0">
                <a:solidFill>
                  <a:schemeClr val="bg1"/>
                </a:solidFill>
                <a:latin typeface="Roboto" panose="02000000000000000000" pitchFamily="2" charset="0"/>
                <a:ea typeface="Roboto" panose="02000000000000000000" pitchFamily="2" charset="0"/>
                <a:cs typeface="Roboto" panose="02000000000000000000" pitchFamily="2" charset="0"/>
              </a:rPr>
              <a:t>Shop around</a:t>
            </a:r>
          </a:p>
          <a:p>
            <a:pPr marL="457200" indent="-457200">
              <a:lnSpc>
                <a:spcPct val="150000"/>
              </a:lnSpc>
              <a:buFont typeface="Arial" panose="020B0604020202020204" pitchFamily="34" charset="0"/>
              <a:buChar char="•"/>
            </a:pPr>
            <a:r>
              <a:rPr lang="en-US" sz="2800" b="1" dirty="0">
                <a:solidFill>
                  <a:schemeClr val="bg1"/>
                </a:solidFill>
                <a:latin typeface="Roboto" panose="02000000000000000000" pitchFamily="2" charset="0"/>
                <a:ea typeface="Roboto" panose="02000000000000000000" pitchFamily="2" charset="0"/>
                <a:cs typeface="Roboto" panose="02000000000000000000" pitchFamily="2" charset="0"/>
              </a:rPr>
              <a:t>Choose a car that costs less to insure</a:t>
            </a:r>
          </a:p>
          <a:p>
            <a:pPr marL="457200" indent="-457200">
              <a:lnSpc>
                <a:spcPct val="150000"/>
              </a:lnSpc>
              <a:buFont typeface="Arial" panose="020B0604020202020204" pitchFamily="34" charset="0"/>
              <a:buChar char="•"/>
            </a:pPr>
            <a:r>
              <a:rPr lang="en-US" sz="2800" b="1" dirty="0">
                <a:solidFill>
                  <a:schemeClr val="bg1"/>
                </a:solidFill>
                <a:latin typeface="Roboto" panose="02000000000000000000" pitchFamily="2" charset="0"/>
                <a:ea typeface="Roboto" panose="02000000000000000000" pitchFamily="2" charset="0"/>
                <a:cs typeface="Roboto" panose="02000000000000000000" pitchFamily="2" charset="0"/>
              </a:rPr>
              <a:t>Attend Driver’s Training (Include Military Training)</a:t>
            </a:r>
          </a:p>
          <a:p>
            <a:pPr marL="457200" indent="-457200">
              <a:lnSpc>
                <a:spcPct val="150000"/>
              </a:lnSpc>
              <a:buFont typeface="Arial" panose="020B0604020202020204" pitchFamily="34" charset="0"/>
              <a:buChar char="•"/>
            </a:pPr>
            <a:r>
              <a:rPr lang="en-US" sz="2800" b="1" dirty="0">
                <a:solidFill>
                  <a:schemeClr val="bg1"/>
                </a:solidFill>
                <a:latin typeface="Roboto" panose="02000000000000000000" pitchFamily="2" charset="0"/>
                <a:ea typeface="Roboto" panose="02000000000000000000" pitchFamily="2" charset="0"/>
                <a:cs typeface="Roboto" panose="02000000000000000000" pitchFamily="2" charset="0"/>
              </a:rPr>
              <a:t>Ask for discounts</a:t>
            </a:r>
          </a:p>
          <a:p>
            <a:pPr marL="457200" indent="-457200">
              <a:lnSpc>
                <a:spcPct val="150000"/>
              </a:lnSpc>
              <a:buFont typeface="Arial" panose="020B0604020202020204" pitchFamily="34" charset="0"/>
              <a:buChar char="•"/>
            </a:pPr>
            <a:r>
              <a:rPr lang="en-US" sz="2800" b="1" dirty="0">
                <a:solidFill>
                  <a:schemeClr val="bg1"/>
                </a:solidFill>
                <a:latin typeface="Roboto" panose="02000000000000000000" pitchFamily="2" charset="0"/>
                <a:ea typeface="Roboto" panose="02000000000000000000" pitchFamily="2" charset="0"/>
                <a:cs typeface="Roboto" panose="02000000000000000000" pitchFamily="2" charset="0"/>
              </a:rPr>
              <a:t>Invest in an Anti-Theft &amp; Safety Devices</a:t>
            </a:r>
          </a:p>
          <a:p>
            <a:pPr marL="457200" indent="-457200">
              <a:lnSpc>
                <a:spcPct val="150000"/>
              </a:lnSpc>
              <a:buFont typeface="Arial" panose="020B0604020202020204" pitchFamily="34" charset="0"/>
              <a:buChar char="•"/>
            </a:pPr>
            <a:r>
              <a:rPr lang="en-US" sz="2800" b="1" dirty="0">
                <a:solidFill>
                  <a:schemeClr val="bg1"/>
                </a:solidFill>
                <a:latin typeface="Roboto" panose="02000000000000000000" pitchFamily="2" charset="0"/>
                <a:ea typeface="Roboto" panose="02000000000000000000" pitchFamily="2" charset="0"/>
                <a:cs typeface="Roboto" panose="02000000000000000000" pitchFamily="2" charset="0"/>
              </a:rPr>
              <a:t>Don’t smoke!</a:t>
            </a:r>
          </a:p>
          <a:p>
            <a:pPr marL="457200" indent="-457200">
              <a:lnSpc>
                <a:spcPct val="150000"/>
              </a:lnSpc>
              <a:buFont typeface="Arial" panose="020B0604020202020204" pitchFamily="34" charset="0"/>
              <a:buChar char="•"/>
            </a:pPr>
            <a:r>
              <a:rPr lang="en-US" sz="2800" b="1" dirty="0">
                <a:solidFill>
                  <a:schemeClr val="bg1"/>
                </a:solidFill>
                <a:latin typeface="Roboto" panose="02000000000000000000" pitchFamily="2" charset="0"/>
                <a:ea typeface="Roboto" panose="02000000000000000000" pitchFamily="2" charset="0"/>
                <a:cs typeface="Roboto" panose="02000000000000000000" pitchFamily="2" charset="0"/>
              </a:rPr>
              <a:t>Bundle your policies</a:t>
            </a:r>
          </a:p>
          <a:p>
            <a:pPr marL="457200" indent="-457200">
              <a:lnSpc>
                <a:spcPct val="150000"/>
              </a:lnSpc>
              <a:buFont typeface="Arial" panose="020B0604020202020204" pitchFamily="34" charset="0"/>
              <a:buChar char="•"/>
            </a:pPr>
            <a:r>
              <a:rPr lang="en-US" sz="2800" b="1" dirty="0">
                <a:solidFill>
                  <a:schemeClr val="bg1"/>
                </a:solidFill>
                <a:latin typeface="Roboto" panose="02000000000000000000" pitchFamily="2" charset="0"/>
                <a:ea typeface="Roboto" panose="02000000000000000000" pitchFamily="2" charset="0"/>
                <a:cs typeface="Roboto" panose="02000000000000000000" pitchFamily="2" charset="0"/>
              </a:rPr>
              <a:t>Raise your deductible</a:t>
            </a:r>
          </a:p>
        </p:txBody>
      </p:sp>
    </p:spTree>
    <p:extLst>
      <p:ext uri="{BB962C8B-B14F-4D97-AF65-F5344CB8AC3E}">
        <p14:creationId xmlns:p14="http://schemas.microsoft.com/office/powerpoint/2010/main" val="457162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
          <p:cNvSpPr txBox="1"/>
          <p:nvPr/>
        </p:nvSpPr>
        <p:spPr>
          <a:xfrm>
            <a:off x="-228600" y="952500"/>
            <a:ext cx="9847302" cy="881588"/>
          </a:xfrm>
          <a:prstGeom prst="rect">
            <a:avLst/>
          </a:prstGeom>
        </p:spPr>
        <p:txBody>
          <a:bodyPr wrap="square" lIns="0" tIns="0" rIns="0" bIns="0" rtlCol="0" anchor="t">
            <a:spAutoFit/>
          </a:bodyPr>
          <a:lstStyle/>
          <a:p>
            <a:pPr marL="0" lvl="0" indent="0" algn="ctr">
              <a:lnSpc>
                <a:spcPts val="6500"/>
              </a:lnSpc>
            </a:pPr>
            <a:r>
              <a:rPr lang="en-US" sz="8000" b="1" spc="-150" dirty="0">
                <a:solidFill>
                  <a:srgbClr val="003300"/>
                </a:solidFill>
                <a:latin typeface="Roboto" panose="02000000000000000000" pitchFamily="2" charset="0"/>
                <a:ea typeface="Roboto" panose="02000000000000000000" pitchFamily="2" charset="0"/>
                <a:cs typeface="Roboto" panose="02000000000000000000" pitchFamily="2" charset="0"/>
              </a:rPr>
              <a:t>Renter’s Insurance</a:t>
            </a:r>
          </a:p>
        </p:txBody>
      </p:sp>
      <p:sp>
        <p:nvSpPr>
          <p:cNvPr id="5" name="Freeform 5"/>
          <p:cNvSpPr/>
          <p:nvPr/>
        </p:nvSpPr>
        <p:spPr>
          <a:xfrm>
            <a:off x="14401800" y="317065"/>
            <a:ext cx="3448098" cy="1270870"/>
          </a:xfrm>
          <a:custGeom>
            <a:avLst/>
            <a:gdLst/>
            <a:ahLst/>
            <a:cxnLst/>
            <a:rect l="l" t="t" r="r" b="b"/>
            <a:pathLst>
              <a:path w="3448098" h="1270870">
                <a:moveTo>
                  <a:pt x="0" y="0"/>
                </a:moveTo>
                <a:lnTo>
                  <a:pt x="3448098" y="0"/>
                </a:lnTo>
                <a:lnTo>
                  <a:pt x="3448098" y="1270870"/>
                </a:lnTo>
                <a:lnTo>
                  <a:pt x="0" y="1270870"/>
                </a:lnTo>
                <a:lnTo>
                  <a:pt x="0" y="0"/>
                </a:lnTo>
                <a:close/>
              </a:path>
            </a:pathLst>
          </a:custGeom>
          <a:blipFill>
            <a:blip r:embed="rId3"/>
            <a:stretch>
              <a:fillRect/>
            </a:stretch>
          </a:blipFill>
        </p:spPr>
        <p:txBody>
          <a:bodyPr/>
          <a:lstStyle/>
          <a:p>
            <a:endParaRPr lang="en-US" dirty="0"/>
          </a:p>
        </p:txBody>
      </p:sp>
      <p:pic>
        <p:nvPicPr>
          <p:cNvPr id="9" name="Picture 8">
            <a:extLst>
              <a:ext uri="{FF2B5EF4-FFF2-40B4-BE49-F238E27FC236}">
                <a16:creationId xmlns:a16="http://schemas.microsoft.com/office/drawing/2014/main" id="{302B9398-3B5E-CF66-B089-5E94F45E91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7767" b="8078"/>
          <a:stretch/>
        </p:blipFill>
        <p:spPr>
          <a:xfrm>
            <a:off x="10432331" y="3543300"/>
            <a:ext cx="7204305" cy="4038600"/>
          </a:xfrm>
          <a:prstGeom prst="rect">
            <a:avLst/>
          </a:prstGeom>
          <a:ln w="38100">
            <a:solidFill>
              <a:srgbClr val="003300"/>
            </a:solidFill>
          </a:ln>
          <a:effectLst>
            <a:outerShdw blurRad="152400" dist="317500" dir="5400000" sx="90000" sy="-19000" rotWithShape="0">
              <a:prstClr val="black">
                <a:alpha val="15000"/>
              </a:prstClr>
            </a:outerShdw>
          </a:effectLst>
        </p:spPr>
      </p:pic>
      <p:sp>
        <p:nvSpPr>
          <p:cNvPr id="3" name="TextBox 2">
            <a:extLst>
              <a:ext uri="{FF2B5EF4-FFF2-40B4-BE49-F238E27FC236}">
                <a16:creationId xmlns:a16="http://schemas.microsoft.com/office/drawing/2014/main" id="{5540F703-07A0-6B71-AA71-464024863C91}"/>
              </a:ext>
            </a:extLst>
          </p:cNvPr>
          <p:cNvSpPr txBox="1"/>
          <p:nvPr/>
        </p:nvSpPr>
        <p:spPr>
          <a:xfrm>
            <a:off x="651364" y="3086100"/>
            <a:ext cx="9144000" cy="5171929"/>
          </a:xfrm>
          <a:prstGeom prst="rect">
            <a:avLst/>
          </a:prstGeom>
          <a:noFill/>
        </p:spPr>
        <p:txBody>
          <a:bodyPr wrap="square">
            <a:spAutoFit/>
          </a:bodyPr>
          <a:lstStyle/>
          <a:p>
            <a:pPr>
              <a:lnSpc>
                <a:spcPct val="200000"/>
              </a:lnSpc>
            </a:pPr>
            <a:r>
              <a:rPr lang="en-US" sz="3400" dirty="0">
                <a:latin typeface="Roboto" panose="02000000000000000000" pitchFamily="2" charset="0"/>
                <a:ea typeface="Roboto" panose="02000000000000000000" pitchFamily="2" charset="0"/>
                <a:cs typeface="Roboto" panose="02000000000000000000" pitchFamily="2" charset="0"/>
              </a:rPr>
              <a:t>Renters and homeowners' insurance, sometimes called “property insurance”, protects the service member against the loss of personal property if it is lost, stolen, or destroyed.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
          <p:cNvSpPr txBox="1"/>
          <p:nvPr/>
        </p:nvSpPr>
        <p:spPr>
          <a:xfrm>
            <a:off x="1261872" y="384048"/>
            <a:ext cx="15759684" cy="1522476"/>
          </a:xfrm>
          <a:prstGeom prst="rect">
            <a:avLst/>
          </a:prstGeom>
        </p:spPr>
        <p:txBody>
          <a:bodyPr vert="horz" lIns="91440" tIns="45720" rIns="91440" bIns="45720" rtlCol="0" anchor="b">
            <a:normAutofit/>
          </a:bodyPr>
          <a:lstStyle/>
          <a:p>
            <a:pPr marL="0" lvl="0" indent="0" defTabSz="914400">
              <a:lnSpc>
                <a:spcPct val="90000"/>
              </a:lnSpc>
              <a:spcBef>
                <a:spcPct val="0"/>
              </a:spcBef>
              <a:spcAft>
                <a:spcPts val="600"/>
              </a:spcAft>
            </a:pPr>
            <a:r>
              <a:rPr lang="en-US" sz="8000" b="1" kern="1200" spc="-150" dirty="0">
                <a:solidFill>
                  <a:srgbClr val="003300"/>
                </a:solidFill>
                <a:latin typeface="Roboto" panose="02000000000000000000" pitchFamily="2" charset="0"/>
                <a:ea typeface="Roboto" panose="02000000000000000000" pitchFamily="2" charset="0"/>
                <a:cs typeface="Roboto" panose="02000000000000000000" pitchFamily="2" charset="0"/>
              </a:rPr>
              <a:t>Homeowner’s Insurance</a:t>
            </a:r>
          </a:p>
        </p:txBody>
      </p:sp>
      <p:sp>
        <p:nvSpPr>
          <p:cNvPr id="5" name="Freeform 5"/>
          <p:cNvSpPr/>
          <p:nvPr/>
        </p:nvSpPr>
        <p:spPr>
          <a:xfrm>
            <a:off x="14378178" y="362591"/>
            <a:ext cx="3276600" cy="1522476"/>
          </a:xfrm>
          <a:custGeom>
            <a:avLst/>
            <a:gdLst/>
            <a:ahLst/>
            <a:cxnLst/>
            <a:rect l="l" t="t" r="r" b="b"/>
            <a:pathLst>
              <a:path w="3448098" h="1270870">
                <a:moveTo>
                  <a:pt x="0" y="0"/>
                </a:moveTo>
                <a:lnTo>
                  <a:pt x="3448098" y="0"/>
                </a:lnTo>
                <a:lnTo>
                  <a:pt x="3448098" y="1270870"/>
                </a:lnTo>
                <a:lnTo>
                  <a:pt x="0" y="1270870"/>
                </a:lnTo>
                <a:lnTo>
                  <a:pt x="0" y="0"/>
                </a:lnTo>
                <a:close/>
              </a:path>
            </a:pathLst>
          </a:custGeom>
          <a:blipFill>
            <a:blip r:embed="rId3"/>
            <a:stretch>
              <a:fillRect/>
            </a:stretch>
          </a:blipFill>
        </p:spPr>
        <p:txBody>
          <a:bodyPr/>
          <a:lstStyle/>
          <a:p>
            <a:endParaRPr lang="en-US" dirty="0"/>
          </a:p>
        </p:txBody>
      </p:sp>
      <p:pic>
        <p:nvPicPr>
          <p:cNvPr id="2" name="Picture 1">
            <a:extLst>
              <a:ext uri="{FF2B5EF4-FFF2-40B4-BE49-F238E27FC236}">
                <a16:creationId xmlns:a16="http://schemas.microsoft.com/office/drawing/2014/main" id="{CC82C47B-E79B-7439-E960-8005FEA92E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54000" y="5143500"/>
            <a:ext cx="4817813" cy="4481686"/>
          </a:xfrm>
          <a:prstGeom prst="rect">
            <a:avLst/>
          </a:prstGeom>
        </p:spPr>
      </p:pic>
      <p:sp>
        <p:nvSpPr>
          <p:cNvPr id="6" name="TextBox 5">
            <a:extLst>
              <a:ext uri="{FF2B5EF4-FFF2-40B4-BE49-F238E27FC236}">
                <a16:creationId xmlns:a16="http://schemas.microsoft.com/office/drawing/2014/main" id="{37F04568-13EA-07C3-458A-B820A8D5E038}"/>
              </a:ext>
            </a:extLst>
          </p:cNvPr>
          <p:cNvSpPr txBox="1"/>
          <p:nvPr/>
        </p:nvSpPr>
        <p:spPr>
          <a:xfrm>
            <a:off x="1298929" y="3849011"/>
            <a:ext cx="11175941" cy="3216265"/>
          </a:xfrm>
          <a:prstGeom prst="rect">
            <a:avLst/>
          </a:prstGeom>
          <a:noFill/>
        </p:spPr>
        <p:txBody>
          <a:bodyPr wrap="square">
            <a:spAutoFit/>
          </a:bodyPr>
          <a:lstStyle/>
          <a:p>
            <a:pPr defTabSz="416052">
              <a:lnSpc>
                <a:spcPct val="150000"/>
              </a:lnSpc>
              <a:spcAft>
                <a:spcPts val="600"/>
              </a:spcAft>
            </a:pPr>
            <a:r>
              <a:rPr lang="en-US" sz="4000" kern="1200" dirty="0">
                <a:solidFill>
                  <a:schemeClr val="tx1"/>
                </a:solidFill>
                <a:latin typeface="Roboto" panose="02000000000000000000" pitchFamily="2" charset="0"/>
                <a:ea typeface="Roboto" panose="02000000000000000000" pitchFamily="2" charset="0"/>
                <a:cs typeface="Roboto" panose="02000000000000000000" pitchFamily="2" charset="0"/>
              </a:rPr>
              <a:t>Homeowner's insurance is a combined policy that provides coverage for fire, windstorms, or theft as well as some level of liability protection. </a:t>
            </a:r>
          </a:p>
          <a:p>
            <a:pPr eaLnBrk="1" hangingPunct="1">
              <a:spcAft>
                <a:spcPts val="600"/>
              </a:spcAft>
            </a:pPr>
            <a:endParaRPr lang="en-US" sz="1800" dirty="0">
              <a:ea typeface="Times New Roman" pitchFamily="18" charset="0"/>
              <a:cs typeface="Arial" charset="0"/>
            </a:endParaRPr>
          </a:p>
        </p:txBody>
      </p:sp>
    </p:spTree>
    <p:extLst>
      <p:ext uri="{BB962C8B-B14F-4D97-AF65-F5344CB8AC3E}">
        <p14:creationId xmlns:p14="http://schemas.microsoft.com/office/powerpoint/2010/main" val="2019728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extBox 2"/>
          <p:cNvSpPr txBox="1"/>
          <p:nvPr/>
        </p:nvSpPr>
        <p:spPr>
          <a:xfrm>
            <a:off x="1066800" y="423866"/>
            <a:ext cx="12649200" cy="1506759"/>
          </a:xfrm>
          <a:prstGeom prst="rect">
            <a:avLst/>
          </a:prstGeom>
        </p:spPr>
        <p:txBody>
          <a:bodyPr wrap="square" lIns="0" tIns="0" rIns="0" bIns="0" rtlCol="0" anchor="t">
            <a:spAutoFit/>
          </a:bodyPr>
          <a:lstStyle/>
          <a:p>
            <a:pPr marL="0" lvl="0" indent="0">
              <a:lnSpc>
                <a:spcPts val="12999"/>
              </a:lnSpc>
            </a:pPr>
            <a:r>
              <a:rPr lang="en-US" sz="8000" b="1" spc="-299" dirty="0">
                <a:solidFill>
                  <a:srgbClr val="FFFFFF"/>
                </a:solidFill>
                <a:latin typeface="Roboto" panose="02000000000000000000" pitchFamily="2" charset="0"/>
                <a:ea typeface="Roboto" panose="02000000000000000000" pitchFamily="2" charset="0"/>
                <a:cs typeface="Roboto" panose="02000000000000000000" pitchFamily="2" charset="0"/>
              </a:rPr>
              <a:t>Property Insurance Tips</a:t>
            </a:r>
          </a:p>
        </p:txBody>
      </p:sp>
      <p:sp>
        <p:nvSpPr>
          <p:cNvPr id="6" name="TextBox 5">
            <a:extLst>
              <a:ext uri="{FF2B5EF4-FFF2-40B4-BE49-F238E27FC236}">
                <a16:creationId xmlns:a16="http://schemas.microsoft.com/office/drawing/2014/main" id="{B50DF3AE-07E7-8A9F-E485-F94100B0D422}"/>
              </a:ext>
            </a:extLst>
          </p:cNvPr>
          <p:cNvSpPr txBox="1"/>
          <p:nvPr/>
        </p:nvSpPr>
        <p:spPr>
          <a:xfrm>
            <a:off x="3086100" y="3924300"/>
            <a:ext cx="12115800" cy="369332"/>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cs typeface="Roboto" panose="02000000000000000000" pitchFamily="2" charset="0"/>
              </a:rPr>
              <a:t>!</a:t>
            </a:r>
          </a:p>
        </p:txBody>
      </p:sp>
      <p:sp>
        <p:nvSpPr>
          <p:cNvPr id="7" name="TextBox 6">
            <a:extLst>
              <a:ext uri="{FF2B5EF4-FFF2-40B4-BE49-F238E27FC236}">
                <a16:creationId xmlns:a16="http://schemas.microsoft.com/office/drawing/2014/main" id="{2CF16DA8-E6DD-969E-2966-2FB3527E96EE}"/>
              </a:ext>
            </a:extLst>
          </p:cNvPr>
          <p:cNvSpPr txBox="1"/>
          <p:nvPr/>
        </p:nvSpPr>
        <p:spPr>
          <a:xfrm>
            <a:off x="762000" y="3162300"/>
            <a:ext cx="9906000" cy="4714111"/>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3400" dirty="0">
                <a:solidFill>
                  <a:schemeClr val="bg1"/>
                </a:solidFill>
                <a:latin typeface="Roboto" panose="02000000000000000000" pitchFamily="2" charset="0"/>
                <a:ea typeface="Roboto" panose="02000000000000000000" pitchFamily="2" charset="0"/>
                <a:cs typeface="Roboto" panose="02000000000000000000" pitchFamily="2" charset="0"/>
              </a:rPr>
              <a:t>Determine coverage needs and options</a:t>
            </a:r>
          </a:p>
          <a:p>
            <a:pPr marL="457200" indent="-457200">
              <a:lnSpc>
                <a:spcPct val="150000"/>
              </a:lnSpc>
              <a:buFont typeface="Arial" panose="020B0604020202020204" pitchFamily="34" charset="0"/>
              <a:buChar char="•"/>
            </a:pPr>
            <a:r>
              <a:rPr lang="en-US" sz="3400" dirty="0">
                <a:solidFill>
                  <a:schemeClr val="bg1"/>
                </a:solidFill>
                <a:latin typeface="Roboto" panose="02000000000000000000" pitchFamily="2" charset="0"/>
                <a:ea typeface="Roboto" panose="02000000000000000000" pitchFamily="2" charset="0"/>
                <a:cs typeface="Roboto" panose="02000000000000000000" pitchFamily="2" charset="0"/>
              </a:rPr>
              <a:t>Opt for replacement cost coverage</a:t>
            </a:r>
          </a:p>
          <a:p>
            <a:pPr marL="457200" indent="-457200">
              <a:lnSpc>
                <a:spcPct val="150000"/>
              </a:lnSpc>
              <a:buFont typeface="Arial" panose="020B0604020202020204" pitchFamily="34" charset="0"/>
              <a:buChar char="•"/>
            </a:pPr>
            <a:r>
              <a:rPr lang="en-US" sz="3400" dirty="0">
                <a:solidFill>
                  <a:schemeClr val="bg1"/>
                </a:solidFill>
                <a:latin typeface="Roboto" panose="02000000000000000000" pitchFamily="2" charset="0"/>
                <a:ea typeface="Roboto" panose="02000000000000000000" pitchFamily="2" charset="0"/>
                <a:cs typeface="Roboto" panose="02000000000000000000" pitchFamily="2" charset="0"/>
              </a:rPr>
              <a:t>Buy riders for valuables not covered</a:t>
            </a:r>
          </a:p>
          <a:p>
            <a:pPr marL="457200" indent="-457200">
              <a:lnSpc>
                <a:spcPct val="150000"/>
              </a:lnSpc>
              <a:buFont typeface="Arial" panose="020B0604020202020204" pitchFamily="34" charset="0"/>
              <a:buChar char="•"/>
            </a:pPr>
            <a:r>
              <a:rPr lang="en-US" sz="3400" dirty="0">
                <a:solidFill>
                  <a:schemeClr val="bg1"/>
                </a:solidFill>
                <a:latin typeface="Roboto" panose="02000000000000000000" pitchFamily="2" charset="0"/>
                <a:ea typeface="Roboto" panose="02000000000000000000" pitchFamily="2" charset="0"/>
                <a:cs typeface="Roboto" panose="02000000000000000000" pitchFamily="2" charset="0"/>
              </a:rPr>
              <a:t>Consider both liability and property coverage</a:t>
            </a:r>
          </a:p>
          <a:p>
            <a:pPr marL="457200" indent="-457200">
              <a:lnSpc>
                <a:spcPct val="150000"/>
              </a:lnSpc>
              <a:buFont typeface="Arial" panose="020B0604020202020204" pitchFamily="34" charset="0"/>
              <a:buChar char="•"/>
            </a:pPr>
            <a:r>
              <a:rPr lang="en-US" sz="3400" dirty="0">
                <a:solidFill>
                  <a:schemeClr val="bg1"/>
                </a:solidFill>
                <a:latin typeface="Roboto" panose="02000000000000000000" pitchFamily="2" charset="0"/>
                <a:ea typeface="Roboto" panose="02000000000000000000" pitchFamily="2" charset="0"/>
                <a:cs typeface="Roboto" panose="02000000000000000000" pitchFamily="2" charset="0"/>
              </a:rPr>
              <a:t>Make a property inventory and store it safely</a:t>
            </a:r>
          </a:p>
          <a:p>
            <a:pPr marL="457200" indent="-457200">
              <a:lnSpc>
                <a:spcPct val="150000"/>
              </a:lnSpc>
              <a:buFont typeface="Arial" panose="020B0604020202020204" pitchFamily="34" charset="0"/>
              <a:buChar char="•"/>
            </a:pPr>
            <a:r>
              <a:rPr lang="en-US" sz="3400" dirty="0">
                <a:solidFill>
                  <a:schemeClr val="bg1"/>
                </a:solidFill>
                <a:latin typeface="Roboto" panose="02000000000000000000" pitchFamily="2" charset="0"/>
                <a:ea typeface="Roboto" panose="02000000000000000000" pitchFamily="2" charset="0"/>
                <a:cs typeface="Roboto" panose="02000000000000000000" pitchFamily="2" charset="0"/>
              </a:rPr>
              <a:t>Be aware of exclusions</a:t>
            </a:r>
          </a:p>
        </p:txBody>
      </p:sp>
      <p:pic>
        <p:nvPicPr>
          <p:cNvPr id="8" name="Picture 7" descr="A cutout of a house tied with a green ribbon">
            <a:extLst>
              <a:ext uri="{FF2B5EF4-FFF2-40B4-BE49-F238E27FC236}">
                <a16:creationId xmlns:a16="http://schemas.microsoft.com/office/drawing/2014/main" id="{1733695B-7CAD-BA89-F202-CC4119A453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600" y="3244644"/>
            <a:ext cx="6824133" cy="4549422"/>
          </a:xfrm>
          <a:prstGeom prst="rect">
            <a:avLst/>
          </a:prstGeom>
          <a:ln w="38100">
            <a:solidFill>
              <a:srgbClr val="003300"/>
            </a:solidFill>
          </a:ln>
          <a:effectLst>
            <a:outerShdw blurRad="152400" dist="317500" dir="5400000" sx="90000" sy="-19000" rotWithShape="0">
              <a:prstClr val="black">
                <a:alpha val="15000"/>
              </a:prstClr>
            </a:outerShdw>
          </a:effectLst>
        </p:spPr>
      </p:pic>
    </p:spTree>
    <p:extLst>
      <p:ext uri="{BB962C8B-B14F-4D97-AF65-F5344CB8AC3E}">
        <p14:creationId xmlns:p14="http://schemas.microsoft.com/office/powerpoint/2010/main" val="23957970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6936</TotalTime>
  <Words>9587</Words>
  <Application>Microsoft Office PowerPoint</Application>
  <PresentationFormat>Custom</PresentationFormat>
  <Paragraphs>714</Paragraphs>
  <Slides>33</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Telegraf Bold</vt:lpstr>
      <vt:lpstr>Helvetica</vt:lpstr>
      <vt:lpstr>Wingdings</vt:lpstr>
      <vt:lpstr>Roboto Bold</vt:lpstr>
      <vt:lpstr>Calibri Light</vt:lpstr>
      <vt:lpstr>Times New Roman</vt:lpstr>
      <vt:lpstr>Roboto</vt:lpstr>
      <vt:lpstr>Courier New</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Retirement</dc:title>
  <dc:creator>Emily Rissling</dc:creator>
  <cp:lastModifiedBy>Sara Ghivizzani</cp:lastModifiedBy>
  <cp:revision>293</cp:revision>
  <dcterms:created xsi:type="dcterms:W3CDTF">2006-08-16T00:00:00Z</dcterms:created>
  <dcterms:modified xsi:type="dcterms:W3CDTF">2024-08-12T15:19:07Z</dcterms:modified>
  <dc:identifier>DAFlLjja6-M</dc:identifier>
</cp:coreProperties>
</file>